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Lst>
  <p:notesMasterIdLst>
    <p:notesMasterId r:id="rId23"/>
  </p:notesMasterIdLst>
  <p:handoutMasterIdLst>
    <p:handoutMasterId r:id="rId24"/>
  </p:handoutMasterIdLst>
  <p:sldIdLst>
    <p:sldId id="256" r:id="rId5"/>
    <p:sldId id="263" r:id="rId6"/>
    <p:sldId id="260" r:id="rId7"/>
    <p:sldId id="265" r:id="rId8"/>
    <p:sldId id="267" r:id="rId9"/>
    <p:sldId id="264" r:id="rId10"/>
    <p:sldId id="266" r:id="rId11"/>
    <p:sldId id="261" r:id="rId12"/>
    <p:sldId id="269" r:id="rId13"/>
    <p:sldId id="270" r:id="rId14"/>
    <p:sldId id="275" r:id="rId15"/>
    <p:sldId id="276" r:id="rId16"/>
    <p:sldId id="262" r:id="rId17"/>
    <p:sldId id="258" r:id="rId18"/>
    <p:sldId id="272" r:id="rId19"/>
    <p:sldId id="271" r:id="rId20"/>
    <p:sldId id="274" r:id="rId21"/>
    <p:sldId id="277" r:id="rId22"/>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ile chiaro 3 - Color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5647" autoAdjust="0"/>
  </p:normalViewPr>
  <p:slideViewPr>
    <p:cSldViewPr snapToGrid="0">
      <p:cViewPr varScale="1">
        <p:scale>
          <a:sx n="82" d="100"/>
          <a:sy n="82" d="100"/>
        </p:scale>
        <p:origin x="691" y="77"/>
      </p:cViewPr>
      <p:guideLst/>
    </p:cSldViewPr>
  </p:slideViewPr>
  <p:outlineViewPr>
    <p:cViewPr>
      <p:scale>
        <a:sx n="33" d="100"/>
        <a:sy n="33" d="100"/>
      </p:scale>
      <p:origin x="0" y="-1674"/>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Paolo\Desktop\FSBA\DATI-FSBA.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Paolo\Desktop\FSBA\DATI-FSBA.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ValentinaLonghini\Desktop\03%20-%20completo%20fbsa%20lombardia%2008.2025.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ValentinaLonghini\Desktop\03%20-%20completo%20fbsa%20lombardia%2008.2025.xlsx"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ValentinaLonghini\Desktop\01%20-%20dati%20vari%20ISCRIZIONI%20EBNA-FSBA%2007-2024-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ValentinaLonghini\Desktop\02%20-%20provvidenze%20excel%202020-2024.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ValentinaLonghini\Desktop\02%20-%20provvidenze%20excel%202020-2024.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okProvince!$D$3</c:f>
              <c:strCache>
                <c:ptCount val="1"/>
                <c:pt idx="0">
                  <c:v>% Dipendenti</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1-F1E1-4BBB-97B8-5C83DD34DC62}"/>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3-F1E1-4BBB-97B8-5C83DD34DC62}"/>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5-F1E1-4BBB-97B8-5C83DD34DC62}"/>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7-F1E1-4BBB-97B8-5C83DD34DC62}"/>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9-F1E1-4BBB-97B8-5C83DD34DC62}"/>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B-F1E1-4BBB-97B8-5C83DD34DC62}"/>
              </c:ext>
            </c:extLst>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D-F1E1-4BBB-97B8-5C83DD34DC62}"/>
              </c:ext>
            </c:extLst>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F-F1E1-4BBB-97B8-5C83DD34DC62}"/>
              </c:ext>
            </c:extLst>
          </c:dPt>
          <c:dPt>
            <c:idx val="8"/>
            <c:bubble3D val="0"/>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11-F1E1-4BBB-97B8-5C83DD34DC62}"/>
              </c:ext>
            </c:extLst>
          </c:dPt>
          <c:dPt>
            <c:idx val="9"/>
            <c:bubble3D val="0"/>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13-F1E1-4BBB-97B8-5C83DD34DC62}"/>
              </c:ext>
            </c:extLst>
          </c:dPt>
          <c:dPt>
            <c:idx val="10"/>
            <c:bubble3D val="0"/>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15-F1E1-4BBB-97B8-5C83DD34DC62}"/>
              </c:ext>
            </c:extLst>
          </c:dPt>
          <c:dPt>
            <c:idx val="11"/>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17-F1E1-4BBB-97B8-5C83DD34DC62}"/>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it-IT"/>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okProvince!$A$4:$A$15</c:f>
              <c:strCache>
                <c:ptCount val="12"/>
                <c:pt idx="0">
                  <c:v>BERGAMO</c:v>
                </c:pt>
                <c:pt idx="1">
                  <c:v>BRESCIA</c:v>
                </c:pt>
                <c:pt idx="2">
                  <c:v>COMO</c:v>
                </c:pt>
                <c:pt idx="3">
                  <c:v>CREMONA</c:v>
                </c:pt>
                <c:pt idx="4">
                  <c:v>LECCO</c:v>
                </c:pt>
                <c:pt idx="5">
                  <c:v>LODI</c:v>
                </c:pt>
                <c:pt idx="6">
                  <c:v>MONZA BRIANZA</c:v>
                </c:pt>
                <c:pt idx="7">
                  <c:v>MILANO</c:v>
                </c:pt>
                <c:pt idx="8">
                  <c:v>MANTOVA</c:v>
                </c:pt>
                <c:pt idx="9">
                  <c:v>PAVIA</c:v>
                </c:pt>
                <c:pt idx="10">
                  <c:v>SONDRIO</c:v>
                </c:pt>
                <c:pt idx="11">
                  <c:v>VARESE</c:v>
                </c:pt>
              </c:strCache>
            </c:strRef>
          </c:cat>
          <c:val>
            <c:numRef>
              <c:f>okProvince!$D$4:$D$15</c:f>
              <c:numCache>
                <c:formatCode>0.00%</c:formatCode>
                <c:ptCount val="12"/>
                <c:pt idx="0">
                  <c:v>0.15787991939307727</c:v>
                </c:pt>
                <c:pt idx="1">
                  <c:v>0.18884838786154573</c:v>
                </c:pt>
                <c:pt idx="2">
                  <c:v>7.3499486328433686E-2</c:v>
                </c:pt>
                <c:pt idx="3">
                  <c:v>3.8861229650703336E-2</c:v>
                </c:pt>
                <c:pt idx="4">
                  <c:v>4.4625217322585745E-2</c:v>
                </c:pt>
                <c:pt idx="5">
                  <c:v>1.677829144934408E-2</c:v>
                </c:pt>
                <c:pt idx="6">
                  <c:v>8.4454520309783468E-2</c:v>
                </c:pt>
                <c:pt idx="7">
                  <c:v>0.19705725462304408</c:v>
                </c:pt>
                <c:pt idx="8">
                  <c:v>5.1011537853643117E-2</c:v>
                </c:pt>
                <c:pt idx="9">
                  <c:v>3.7596807333649437E-2</c:v>
                </c:pt>
                <c:pt idx="10">
                  <c:v>2.2329895685158842E-2</c:v>
                </c:pt>
                <c:pt idx="11">
                  <c:v>8.7057452189031118E-2</c:v>
                </c:pt>
              </c:numCache>
            </c:numRef>
          </c:val>
          <c:extLst>
            <c:ext xmlns:c16="http://schemas.microsoft.com/office/drawing/2014/chart" uri="{C3380CC4-5D6E-409C-BE32-E72D297353CC}">
              <c16:uniqueId val="{00000018-F1E1-4BBB-97B8-5C83DD34DC62}"/>
            </c:ext>
          </c:extLst>
        </c:ser>
        <c:dLbls>
          <c:dLblPos val="outEnd"/>
          <c:showLegendKey val="0"/>
          <c:showVal val="0"/>
          <c:showCatName val="1"/>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t-I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'T1-Andamento FSBA Italia'!$B$1</c:f>
              <c:strCache>
                <c:ptCount val="1"/>
                <c:pt idx="0">
                  <c:v> 2022 </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5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'T1-Andamento FSBA Italia'!$A$2:$A$8</c:f>
              <c:strCache>
                <c:ptCount val="7"/>
                <c:pt idx="0">
                  <c:v>LOMBARDIA</c:v>
                </c:pt>
                <c:pt idx="1">
                  <c:v>VENETO</c:v>
                </c:pt>
                <c:pt idx="2">
                  <c:v>EMILIA ROMAGNA</c:v>
                </c:pt>
                <c:pt idx="3">
                  <c:v>TOSCANA</c:v>
                </c:pt>
                <c:pt idx="4">
                  <c:v>PIEMONTE</c:v>
                </c:pt>
                <c:pt idx="5">
                  <c:v>MARCHE</c:v>
                </c:pt>
                <c:pt idx="6">
                  <c:v>TOTALE ITALIA</c:v>
                </c:pt>
              </c:strCache>
            </c:strRef>
          </c:cat>
          <c:val>
            <c:numRef>
              <c:f>'T1-Andamento FSBA Italia'!$B$2:$B$8</c:f>
              <c:numCache>
                <c:formatCode>_("€"* #,##0.00_);_("€"* \(#,##0.00\);_("€"* "-"??_);_(@_)</c:formatCode>
                <c:ptCount val="7"/>
                <c:pt idx="0">
                  <c:v>8936252.7300000004</c:v>
                </c:pt>
                <c:pt idx="1">
                  <c:v>8404628.9000000004</c:v>
                </c:pt>
                <c:pt idx="2">
                  <c:v>6296101.5499999998</c:v>
                </c:pt>
                <c:pt idx="3">
                  <c:v>6462126.9800000004</c:v>
                </c:pt>
                <c:pt idx="4">
                  <c:v>5284846.26</c:v>
                </c:pt>
                <c:pt idx="5">
                  <c:v>6098476.0800000001</c:v>
                </c:pt>
                <c:pt idx="6">
                  <c:v>52541199.259999998</c:v>
                </c:pt>
              </c:numCache>
            </c:numRef>
          </c:val>
          <c:extLst>
            <c:ext xmlns:c16="http://schemas.microsoft.com/office/drawing/2014/chart" uri="{C3380CC4-5D6E-409C-BE32-E72D297353CC}">
              <c16:uniqueId val="{00000000-EEE4-4746-94FD-84A7575ACC1C}"/>
            </c:ext>
          </c:extLst>
        </c:ser>
        <c:ser>
          <c:idx val="1"/>
          <c:order val="1"/>
          <c:tx>
            <c:strRef>
              <c:f>'T1-Andamento FSBA Italia'!$C$1</c:f>
              <c:strCache>
                <c:ptCount val="1"/>
                <c:pt idx="0">
                  <c:v> 2023 </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5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'T1-Andamento FSBA Italia'!$A$2:$A$8</c:f>
              <c:strCache>
                <c:ptCount val="7"/>
                <c:pt idx="0">
                  <c:v>LOMBARDIA</c:v>
                </c:pt>
                <c:pt idx="1">
                  <c:v>VENETO</c:v>
                </c:pt>
                <c:pt idx="2">
                  <c:v>EMILIA ROMAGNA</c:v>
                </c:pt>
                <c:pt idx="3">
                  <c:v>TOSCANA</c:v>
                </c:pt>
                <c:pt idx="4">
                  <c:v>PIEMONTE</c:v>
                </c:pt>
                <c:pt idx="5">
                  <c:v>MARCHE</c:v>
                </c:pt>
                <c:pt idx="6">
                  <c:v>TOTALE ITALIA</c:v>
                </c:pt>
              </c:strCache>
            </c:strRef>
          </c:cat>
          <c:val>
            <c:numRef>
              <c:f>'T1-Andamento FSBA Italia'!$C$2:$C$8</c:f>
              <c:numCache>
                <c:formatCode>_("€"* #,##0.00_);_("€"* \(#,##0.00\);_("€"* "-"??_);_(@_)</c:formatCode>
                <c:ptCount val="7"/>
                <c:pt idx="0">
                  <c:v>13809867.859999999</c:v>
                </c:pt>
                <c:pt idx="1">
                  <c:v>13732831.859999999</c:v>
                </c:pt>
                <c:pt idx="2">
                  <c:v>9463735.8300000001</c:v>
                </c:pt>
                <c:pt idx="3">
                  <c:v>13795896.24</c:v>
                </c:pt>
                <c:pt idx="4">
                  <c:v>6223654.3099999996</c:v>
                </c:pt>
                <c:pt idx="5">
                  <c:v>9454719.5999999996</c:v>
                </c:pt>
                <c:pt idx="6">
                  <c:v>77699540.640000001</c:v>
                </c:pt>
              </c:numCache>
            </c:numRef>
          </c:val>
          <c:extLst>
            <c:ext xmlns:c16="http://schemas.microsoft.com/office/drawing/2014/chart" uri="{C3380CC4-5D6E-409C-BE32-E72D297353CC}">
              <c16:uniqueId val="{00000001-EEE4-4746-94FD-84A7575ACC1C}"/>
            </c:ext>
          </c:extLst>
        </c:ser>
        <c:ser>
          <c:idx val="2"/>
          <c:order val="2"/>
          <c:tx>
            <c:strRef>
              <c:f>'T1-Andamento FSBA Italia'!$D$1</c:f>
              <c:strCache>
                <c:ptCount val="1"/>
                <c:pt idx="0">
                  <c:v> 2024 </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5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'T1-Andamento FSBA Italia'!$A$2:$A$8</c:f>
              <c:strCache>
                <c:ptCount val="7"/>
                <c:pt idx="0">
                  <c:v>LOMBARDIA</c:v>
                </c:pt>
                <c:pt idx="1">
                  <c:v>VENETO</c:v>
                </c:pt>
                <c:pt idx="2">
                  <c:v>EMILIA ROMAGNA</c:v>
                </c:pt>
                <c:pt idx="3">
                  <c:v>TOSCANA</c:v>
                </c:pt>
                <c:pt idx="4">
                  <c:v>PIEMONTE</c:v>
                </c:pt>
                <c:pt idx="5">
                  <c:v>MARCHE</c:v>
                </c:pt>
                <c:pt idx="6">
                  <c:v>TOTALE ITALIA</c:v>
                </c:pt>
              </c:strCache>
            </c:strRef>
          </c:cat>
          <c:val>
            <c:numRef>
              <c:f>'T1-Andamento FSBA Italia'!$D$2:$D$8</c:f>
              <c:numCache>
                <c:formatCode>_("€"* #,##0.00_);_("€"* \(#,##0.00\);_("€"* "-"??_);_(@_)</c:formatCode>
                <c:ptCount val="7"/>
                <c:pt idx="0">
                  <c:v>17177496.809999999</c:v>
                </c:pt>
                <c:pt idx="1">
                  <c:v>21021602.940000001</c:v>
                </c:pt>
                <c:pt idx="2">
                  <c:v>17261615.699999999</c:v>
                </c:pt>
                <c:pt idx="3">
                  <c:v>21325293.690000001</c:v>
                </c:pt>
                <c:pt idx="4">
                  <c:v>10314577.5</c:v>
                </c:pt>
                <c:pt idx="5">
                  <c:v>15309020.630000001</c:v>
                </c:pt>
                <c:pt idx="6">
                  <c:v>115422055.61</c:v>
                </c:pt>
              </c:numCache>
            </c:numRef>
          </c:val>
          <c:extLst>
            <c:ext xmlns:c16="http://schemas.microsoft.com/office/drawing/2014/chart" uri="{C3380CC4-5D6E-409C-BE32-E72D297353CC}">
              <c16:uniqueId val="{00000002-EEE4-4746-94FD-84A7575ACC1C}"/>
            </c:ext>
          </c:extLst>
        </c:ser>
        <c:ser>
          <c:idx val="3"/>
          <c:order val="3"/>
          <c:tx>
            <c:strRef>
              <c:f>'T1-Andamento FSBA Italia'!$E$1</c:f>
              <c:strCache>
                <c:ptCount val="1"/>
                <c:pt idx="0">
                  <c:v> 1Q 2025 </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50" b="0"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'T1-Andamento FSBA Italia'!$A$2:$A$8</c:f>
              <c:strCache>
                <c:ptCount val="7"/>
                <c:pt idx="0">
                  <c:v>LOMBARDIA</c:v>
                </c:pt>
                <c:pt idx="1">
                  <c:v>VENETO</c:v>
                </c:pt>
                <c:pt idx="2">
                  <c:v>EMILIA ROMAGNA</c:v>
                </c:pt>
                <c:pt idx="3">
                  <c:v>TOSCANA</c:v>
                </c:pt>
                <c:pt idx="4">
                  <c:v>PIEMONTE</c:v>
                </c:pt>
                <c:pt idx="5">
                  <c:v>MARCHE</c:v>
                </c:pt>
                <c:pt idx="6">
                  <c:v>TOTALE ITALIA</c:v>
                </c:pt>
              </c:strCache>
            </c:strRef>
          </c:cat>
          <c:val>
            <c:numRef>
              <c:f>'T1-Andamento FSBA Italia'!$E$2:$E$8</c:f>
              <c:numCache>
                <c:formatCode>_("€"* #,##0.00_);_("€"* \(#,##0.00\);_("€"* "-"??_);_(@_)</c:formatCode>
                <c:ptCount val="7"/>
                <c:pt idx="0">
                  <c:v>5773639.5199999996</c:v>
                </c:pt>
                <c:pt idx="1">
                  <c:v>6244884.54</c:v>
                </c:pt>
                <c:pt idx="2">
                  <c:v>4547730.53</c:v>
                </c:pt>
                <c:pt idx="3">
                  <c:v>6530412.9500000002</c:v>
                </c:pt>
                <c:pt idx="4">
                  <c:v>4355913.62</c:v>
                </c:pt>
                <c:pt idx="5">
                  <c:v>4507972.07</c:v>
                </c:pt>
                <c:pt idx="6">
                  <c:v>36023971.289999999</c:v>
                </c:pt>
              </c:numCache>
            </c:numRef>
          </c:val>
          <c:extLst>
            <c:ext xmlns:c16="http://schemas.microsoft.com/office/drawing/2014/chart" uri="{C3380CC4-5D6E-409C-BE32-E72D297353CC}">
              <c16:uniqueId val="{00000003-EEE4-4746-94FD-84A7575ACC1C}"/>
            </c:ext>
          </c:extLst>
        </c:ser>
        <c:dLbls>
          <c:showLegendKey val="0"/>
          <c:showVal val="0"/>
          <c:showCatName val="0"/>
          <c:showSerName val="0"/>
          <c:showPercent val="0"/>
          <c:showBubbleSize val="0"/>
        </c:dLbls>
        <c:gapWidth val="300"/>
        <c:overlap val="-50"/>
        <c:axId val="1547774303"/>
        <c:axId val="1547761823"/>
      </c:barChart>
      <c:scatterChart>
        <c:scatterStyle val="lineMarker"/>
        <c:varyColors val="0"/>
        <c:ser>
          <c:idx val="4"/>
          <c:order val="4"/>
          <c:tx>
            <c:strRef>
              <c:f>'T1-Andamento FSBA Italia'!$F$1</c:f>
              <c:strCache>
                <c:ptCount val="1"/>
                <c:pt idx="0">
                  <c:v> % Iscritti </c:v>
                </c:pt>
              </c:strCache>
            </c:strRef>
          </c:tx>
          <c:spPr>
            <a:ln w="22225" cap="rnd">
              <a:noFill/>
              <a:round/>
            </a:ln>
            <a:effectLst/>
          </c:spPr>
          <c:marker>
            <c:symbol val="triangle"/>
            <c:size val="10"/>
            <c:spPr>
              <a:solidFill>
                <a:srgbClr val="00B0F0"/>
              </a:solidFill>
              <a:ln w="25400">
                <a:solidFill>
                  <a:srgbClr val="0070C0"/>
                </a:solidFill>
                <a:round/>
              </a:ln>
              <a:effectLst/>
            </c:spPr>
          </c:marker>
          <c:dLbls>
            <c:dLbl>
              <c:idx val="0"/>
              <c:tx>
                <c:rich>
                  <a:bodyPr/>
                  <a:lstStyle/>
                  <a:p>
                    <a:fld id="{48B4B515-EEA1-4370-A22E-A5589B602295}" type="CELLRANGE">
                      <a:rPr lang="en-US"/>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EEE4-4746-94FD-84A7575ACC1C}"/>
                </c:ext>
              </c:extLst>
            </c:dLbl>
            <c:dLbl>
              <c:idx val="1"/>
              <c:tx>
                <c:rich>
                  <a:bodyPr/>
                  <a:lstStyle/>
                  <a:p>
                    <a:fld id="{1F2426A5-B86B-49B8-BA65-C9F1719E61DC}"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EE4-4746-94FD-84A7575ACC1C}"/>
                </c:ext>
              </c:extLst>
            </c:dLbl>
            <c:dLbl>
              <c:idx val="2"/>
              <c:tx>
                <c:rich>
                  <a:bodyPr/>
                  <a:lstStyle/>
                  <a:p>
                    <a:fld id="{2CFA6C35-1AF8-4FBC-A117-7130341C3B9C}"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EE4-4746-94FD-84A7575ACC1C}"/>
                </c:ext>
              </c:extLst>
            </c:dLbl>
            <c:dLbl>
              <c:idx val="3"/>
              <c:tx>
                <c:rich>
                  <a:bodyPr/>
                  <a:lstStyle/>
                  <a:p>
                    <a:fld id="{D83F33E0-25B4-48E8-A254-C4612E3BE5B2}"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EE4-4746-94FD-84A7575ACC1C}"/>
                </c:ext>
              </c:extLst>
            </c:dLbl>
            <c:dLbl>
              <c:idx val="4"/>
              <c:tx>
                <c:rich>
                  <a:bodyPr/>
                  <a:lstStyle/>
                  <a:p>
                    <a:fld id="{847F4F88-5791-46D8-B2ED-07AD39F3986F}"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EE4-4746-94FD-84A7575ACC1C}"/>
                </c:ext>
              </c:extLst>
            </c:dLbl>
            <c:dLbl>
              <c:idx val="5"/>
              <c:tx>
                <c:rich>
                  <a:bodyPr/>
                  <a:lstStyle/>
                  <a:p>
                    <a:fld id="{5DF1D585-BFDE-4E5E-A06A-51949D0819FD}"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EE4-4746-94FD-84A7575ACC1C}"/>
                </c:ext>
              </c:extLst>
            </c:dLbl>
            <c:dLbl>
              <c:idx val="6"/>
              <c:tx>
                <c:rich>
                  <a:bodyPr/>
                  <a:lstStyle/>
                  <a:p>
                    <a:fld id="{BC0750FB-00E4-4A52-A331-01E0D9C22423}" type="CELLRANGE">
                      <a:rPr lang="it-IT"/>
                      <a:pPr/>
                      <a:t>[INTERVALLOCELLE]</a:t>
                    </a:fld>
                    <a:endParaRPr lang="it-IT"/>
                  </a:p>
                </c:rich>
              </c:tx>
              <c:showLegendKey val="0"/>
              <c:showVal val="0"/>
              <c:showCatName val="0"/>
              <c:showSerName val="0"/>
              <c:showPercent val="0"/>
              <c:showBubbleSize val="0"/>
              <c:separator> </c:separator>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EEE4-4746-94FD-84A7575ACC1C}"/>
                </c:ext>
              </c:extLst>
            </c:dLbl>
            <c:spPr>
              <a:noFill/>
              <a:ln>
                <a:noFill/>
              </a:ln>
              <a:effectLst/>
            </c:spPr>
            <c:txPr>
              <a:bodyPr rot="0" spcFirstLastPara="1" vertOverflow="overflow" horzOverflow="overflow" vert="horz" wrap="none" lIns="0" tIns="0" rIns="0" bIns="0" numCol="1" anchor="ctr" anchorCtr="1">
                <a:spAutoFit/>
              </a:bodyPr>
              <a:lstStyle/>
              <a:p>
                <a:pPr>
                  <a:defRPr sz="1200" b="0" i="0" u="none" strike="noStrike" kern="1200" baseline="0">
                    <a:solidFill>
                      <a:schemeClr val="tx1">
                        <a:lumMod val="50000"/>
                        <a:lumOff val="50000"/>
                      </a:schemeClr>
                    </a:solidFill>
                    <a:latin typeface="+mn-lt"/>
                    <a:ea typeface="+mn-ea"/>
                    <a:cs typeface="+mn-cs"/>
                  </a:defRPr>
                </a:pPr>
                <a:endParaRPr lang="it-IT"/>
              </a:p>
            </c:txPr>
            <c:showLegendKey val="0"/>
            <c:showVal val="0"/>
            <c:showCatName val="0"/>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xVal>
            <c:strRef>
              <c:f>'T1-Andamento FSBA Italia'!$A$2:$A$8</c:f>
              <c:strCache>
                <c:ptCount val="7"/>
                <c:pt idx="0">
                  <c:v>LOMBARDIA</c:v>
                </c:pt>
                <c:pt idx="1">
                  <c:v>VENETO</c:v>
                </c:pt>
                <c:pt idx="2">
                  <c:v>EMILIA ROMAGNA</c:v>
                </c:pt>
                <c:pt idx="3">
                  <c:v>TOSCANA</c:v>
                </c:pt>
                <c:pt idx="4">
                  <c:v>PIEMONTE</c:v>
                </c:pt>
                <c:pt idx="5">
                  <c:v>MARCHE</c:v>
                </c:pt>
                <c:pt idx="6">
                  <c:v>TOTALE ITALIA</c:v>
                </c:pt>
              </c:strCache>
            </c:strRef>
          </c:xVal>
          <c:yVal>
            <c:numRef>
              <c:f>'T1-Andamento FSBA Italia'!$F$2:$F$8</c:f>
              <c:numCache>
                <c:formatCode>0.00%</c:formatCode>
                <c:ptCount val="7"/>
                <c:pt idx="0">
                  <c:v>0.20809034679668886</c:v>
                </c:pt>
                <c:pt idx="1">
                  <c:v>0.15402040367455255</c:v>
                </c:pt>
                <c:pt idx="2">
                  <c:v>0.12491443653503426</c:v>
                </c:pt>
                <c:pt idx="3">
                  <c:v>9.43140636530512E-2</c:v>
                </c:pt>
                <c:pt idx="4">
                  <c:v>8.4446257921686557E-2</c:v>
                </c:pt>
                <c:pt idx="5">
                  <c:v>5.1779000618729198E-2</c:v>
                </c:pt>
                <c:pt idx="6">
                  <c:v>1</c:v>
                </c:pt>
              </c:numCache>
            </c:numRef>
          </c:yVal>
          <c:smooth val="0"/>
          <c:extLst>
            <c:ext xmlns:c15="http://schemas.microsoft.com/office/drawing/2012/chart" uri="{02D57815-91ED-43cb-92C2-25804820EDAC}">
              <c15:datalabelsRange>
                <c15:f>'T1-Andamento FSBA Italia'!$F$2:$F$8</c15:f>
                <c15:dlblRangeCache>
                  <c:ptCount val="7"/>
                  <c:pt idx="0">
                    <c:v>20,81%</c:v>
                  </c:pt>
                  <c:pt idx="1">
                    <c:v>15,40%</c:v>
                  </c:pt>
                  <c:pt idx="2">
                    <c:v>12,49%</c:v>
                  </c:pt>
                  <c:pt idx="3">
                    <c:v>9,43%</c:v>
                  </c:pt>
                  <c:pt idx="4">
                    <c:v>8,44%</c:v>
                  </c:pt>
                  <c:pt idx="5">
                    <c:v>5,18%</c:v>
                  </c:pt>
                  <c:pt idx="6">
                    <c:v>100,00%</c:v>
                  </c:pt>
                </c15:dlblRangeCache>
              </c15:datalabelsRange>
            </c:ext>
            <c:ext xmlns:c16="http://schemas.microsoft.com/office/drawing/2014/chart" uri="{C3380CC4-5D6E-409C-BE32-E72D297353CC}">
              <c16:uniqueId val="{0000000B-EEE4-4746-94FD-84A7575ACC1C}"/>
            </c:ext>
          </c:extLst>
        </c:ser>
        <c:dLbls>
          <c:showLegendKey val="0"/>
          <c:showVal val="0"/>
          <c:showCatName val="0"/>
          <c:showSerName val="0"/>
          <c:showPercent val="0"/>
          <c:showBubbleSize val="0"/>
        </c:dLbls>
        <c:axId val="238152624"/>
        <c:axId val="238150544"/>
      </c:scatterChart>
      <c:catAx>
        <c:axId val="154777430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cap="all" spc="120" normalizeH="0" baseline="0">
                <a:solidFill>
                  <a:schemeClr val="tx1">
                    <a:lumMod val="65000"/>
                    <a:lumOff val="35000"/>
                  </a:schemeClr>
                </a:solidFill>
                <a:latin typeface="+mn-lt"/>
                <a:ea typeface="+mn-ea"/>
                <a:cs typeface="+mn-cs"/>
              </a:defRPr>
            </a:pPr>
            <a:endParaRPr lang="it-IT"/>
          </a:p>
        </c:txPr>
        <c:crossAx val="1547761823"/>
        <c:crosses val="autoZero"/>
        <c:auto val="1"/>
        <c:lblAlgn val="ctr"/>
        <c:lblOffset val="100"/>
        <c:noMultiLvlLbl val="0"/>
      </c:catAx>
      <c:valAx>
        <c:axId val="1547761823"/>
        <c:scaling>
          <c:orientation val="minMax"/>
        </c:scaling>
        <c:delete val="0"/>
        <c:axPos val="l"/>
        <c:minorGridlines>
          <c:spPr>
            <a:ln>
              <a:solidFill>
                <a:schemeClr val="tx1">
                  <a:lumMod val="5000"/>
                  <a:lumOff val="95000"/>
                </a:schemeClr>
              </a:solidFill>
            </a:ln>
            <a:effectLst/>
          </c:spPr>
        </c:minorGridlines>
        <c:numFmt formatCode="_(&quot;€&quot;* #,##0_);_(&quot;€&quot;* \(#,##0\);_(&quot;€&quot;* &quot;-&quot;_);_(@_)" sourceLinked="0"/>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547774303"/>
        <c:crosses val="autoZero"/>
        <c:crossBetween val="between"/>
        <c:dispUnits>
          <c:builtInUnit val="millions"/>
          <c:dispUnitsLbl>
            <c:spPr>
              <a:noFill/>
              <a:ln>
                <a:noFill/>
              </a:ln>
              <a:effectLst/>
            </c:spPr>
            <c:txPr>
              <a:bodyPr rot="-5400000" spcFirstLastPara="1" vertOverflow="ellipsis" vert="horz" wrap="square" anchor="ctr" anchorCtr="1"/>
              <a:lstStyle/>
              <a:p>
                <a:pPr>
                  <a:defRPr sz="900" b="0" i="0" u="none" strike="noStrike" kern="1200" cap="all" baseline="0">
                    <a:solidFill>
                      <a:schemeClr val="tx1">
                        <a:lumMod val="65000"/>
                        <a:lumOff val="35000"/>
                      </a:schemeClr>
                    </a:solidFill>
                    <a:latin typeface="+mn-lt"/>
                    <a:ea typeface="+mn-ea"/>
                    <a:cs typeface="+mn-cs"/>
                  </a:defRPr>
                </a:pPr>
                <a:endParaRPr lang="it-IT"/>
              </a:p>
            </c:txPr>
          </c:dispUnitsLbl>
        </c:dispUnits>
      </c:valAx>
      <c:valAx>
        <c:axId val="238150544"/>
        <c:scaling>
          <c:logBase val="10"/>
          <c:orientation val="minMax"/>
          <c:max val="1"/>
        </c:scaling>
        <c:delete val="0"/>
        <c:axPos val="r"/>
        <c:numFmt formatCode="0%" sourceLinked="0"/>
        <c:majorTickMark val="out"/>
        <c:minorTickMark val="none"/>
        <c:tickLblPos val="none"/>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238152624"/>
        <c:crosses val="max"/>
        <c:crossBetween val="midCat"/>
      </c:valAx>
      <c:valAx>
        <c:axId val="238152624"/>
        <c:scaling>
          <c:orientation val="minMax"/>
        </c:scaling>
        <c:delete val="1"/>
        <c:axPos val="b"/>
        <c:numFmt formatCode="General" sourceLinked="1"/>
        <c:majorTickMark val="out"/>
        <c:minorTickMark val="none"/>
        <c:tickLblPos val="nextTo"/>
        <c:crossAx val="238150544"/>
        <c:crosses val="autoZero"/>
        <c:crossBetween val="midCat"/>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t-I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'T3-Andamento Mensile Lombardia'!$D$1</c:f>
              <c:strCache>
                <c:ptCount val="1"/>
                <c:pt idx="0">
                  <c:v>RENDICONTATO</c:v>
                </c:pt>
              </c:strCache>
            </c:strRef>
          </c:tx>
          <c:spPr>
            <a:ln w="31750" cap="rnd" cmpd="sng" algn="ctr">
              <a:solidFill>
                <a:schemeClr val="tx2">
                  <a:lumMod val="60000"/>
                  <a:lumOff val="40000"/>
                </a:schemeClr>
              </a:solidFill>
              <a:round/>
            </a:ln>
            <a:effectLst/>
          </c:spPr>
          <c:marker>
            <c:symbol val="circle"/>
            <c:size val="4"/>
            <c:spPr>
              <a:solidFill>
                <a:schemeClr val="tx2">
                  <a:lumMod val="60000"/>
                  <a:lumOff val="40000"/>
                </a:schemeClr>
              </a:solidFill>
              <a:ln w="31750" cap="rnd" cmpd="sng" algn="ctr">
                <a:solidFill>
                  <a:srgbClr val="0070C0"/>
                </a:solidFill>
                <a:round/>
              </a:ln>
              <a:effectLst/>
            </c:spPr>
          </c:marker>
          <c:cat>
            <c:strRef>
              <c:f>'T3-Andamento Mensile Lombardia'!$C$2:$C$29</c:f>
              <c:strCache>
                <c:ptCount val="28"/>
                <c:pt idx="0">
                  <c:v>1-2023</c:v>
                </c:pt>
                <c:pt idx="1">
                  <c:v>2-2023</c:v>
                </c:pt>
                <c:pt idx="2">
                  <c:v>3-2023</c:v>
                </c:pt>
                <c:pt idx="3">
                  <c:v>4-2023</c:v>
                </c:pt>
                <c:pt idx="4">
                  <c:v>5-2023</c:v>
                </c:pt>
                <c:pt idx="5">
                  <c:v>6-2023</c:v>
                </c:pt>
                <c:pt idx="6">
                  <c:v>7-2023</c:v>
                </c:pt>
                <c:pt idx="7">
                  <c:v>8-2023</c:v>
                </c:pt>
                <c:pt idx="8">
                  <c:v>9-2023</c:v>
                </c:pt>
                <c:pt idx="9">
                  <c:v>10-2023</c:v>
                </c:pt>
                <c:pt idx="10">
                  <c:v>11-2023</c:v>
                </c:pt>
                <c:pt idx="11">
                  <c:v>12-2023</c:v>
                </c:pt>
                <c:pt idx="12">
                  <c:v>1-2024</c:v>
                </c:pt>
                <c:pt idx="13">
                  <c:v>2-2024</c:v>
                </c:pt>
                <c:pt idx="14">
                  <c:v>3-2024</c:v>
                </c:pt>
                <c:pt idx="15">
                  <c:v>4-2024</c:v>
                </c:pt>
                <c:pt idx="16">
                  <c:v>5-2024</c:v>
                </c:pt>
                <c:pt idx="17">
                  <c:v>6-2024</c:v>
                </c:pt>
                <c:pt idx="18">
                  <c:v>7-2024</c:v>
                </c:pt>
                <c:pt idx="19">
                  <c:v>8-2024</c:v>
                </c:pt>
                <c:pt idx="20">
                  <c:v>9-2024</c:v>
                </c:pt>
                <c:pt idx="21">
                  <c:v>10-2024</c:v>
                </c:pt>
                <c:pt idx="22">
                  <c:v>11-2024</c:v>
                </c:pt>
                <c:pt idx="23">
                  <c:v>12-2024</c:v>
                </c:pt>
                <c:pt idx="24">
                  <c:v>1-2025</c:v>
                </c:pt>
                <c:pt idx="25">
                  <c:v>2-2025</c:v>
                </c:pt>
                <c:pt idx="26">
                  <c:v>3-2025</c:v>
                </c:pt>
                <c:pt idx="27">
                  <c:v>4-2025</c:v>
                </c:pt>
              </c:strCache>
            </c:strRef>
          </c:cat>
          <c:val>
            <c:numRef>
              <c:f>'T3-Andamento Mensile Lombardia'!$D$2:$D$29</c:f>
              <c:numCache>
                <c:formatCode>_-* #,##0.00\ [$€-410]_-;\-* #,##0.00\ [$€-410]_-;_-* "-"??\ [$€-410]_-;_-@_-</c:formatCode>
                <c:ptCount val="28"/>
                <c:pt idx="0">
                  <c:v>974559.36</c:v>
                </c:pt>
                <c:pt idx="1">
                  <c:v>727394.22</c:v>
                </c:pt>
                <c:pt idx="2">
                  <c:v>976223.14500000002</c:v>
                </c:pt>
                <c:pt idx="3">
                  <c:v>898429.05</c:v>
                </c:pt>
                <c:pt idx="4">
                  <c:v>1040763.63</c:v>
                </c:pt>
                <c:pt idx="5">
                  <c:v>1129587.81</c:v>
                </c:pt>
                <c:pt idx="6">
                  <c:v>1150756.26</c:v>
                </c:pt>
                <c:pt idx="7">
                  <c:v>1229578.2</c:v>
                </c:pt>
                <c:pt idx="8">
                  <c:v>1020739.995</c:v>
                </c:pt>
                <c:pt idx="9">
                  <c:v>1352193.075</c:v>
                </c:pt>
                <c:pt idx="10">
                  <c:v>1696565.2949999999</c:v>
                </c:pt>
                <c:pt idx="11">
                  <c:v>1614966.375</c:v>
                </c:pt>
                <c:pt idx="12">
                  <c:v>1540432.53</c:v>
                </c:pt>
                <c:pt idx="13">
                  <c:v>1189874.9550000001</c:v>
                </c:pt>
                <c:pt idx="14">
                  <c:v>1358411.415</c:v>
                </c:pt>
                <c:pt idx="15">
                  <c:v>1273773.2250000001</c:v>
                </c:pt>
                <c:pt idx="16">
                  <c:v>1266238.05</c:v>
                </c:pt>
                <c:pt idx="17">
                  <c:v>1220119.02</c:v>
                </c:pt>
                <c:pt idx="18">
                  <c:v>1482264.885</c:v>
                </c:pt>
                <c:pt idx="19">
                  <c:v>1346739.33</c:v>
                </c:pt>
                <c:pt idx="20">
                  <c:v>1122012.1950000001</c:v>
                </c:pt>
                <c:pt idx="21">
                  <c:v>1665730.47</c:v>
                </c:pt>
                <c:pt idx="22">
                  <c:v>1627617.0149999999</c:v>
                </c:pt>
                <c:pt idx="23">
                  <c:v>2086963.26</c:v>
                </c:pt>
                <c:pt idx="24">
                  <c:v>1530047.43</c:v>
                </c:pt>
                <c:pt idx="25">
                  <c:v>1318115.1000000001</c:v>
                </c:pt>
                <c:pt idx="26">
                  <c:v>1480985.8049999999</c:v>
                </c:pt>
                <c:pt idx="27">
                  <c:v>1442385.135</c:v>
                </c:pt>
              </c:numCache>
            </c:numRef>
          </c:val>
          <c:smooth val="0"/>
          <c:extLst>
            <c:ext xmlns:c16="http://schemas.microsoft.com/office/drawing/2014/chart" uri="{C3380CC4-5D6E-409C-BE32-E72D297353CC}">
              <c16:uniqueId val="{00000000-9B55-4747-8103-0323EBE532D8}"/>
            </c:ext>
          </c:extLst>
        </c:ser>
        <c:ser>
          <c:idx val="1"/>
          <c:order val="1"/>
          <c:tx>
            <c:v>MEDIA ANNUALE</c:v>
          </c:tx>
          <c:spPr>
            <a:ln w="22225" cap="rnd" cmpd="sng" algn="ctr">
              <a:solidFill>
                <a:schemeClr val="accent5">
                  <a:lumMod val="40000"/>
                  <a:lumOff val="60000"/>
                </a:schemeClr>
              </a:solidFill>
              <a:miter lim="800000"/>
            </a:ln>
            <a:effectLst/>
          </c:spPr>
          <c:marker>
            <c:symbol val="dash"/>
            <c:size val="23"/>
            <c:spPr>
              <a:noFill/>
              <a:ln w="9525" cap="flat" cmpd="sng" algn="ctr">
                <a:noFill/>
                <a:prstDash val="solid"/>
                <a:round/>
              </a:ln>
              <a:effectLst/>
            </c:spPr>
          </c:marker>
          <c:cat>
            <c:strRef>
              <c:f>'T3-Andamento Mensile Lombardia'!$C$2:$C$29</c:f>
              <c:strCache>
                <c:ptCount val="28"/>
                <c:pt idx="0">
                  <c:v>1-2023</c:v>
                </c:pt>
                <c:pt idx="1">
                  <c:v>2-2023</c:v>
                </c:pt>
                <c:pt idx="2">
                  <c:v>3-2023</c:v>
                </c:pt>
                <c:pt idx="3">
                  <c:v>4-2023</c:v>
                </c:pt>
                <c:pt idx="4">
                  <c:v>5-2023</c:v>
                </c:pt>
                <c:pt idx="5">
                  <c:v>6-2023</c:v>
                </c:pt>
                <c:pt idx="6">
                  <c:v>7-2023</c:v>
                </c:pt>
                <c:pt idx="7">
                  <c:v>8-2023</c:v>
                </c:pt>
                <c:pt idx="8">
                  <c:v>9-2023</c:v>
                </c:pt>
                <c:pt idx="9">
                  <c:v>10-2023</c:v>
                </c:pt>
                <c:pt idx="10">
                  <c:v>11-2023</c:v>
                </c:pt>
                <c:pt idx="11">
                  <c:v>12-2023</c:v>
                </c:pt>
                <c:pt idx="12">
                  <c:v>1-2024</c:v>
                </c:pt>
                <c:pt idx="13">
                  <c:v>2-2024</c:v>
                </c:pt>
                <c:pt idx="14">
                  <c:v>3-2024</c:v>
                </c:pt>
                <c:pt idx="15">
                  <c:v>4-2024</c:v>
                </c:pt>
                <c:pt idx="16">
                  <c:v>5-2024</c:v>
                </c:pt>
                <c:pt idx="17">
                  <c:v>6-2024</c:v>
                </c:pt>
                <c:pt idx="18">
                  <c:v>7-2024</c:v>
                </c:pt>
                <c:pt idx="19">
                  <c:v>8-2024</c:v>
                </c:pt>
                <c:pt idx="20">
                  <c:v>9-2024</c:v>
                </c:pt>
                <c:pt idx="21">
                  <c:v>10-2024</c:v>
                </c:pt>
                <c:pt idx="22">
                  <c:v>11-2024</c:v>
                </c:pt>
                <c:pt idx="23">
                  <c:v>12-2024</c:v>
                </c:pt>
                <c:pt idx="24">
                  <c:v>1-2025</c:v>
                </c:pt>
                <c:pt idx="25">
                  <c:v>2-2025</c:v>
                </c:pt>
                <c:pt idx="26">
                  <c:v>3-2025</c:v>
                </c:pt>
                <c:pt idx="27">
                  <c:v>4-2025</c:v>
                </c:pt>
              </c:strCache>
            </c:strRef>
          </c:cat>
          <c:val>
            <c:numRef>
              <c:f>'T3-Andamento Mensile Lombardia'!$E$2:$E$29</c:f>
              <c:numCache>
                <c:formatCode>#,##0.00\ "€"</c:formatCode>
                <c:ptCount val="28"/>
                <c:pt idx="0">
                  <c:v>1150979.7012499999</c:v>
                </c:pt>
                <c:pt idx="1">
                  <c:v>1150979.7012499999</c:v>
                </c:pt>
                <c:pt idx="2">
                  <c:v>1150979.7012499999</c:v>
                </c:pt>
                <c:pt idx="3">
                  <c:v>1150979.7012499999</c:v>
                </c:pt>
                <c:pt idx="4">
                  <c:v>1150979.7012499999</c:v>
                </c:pt>
                <c:pt idx="5">
                  <c:v>1150979.7012499999</c:v>
                </c:pt>
                <c:pt idx="6">
                  <c:v>1150979.7012499999</c:v>
                </c:pt>
                <c:pt idx="7">
                  <c:v>1150979.7012499999</c:v>
                </c:pt>
                <c:pt idx="8">
                  <c:v>1150979.7012499999</c:v>
                </c:pt>
                <c:pt idx="9">
                  <c:v>1150979.7012499999</c:v>
                </c:pt>
                <c:pt idx="10">
                  <c:v>1150979.7012499999</c:v>
                </c:pt>
                <c:pt idx="11">
                  <c:v>1150979.7012499999</c:v>
                </c:pt>
                <c:pt idx="12">
                  <c:v>1431681.3625</c:v>
                </c:pt>
                <c:pt idx="13">
                  <c:v>1431681.3625</c:v>
                </c:pt>
                <c:pt idx="14">
                  <c:v>1431681.3625</c:v>
                </c:pt>
                <c:pt idx="15">
                  <c:v>1431681.3625</c:v>
                </c:pt>
                <c:pt idx="16">
                  <c:v>1431681.3625</c:v>
                </c:pt>
                <c:pt idx="17">
                  <c:v>1431681.3625</c:v>
                </c:pt>
                <c:pt idx="18">
                  <c:v>1431681.3625</c:v>
                </c:pt>
                <c:pt idx="19">
                  <c:v>1431681.3625</c:v>
                </c:pt>
                <c:pt idx="20">
                  <c:v>1431681.3625</c:v>
                </c:pt>
                <c:pt idx="21">
                  <c:v>1431681.3625</c:v>
                </c:pt>
                <c:pt idx="22">
                  <c:v>1431681.3625</c:v>
                </c:pt>
                <c:pt idx="23">
                  <c:v>1431681.3625</c:v>
                </c:pt>
                <c:pt idx="24">
                  <c:v>1442883.3674999999</c:v>
                </c:pt>
                <c:pt idx="25">
                  <c:v>1442883.3674999999</c:v>
                </c:pt>
                <c:pt idx="26">
                  <c:v>1442883.3674999999</c:v>
                </c:pt>
                <c:pt idx="27">
                  <c:v>1442883.3674999999</c:v>
                </c:pt>
              </c:numCache>
            </c:numRef>
          </c:val>
          <c:smooth val="0"/>
          <c:extLst>
            <c:ext xmlns:c16="http://schemas.microsoft.com/office/drawing/2014/chart" uri="{C3380CC4-5D6E-409C-BE32-E72D297353CC}">
              <c16:uniqueId val="{00000001-9B55-4747-8103-0323EBE532D8}"/>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marker val="1"/>
        <c:smooth val="0"/>
        <c:axId val="1870573727"/>
        <c:axId val="1870589951"/>
      </c:lineChart>
      <c:catAx>
        <c:axId val="1870573727"/>
        <c:scaling>
          <c:orientation val="minMax"/>
        </c:scaling>
        <c:delete val="0"/>
        <c:axPos val="b"/>
        <c:title>
          <c:tx>
            <c:rich>
              <a:bodyPr rot="0" spcFirstLastPara="1" vertOverflow="ellipsis" vert="horz" wrap="square" anchor="ctr" anchorCtr="1"/>
              <a:lstStyle/>
              <a:p>
                <a:pPr>
                  <a:defRPr sz="900" b="0" i="0" u="none" strike="noStrike" kern="1200" cap="all" baseline="0">
                    <a:solidFill>
                      <a:schemeClr val="dk1">
                        <a:lumMod val="65000"/>
                        <a:lumOff val="35000"/>
                      </a:schemeClr>
                    </a:solidFill>
                    <a:latin typeface="+mn-lt"/>
                    <a:ea typeface="+mn-ea"/>
                    <a:cs typeface="+mn-cs"/>
                  </a:defRPr>
                </a:pPr>
                <a:r>
                  <a:rPr lang="it-IT"/>
                  <a:t>Periodo</a:t>
                </a:r>
              </a:p>
            </c:rich>
          </c:tx>
          <c:overlay val="0"/>
          <c:spPr>
            <a:noFill/>
            <a:ln>
              <a:noFill/>
            </a:ln>
            <a:effectLst/>
          </c:spPr>
          <c:txPr>
            <a:bodyPr rot="0" spcFirstLastPara="1" vertOverflow="ellipsis" vert="horz" wrap="square" anchor="ctr" anchorCtr="1"/>
            <a:lstStyle/>
            <a:p>
              <a:pPr>
                <a:defRPr sz="900" b="0" i="0" u="none" strike="noStrike" kern="1200" cap="all" baseline="0">
                  <a:solidFill>
                    <a:schemeClr val="dk1">
                      <a:lumMod val="65000"/>
                      <a:lumOff val="35000"/>
                    </a:schemeClr>
                  </a:solidFill>
                  <a:latin typeface="+mn-lt"/>
                  <a:ea typeface="+mn-ea"/>
                  <a:cs typeface="+mn-cs"/>
                </a:defRPr>
              </a:pPr>
              <a:endParaRPr lang="it-IT"/>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spc="20" baseline="0">
                <a:solidFill>
                  <a:schemeClr val="dk1">
                    <a:lumMod val="65000"/>
                    <a:lumOff val="35000"/>
                  </a:schemeClr>
                </a:solidFill>
                <a:latin typeface="+mn-lt"/>
                <a:ea typeface="+mn-ea"/>
                <a:cs typeface="+mn-cs"/>
              </a:defRPr>
            </a:pPr>
            <a:endParaRPr lang="it-IT"/>
          </a:p>
        </c:txPr>
        <c:crossAx val="1870589951"/>
        <c:crosses val="autoZero"/>
        <c:auto val="1"/>
        <c:lblAlgn val="ctr"/>
        <c:lblOffset val="100"/>
        <c:noMultiLvlLbl val="0"/>
      </c:catAx>
      <c:valAx>
        <c:axId val="1870589951"/>
        <c:scaling>
          <c:orientation val="minMax"/>
        </c:scaling>
        <c:delete val="0"/>
        <c:axPos val="l"/>
        <c:majorGridlines>
          <c:spPr>
            <a:ln>
              <a:solidFill>
                <a:schemeClr val="dk1">
                  <a:lumMod val="15000"/>
                  <a:lumOff val="85000"/>
                </a:schemeClr>
              </a:solidFill>
            </a:ln>
            <a:effectLst/>
          </c:spPr>
        </c:majorGridlines>
        <c:numFmt formatCode="_-* #,##0.00\ [$€-410]_-;\-* #,##0.00\ [$€-410]_-;_-* &quot;-&quot;??\ [$€-410]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dk1">
                    <a:lumMod val="65000"/>
                    <a:lumOff val="35000"/>
                  </a:schemeClr>
                </a:solidFill>
                <a:latin typeface="+mn-lt"/>
                <a:ea typeface="+mn-ea"/>
                <a:cs typeface="+mn-cs"/>
              </a:defRPr>
            </a:pPr>
            <a:endParaRPr lang="it-IT"/>
          </a:p>
        </c:txPr>
        <c:crossAx val="1870573727"/>
        <c:crosses val="autoZero"/>
        <c:crossBetween val="between"/>
        <c:dispUnits>
          <c:builtInUnit val="millions"/>
          <c:dispUnitsLbl>
            <c:spPr>
              <a:noFill/>
              <a:ln>
                <a:noFill/>
              </a:ln>
              <a:effectLst/>
            </c:spPr>
            <c:txPr>
              <a:bodyPr rot="-5400000" spcFirstLastPara="1" vertOverflow="ellipsis" vert="horz" wrap="square" anchor="ctr" anchorCtr="1"/>
              <a:lstStyle/>
              <a:p>
                <a:pPr>
                  <a:defRPr sz="900" b="0" i="0" u="none" strike="noStrike" kern="1200" cap="all" baseline="0">
                    <a:solidFill>
                      <a:schemeClr val="dk1">
                        <a:lumMod val="65000"/>
                        <a:lumOff val="35000"/>
                      </a:schemeClr>
                    </a:solidFill>
                    <a:latin typeface="+mn-lt"/>
                    <a:ea typeface="+mn-ea"/>
                    <a:cs typeface="+mn-cs"/>
                  </a:defRPr>
                </a:pPr>
                <a:endParaRPr lang="it-IT"/>
              </a:p>
            </c:txPr>
          </c:dispUnitsLbl>
        </c:dispUnits>
      </c:valAx>
      <c:spPr>
        <a:gradFill>
          <a:gsLst>
            <a:gs pos="100000">
              <a:schemeClr val="lt1">
                <a:lumMod val="95000"/>
              </a:schemeClr>
            </a:gs>
            <a:gs pos="0">
              <a:schemeClr val="lt1"/>
            </a:gs>
          </a:gsLst>
          <a:lin ang="5400000" scaled="0"/>
        </a:gradFill>
        <a:ln>
          <a:noFill/>
        </a:ln>
        <a:effectLst/>
      </c:spPr>
    </c:plotArea>
    <c:legend>
      <c:legendPos val="t"/>
      <c:legendEntry>
        <c:idx val="0"/>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it-IT"/>
          </a:p>
        </c:txPr>
      </c:legendEntry>
      <c:legendEntry>
        <c:idx val="1"/>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it-IT"/>
          </a:p>
        </c:txPr>
      </c:legendEntry>
      <c:overlay val="0"/>
      <c:spPr>
        <a:no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solidFill>
      <a:schemeClr val="lt1"/>
    </a:solidFill>
    <a:ln>
      <a:noFill/>
    </a:ln>
    <a:effectLst/>
  </c:spPr>
  <c:txPr>
    <a:bodyPr/>
    <a:lstStyle/>
    <a:p>
      <a:pPr>
        <a:defRPr/>
      </a:pPr>
      <a:endParaRPr lang="it-I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'OK Fsba Province 2025'!$F$3</c:f>
              <c:strCache>
                <c:ptCount val="1"/>
                <c:pt idx="0">
                  <c:v>% Rend.</c:v>
                </c:pt>
              </c:strCache>
            </c:strRef>
          </c:tx>
          <c:spPr>
            <a:solidFill>
              <a:schemeClr val="accent4"/>
            </a:solidFill>
            <a:ln w="9525" cap="flat" cmpd="sng" algn="ctr">
              <a:solidFill>
                <a:schemeClr val="lt1">
                  <a:alpha val="50000"/>
                </a:schemeClr>
              </a:solidFill>
              <a:round/>
            </a:ln>
            <a:effectLst/>
          </c:spPr>
          <c:invertIfNegative val="0"/>
          <c:dLbls>
            <c:dLbl>
              <c:idx val="0"/>
              <c:layout>
                <c:manualLayout>
                  <c:x val="-9.5206340249814059E-3"/>
                  <c:y val="-1.211606388269101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28C-4657-A376-9043AD81BCF1}"/>
                </c:ext>
              </c:extLst>
            </c:dLbl>
            <c:dLbl>
              <c:idx val="1"/>
              <c:layout>
                <c:manualLayout>
                  <c:x val="-5.797972321863675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28C-4657-A376-9043AD81BCF1}"/>
                </c:ext>
              </c:extLst>
            </c:dLbl>
            <c:dLbl>
              <c:idx val="2"/>
              <c:layout>
                <c:manualLayout>
                  <c:x val="-1.1279664960446719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28C-4657-A376-9043AD81BCF1}"/>
                </c:ext>
              </c:extLst>
            </c:dLbl>
            <c:dLbl>
              <c:idx val="3"/>
              <c:layout>
                <c:manualLayout>
                  <c:x val="-7.55700325732902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28C-4657-A376-9043AD81BCF1}"/>
                </c:ext>
              </c:extLst>
            </c:dLbl>
            <c:dLbl>
              <c:idx val="4"/>
              <c:layout>
                <c:manualLayout>
                  <c:x val="-9.418334108887854E-3"/>
                  <c:y val="-1.211606388269101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28C-4657-A376-9043AD81BCF1}"/>
                </c:ext>
              </c:extLst>
            </c:dLbl>
            <c:dLbl>
              <c:idx val="5"/>
              <c:layout>
                <c:manualLayout>
                  <c:x val="-8.564613462405147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28C-4657-A376-9043AD81BCF1}"/>
                </c:ext>
              </c:extLst>
            </c:dLbl>
            <c:dLbl>
              <c:idx val="6"/>
              <c:layout>
                <c:manualLayout>
                  <c:x val="-7.557003257329058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28C-4657-A376-9043AD81BCF1}"/>
                </c:ext>
              </c:extLst>
            </c:dLbl>
            <c:dLbl>
              <c:idx val="7"/>
              <c:layout>
                <c:manualLayout>
                  <c:x val="-7.659303173422540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28C-4657-A376-9043AD81BCF1}"/>
                </c:ext>
              </c:extLst>
            </c:dLbl>
            <c:dLbl>
              <c:idx val="8"/>
              <c:layout>
                <c:manualLayout>
                  <c:x val="-7.55700325732902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28C-4657-A376-9043AD81BCF1}"/>
                </c:ext>
              </c:extLst>
            </c:dLbl>
            <c:dLbl>
              <c:idx val="9"/>
              <c:layout>
                <c:manualLayout>
                  <c:x val="-9.41833410888785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28C-4657-A376-9043AD81BCF1}"/>
                </c:ext>
              </c:extLst>
            </c:dLbl>
            <c:dLbl>
              <c:idx val="11"/>
              <c:layout>
                <c:manualLayout>
                  <c:x val="-7.659303173422540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28C-4657-A376-9043AD81BCF1}"/>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2">
                        <a:lumMod val="50000"/>
                      </a:schemeClr>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'OK Fsba Province 2025'!$B$4:$B$15</c:f>
              <c:strCache>
                <c:ptCount val="12"/>
                <c:pt idx="0">
                  <c:v>BERGAMO</c:v>
                </c:pt>
                <c:pt idx="1">
                  <c:v>BRESCIA</c:v>
                </c:pt>
                <c:pt idx="2">
                  <c:v>COMO</c:v>
                </c:pt>
                <c:pt idx="3">
                  <c:v>CREMONA</c:v>
                </c:pt>
                <c:pt idx="4">
                  <c:v>LECCO</c:v>
                </c:pt>
                <c:pt idx="5">
                  <c:v>LODI</c:v>
                </c:pt>
                <c:pt idx="6">
                  <c:v>MONZA BRIANZA</c:v>
                </c:pt>
                <c:pt idx="7">
                  <c:v>MILANO</c:v>
                </c:pt>
                <c:pt idx="8">
                  <c:v>MANTOVA</c:v>
                </c:pt>
                <c:pt idx="9">
                  <c:v>PAVIA</c:v>
                </c:pt>
                <c:pt idx="10">
                  <c:v>SONDRIO</c:v>
                </c:pt>
                <c:pt idx="11">
                  <c:v>VARESE</c:v>
                </c:pt>
              </c:strCache>
            </c:strRef>
          </c:cat>
          <c:val>
            <c:numRef>
              <c:f>'OK Fsba Province 2025'!$F$4:$F$15</c:f>
              <c:numCache>
                <c:formatCode>0.00%</c:formatCode>
                <c:ptCount val="12"/>
                <c:pt idx="0">
                  <c:v>0.13477150472990859</c:v>
                </c:pt>
                <c:pt idx="1">
                  <c:v>0.29554958867214948</c:v>
                </c:pt>
                <c:pt idx="2">
                  <c:v>6.8669600058495789E-2</c:v>
                </c:pt>
                <c:pt idx="3">
                  <c:v>3.3959132713887938E-2</c:v>
                </c:pt>
                <c:pt idx="4">
                  <c:v>4.5814794351715322E-2</c:v>
                </c:pt>
                <c:pt idx="5">
                  <c:v>1.3433992232103162E-2</c:v>
                </c:pt>
                <c:pt idx="6">
                  <c:v>7.1499079747044808E-2</c:v>
                </c:pt>
                <c:pt idx="7">
                  <c:v>0.12732795453594578</c:v>
                </c:pt>
                <c:pt idx="8">
                  <c:v>5.7429004449355586E-2</c:v>
                </c:pt>
                <c:pt idx="9">
                  <c:v>3.677883703643748E-2</c:v>
                </c:pt>
                <c:pt idx="10">
                  <c:v>2.9811933688609236E-3</c:v>
                </c:pt>
                <c:pt idx="11">
                  <c:v>0.11178531810409513</c:v>
                </c:pt>
              </c:numCache>
            </c:numRef>
          </c:val>
          <c:extLst>
            <c:ext xmlns:c16="http://schemas.microsoft.com/office/drawing/2014/chart" uri="{C3380CC4-5D6E-409C-BE32-E72D297353CC}">
              <c16:uniqueId val="{0000000B-428C-4657-A376-9043AD81BCF1}"/>
            </c:ext>
          </c:extLst>
        </c:ser>
        <c:ser>
          <c:idx val="1"/>
          <c:order val="1"/>
          <c:tx>
            <c:strRef>
              <c:f>'OK Fsba Province 2025'!$G$3</c:f>
              <c:strCache>
                <c:ptCount val="1"/>
                <c:pt idx="0">
                  <c:v>% dipendenti Iscritti x PR</c:v>
                </c:pt>
              </c:strCache>
            </c:strRef>
          </c:tx>
          <c:spPr>
            <a:solidFill>
              <a:schemeClr val="accent1"/>
            </a:solidFill>
            <a:ln w="9525" cap="flat" cmpd="sng" algn="ctr">
              <a:solidFill>
                <a:schemeClr val="lt1">
                  <a:alpha val="50000"/>
                </a:schemeClr>
              </a:solidFill>
              <a:round/>
            </a:ln>
            <a:effectLst/>
          </c:spPr>
          <c:invertIfNegative val="0"/>
          <c:dLbls>
            <c:dLbl>
              <c:idx val="0"/>
              <c:layout>
                <c:manualLayout>
                  <c:x val="-9.520634024981405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28C-4657-A376-9043AD81BCF1}"/>
                </c:ext>
              </c:extLst>
            </c:dLbl>
            <c:dLbl>
              <c:idx val="1"/>
              <c:layout>
                <c:manualLayout>
                  <c:x val="-7.659303173422608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28C-4657-A376-9043AD81BCF1}"/>
                </c:ext>
              </c:extLst>
            </c:dLbl>
            <c:dLbl>
              <c:idx val="2"/>
              <c:layout>
                <c:manualLayout>
                  <c:x val="-9.41833410888785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28C-4657-A376-9043AD81BCF1}"/>
                </c:ext>
              </c:extLst>
            </c:dLbl>
            <c:dLbl>
              <c:idx val="3"/>
              <c:layout>
                <c:manualLayout>
                  <c:x val="-9.418334108887854E-3"/>
                  <c:y val="-1.211606388269101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28C-4657-A376-9043AD81BCF1}"/>
                </c:ext>
              </c:extLst>
            </c:dLbl>
            <c:dLbl>
              <c:idx val="4"/>
              <c:layout>
                <c:manualLayout>
                  <c:x val="-9.41833410888785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28C-4657-A376-9043AD81BCF1}"/>
                </c:ext>
              </c:extLst>
            </c:dLbl>
            <c:dLbl>
              <c:idx val="5"/>
              <c:layout>
                <c:manualLayout>
                  <c:x val="-8.8118626865453242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28C-4657-A376-9043AD81BCF1}"/>
                </c:ext>
              </c:extLst>
            </c:dLbl>
            <c:dLbl>
              <c:idx val="6"/>
              <c:layout>
                <c:manualLayout>
                  <c:x val="-9.418334108887854E-3"/>
                  <c:y val="-6.0580319413455078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28C-4657-A376-9043AD81BCF1}"/>
                </c:ext>
              </c:extLst>
            </c:dLbl>
            <c:dLbl>
              <c:idx val="7"/>
              <c:layout>
                <c:manualLayout>
                  <c:x val="-9.5206340249814059E-3"/>
                  <c:y val="-6.0580319413455078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28C-4657-A376-9043AD81BCF1}"/>
                </c:ext>
              </c:extLst>
            </c:dLbl>
            <c:dLbl>
              <c:idx val="8"/>
              <c:layout>
                <c:manualLayout>
                  <c:x val="-7.55700325732902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28C-4657-A376-9043AD81BCF1}"/>
                </c:ext>
              </c:extLst>
            </c:dLbl>
            <c:dLbl>
              <c:idx val="9"/>
              <c:layout>
                <c:manualLayout>
                  <c:x val="-9.418334108887854E-3"/>
                  <c:y val="-3.029015970672753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28C-4657-A376-9043AD81BCF1}"/>
                </c:ext>
              </c:extLst>
            </c:dLbl>
            <c:dLbl>
              <c:idx val="10"/>
              <c:layout>
                <c:manualLayout>
                  <c:x val="-1.0413633149276536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428C-4657-A376-9043AD81BCF1}"/>
                </c:ext>
              </c:extLst>
            </c:dLbl>
            <c:dLbl>
              <c:idx val="11"/>
              <c:layout>
                <c:manualLayout>
                  <c:x val="-9.4157562927631774E-3"/>
                  <c:y val="-3.304419231407713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428C-4657-A376-9043AD81BCF1}"/>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2">
                        <a:lumMod val="50000"/>
                      </a:schemeClr>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'OK Fsba Province 2025'!$B$4:$B$15</c:f>
              <c:strCache>
                <c:ptCount val="12"/>
                <c:pt idx="0">
                  <c:v>BERGAMO</c:v>
                </c:pt>
                <c:pt idx="1">
                  <c:v>BRESCIA</c:v>
                </c:pt>
                <c:pt idx="2">
                  <c:v>COMO</c:v>
                </c:pt>
                <c:pt idx="3">
                  <c:v>CREMONA</c:v>
                </c:pt>
                <c:pt idx="4">
                  <c:v>LECCO</c:v>
                </c:pt>
                <c:pt idx="5">
                  <c:v>LODI</c:v>
                </c:pt>
                <c:pt idx="6">
                  <c:v>MONZA BRIANZA</c:v>
                </c:pt>
                <c:pt idx="7">
                  <c:v>MILANO</c:v>
                </c:pt>
                <c:pt idx="8">
                  <c:v>MANTOVA</c:v>
                </c:pt>
                <c:pt idx="9">
                  <c:v>PAVIA</c:v>
                </c:pt>
                <c:pt idx="10">
                  <c:v>SONDRIO</c:v>
                </c:pt>
                <c:pt idx="11">
                  <c:v>VARESE</c:v>
                </c:pt>
              </c:strCache>
            </c:strRef>
          </c:cat>
          <c:val>
            <c:numRef>
              <c:f>'OK Fsba Province 2025'!$G$4:$G$15</c:f>
              <c:numCache>
                <c:formatCode>0.00%</c:formatCode>
                <c:ptCount val="12"/>
                <c:pt idx="0">
                  <c:v>0.1578799193930773</c:v>
                </c:pt>
                <c:pt idx="1">
                  <c:v>0.18884838786154576</c:v>
                </c:pt>
                <c:pt idx="2">
                  <c:v>7.34994863284337E-2</c:v>
                </c:pt>
                <c:pt idx="3">
                  <c:v>3.8861229650703336E-2</c:v>
                </c:pt>
                <c:pt idx="4">
                  <c:v>4.4625217322585745E-2</c:v>
                </c:pt>
                <c:pt idx="5">
                  <c:v>1.677829144934408E-2</c:v>
                </c:pt>
                <c:pt idx="6">
                  <c:v>8.4454520309783468E-2</c:v>
                </c:pt>
                <c:pt idx="7">
                  <c:v>0.1970572546230441</c:v>
                </c:pt>
                <c:pt idx="8">
                  <c:v>5.1011537853643117E-2</c:v>
                </c:pt>
                <c:pt idx="9">
                  <c:v>3.7596807333649437E-2</c:v>
                </c:pt>
                <c:pt idx="10">
                  <c:v>2.2329895685158842E-2</c:v>
                </c:pt>
                <c:pt idx="11">
                  <c:v>8.7057452189031131E-2</c:v>
                </c:pt>
              </c:numCache>
            </c:numRef>
          </c:val>
          <c:extLst>
            <c:ext xmlns:c16="http://schemas.microsoft.com/office/drawing/2014/chart" uri="{C3380CC4-5D6E-409C-BE32-E72D297353CC}">
              <c16:uniqueId val="{00000018-428C-4657-A376-9043AD81BCF1}"/>
            </c:ext>
          </c:extLst>
        </c:ser>
        <c:dLbls>
          <c:dLblPos val="inEnd"/>
          <c:showLegendKey val="0"/>
          <c:showVal val="1"/>
          <c:showCatName val="0"/>
          <c:showSerName val="0"/>
          <c:showPercent val="0"/>
          <c:showBubbleSize val="0"/>
        </c:dLbls>
        <c:gapWidth val="65"/>
        <c:axId val="927527504"/>
        <c:axId val="927527984"/>
      </c:barChart>
      <c:catAx>
        <c:axId val="92752750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1" i="0" u="none" strike="noStrike" kern="1200" cap="all" baseline="0">
                <a:solidFill>
                  <a:schemeClr val="dk1">
                    <a:lumMod val="75000"/>
                    <a:lumOff val="25000"/>
                  </a:schemeClr>
                </a:solidFill>
                <a:latin typeface="+mn-lt"/>
                <a:ea typeface="+mn-ea"/>
                <a:cs typeface="+mn-cs"/>
              </a:defRPr>
            </a:pPr>
            <a:endParaRPr lang="it-IT"/>
          </a:p>
        </c:txPr>
        <c:crossAx val="927527984"/>
        <c:crosses val="autoZero"/>
        <c:auto val="1"/>
        <c:lblAlgn val="ctr"/>
        <c:lblOffset val="100"/>
        <c:noMultiLvlLbl val="0"/>
      </c:catAx>
      <c:valAx>
        <c:axId val="92752798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it-IT"/>
          </a:p>
        </c:txPr>
        <c:crossAx val="92752750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'OK Fsba Lombardia Settori 2025'!$E$4</c:f>
              <c:strCache>
                <c:ptCount val="1"/>
                <c:pt idx="0">
                  <c:v>% Rendicontato</c:v>
                </c:pt>
              </c:strCache>
            </c:strRef>
          </c:tx>
          <c:spPr>
            <a:solidFill>
              <a:schemeClr val="accent1"/>
            </a:solidFill>
            <a:ln>
              <a:noFill/>
            </a:ln>
            <a:effectLst/>
          </c:spPr>
          <c:invertIfNegative val="0"/>
          <c:dLbls>
            <c:dLbl>
              <c:idx val="0"/>
              <c:layout>
                <c:manualLayout>
                  <c:x val="-2.399139600887876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24-4365-9BF2-D88A87A03119}"/>
                </c:ext>
              </c:extLst>
            </c:dLbl>
            <c:dLbl>
              <c:idx val="2"/>
              <c:layout>
                <c:manualLayout>
                  <c:x val="-6.168718589109142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24-4365-9BF2-D88A87A03119}"/>
                </c:ext>
              </c:extLst>
            </c:dLbl>
            <c:dLbl>
              <c:idx val="3"/>
              <c:layout>
                <c:manualLayout>
                  <c:x val="-6.0263635447451872E-3"/>
                  <c:y val="-2.845448033717095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24-4365-9BF2-D88A87A03119}"/>
                </c:ext>
              </c:extLst>
            </c:dLbl>
            <c:dLbl>
              <c:idx val="4"/>
              <c:layout>
                <c:manualLayout>
                  <c:x val="-5.754822385961964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624-4365-9BF2-D88A87A03119}"/>
                </c:ext>
              </c:extLst>
            </c:dLbl>
            <c:dLbl>
              <c:idx val="5"/>
              <c:layout>
                <c:manualLayout>
                  <c:x val="-4.350100247118830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624-4365-9BF2-D88A87A03119}"/>
                </c:ext>
              </c:extLst>
            </c:dLbl>
            <c:dLbl>
              <c:idx val="6"/>
              <c:layout>
                <c:manualLayout>
                  <c:x val="-5.8363391506628393E-3"/>
                  <c:y val="-5.216594465936729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624-4365-9BF2-D88A87A03119}"/>
                </c:ext>
              </c:extLst>
            </c:dLbl>
            <c:dLbl>
              <c:idx val="7"/>
              <c:layout>
                <c:manualLayout>
                  <c:x val="-7.044506847517069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624-4365-9BF2-D88A87A03119}"/>
                </c:ext>
              </c:extLst>
            </c:dLbl>
            <c:dLbl>
              <c:idx val="8"/>
              <c:layout>
                <c:manualLayout>
                  <c:x val="-4.036004942811029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624-4365-9BF2-D88A87A03119}"/>
                </c:ext>
              </c:extLst>
            </c:dLbl>
            <c:dLbl>
              <c:idx val="9"/>
              <c:layout>
                <c:manualLayout>
                  <c:x val="-6.026363544745085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624-4365-9BF2-D88A87A03119}"/>
                </c:ext>
              </c:extLst>
            </c:dLbl>
            <c:dLbl>
              <c:idx val="10"/>
              <c:layout>
                <c:manualLayout>
                  <c:x val="-1.271617995680155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624-4365-9BF2-D88A87A0311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'OK Fsba Lombardia Settori 2025'!$A$5:$A$16</c:f>
              <c:strCache>
                <c:ptCount val="12"/>
                <c:pt idx="0">
                  <c:v>Alimentari ed affini</c:v>
                </c:pt>
                <c:pt idx="1">
                  <c:v>Attività varie (terziario, professionisti ed artisti, ecc,)</c:v>
                </c:pt>
                <c:pt idx="2">
                  <c:v>Carta e cartotecnica, stampa ed editoria, fotografia e cinematografia</c:v>
                </c:pt>
                <c:pt idx="3">
                  <c:v>Chimica, petrolchimica, gomma e materie plastiche</c:v>
                </c:pt>
                <c:pt idx="4">
                  <c:v>Edilizia. Installazione impianti per l'edilizia</c:v>
                </c:pt>
                <c:pt idx="5">
                  <c:v>Lavorazione dei minerali non metalliferi</c:v>
                </c:pt>
                <c:pt idx="6">
                  <c:v>Legno,carpenteria navale ed arredamenti in legno</c:v>
                </c:pt>
                <c:pt idx="7">
                  <c:v>Pelli/Cuoio/Calzature</c:v>
                </c:pt>
                <c:pt idx="8">
                  <c:v>Produzione e lavorazione metalli/Meccanica di precisione</c:v>
                </c:pt>
                <c:pt idx="9">
                  <c:v>Servizi e attivita' varie (igiene, nettezza urbana, spettacolo)</c:v>
                </c:pt>
                <c:pt idx="10">
                  <c:v>Tessile/Abbigliamento/Arredamento</c:v>
                </c:pt>
                <c:pt idx="11">
                  <c:v>Trasporti e comunicazioni</c:v>
                </c:pt>
              </c:strCache>
            </c:strRef>
          </c:cat>
          <c:val>
            <c:numRef>
              <c:f>'OK Fsba Lombardia Settori 2025'!$E$5:$E$16</c:f>
              <c:numCache>
                <c:formatCode>0.00%</c:formatCode>
                <c:ptCount val="12"/>
                <c:pt idx="0">
                  <c:v>1.0704199930498298E-2</c:v>
                </c:pt>
                <c:pt idx="1">
                  <c:v>2.0569222465810261E-4</c:v>
                </c:pt>
                <c:pt idx="2">
                  <c:v>3.5233827912766962E-2</c:v>
                </c:pt>
                <c:pt idx="3">
                  <c:v>6.610006565352014E-2</c:v>
                </c:pt>
                <c:pt idx="4">
                  <c:v>1.9598484089325512E-2</c:v>
                </c:pt>
                <c:pt idx="5">
                  <c:v>1.1273516159146008E-2</c:v>
                </c:pt>
                <c:pt idx="6">
                  <c:v>3.3517284300057487E-2</c:v>
                </c:pt>
                <c:pt idx="7">
                  <c:v>4.0261664731831445E-2</c:v>
                </c:pt>
                <c:pt idx="8">
                  <c:v>0.49590012226283325</c:v>
                </c:pt>
                <c:pt idx="9">
                  <c:v>4.760241587764262E-2</c:v>
                </c:pt>
                <c:pt idx="10">
                  <c:v>0.23539824495502215</c:v>
                </c:pt>
                <c:pt idx="11">
                  <c:v>4.2044819026980061E-3</c:v>
                </c:pt>
              </c:numCache>
            </c:numRef>
          </c:val>
          <c:extLst>
            <c:ext xmlns:c16="http://schemas.microsoft.com/office/drawing/2014/chart" uri="{C3380CC4-5D6E-409C-BE32-E72D297353CC}">
              <c16:uniqueId val="{0000000A-7624-4365-9BF2-D88A87A03119}"/>
            </c:ext>
          </c:extLst>
        </c:ser>
        <c:ser>
          <c:idx val="1"/>
          <c:order val="1"/>
          <c:tx>
            <c:strRef>
              <c:f>'OK Fsba Lombardia Settori 2025'!$F$4</c:f>
              <c:strCache>
                <c:ptCount val="1"/>
                <c:pt idx="0">
                  <c:v>% Dip. Iscritti 12/24</c:v>
                </c:pt>
              </c:strCache>
            </c:strRef>
          </c:tx>
          <c:spPr>
            <a:solidFill>
              <a:srgbClr val="00B0F0"/>
            </a:solidFill>
            <a:ln>
              <a:noFill/>
            </a:ln>
            <a:effectLst/>
          </c:spPr>
          <c:invertIfNegative val="0"/>
          <c:dLbls>
            <c:dLbl>
              <c:idx val="0"/>
              <c:layout>
                <c:manualLayout>
                  <c:x val="-4.6441700711796485E-3"/>
                  <c:y val="-1.04331889318734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624-4365-9BF2-D88A87A03119}"/>
                </c:ext>
              </c:extLst>
            </c:dLbl>
            <c:dLbl>
              <c:idx val="1"/>
              <c:layout>
                <c:manualLayout>
                  <c:x val="-5.201074323481646E-3"/>
                  <c:y val="-1.04331889318734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624-4365-9BF2-D88A87A03119}"/>
                </c:ext>
              </c:extLst>
            </c:dLbl>
            <c:dLbl>
              <c:idx val="2"/>
              <c:layout>
                <c:manualLayout>
                  <c:x val="-7.4382687362855894E-3"/>
                  <c:y val="-5.690896067434086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624-4365-9BF2-D88A87A03119}"/>
                </c:ext>
              </c:extLst>
            </c:dLbl>
            <c:dLbl>
              <c:idx val="3"/>
              <c:layout>
                <c:manualLayout>
                  <c:x val="-7.1013182643045597E-3"/>
                  <c:y val="-2.845448033717095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624-4365-9BF2-D88A87A03119}"/>
                </c:ext>
              </c:extLst>
            </c:dLbl>
            <c:dLbl>
              <c:idx val="4"/>
              <c:layout>
                <c:manualLayout>
                  <c:x val="-5.418198416376315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7624-4365-9BF2-D88A87A03119}"/>
                </c:ext>
              </c:extLst>
            </c:dLbl>
            <c:dLbl>
              <c:idx val="5"/>
              <c:layout>
                <c:manualLayout>
                  <c:x val="-5.3754266025880827E-3"/>
                  <c:y val="-5.69089606743403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7624-4365-9BF2-D88A87A03119}"/>
                </c:ext>
              </c:extLst>
            </c:dLbl>
            <c:dLbl>
              <c:idx val="6"/>
              <c:layout>
                <c:manualLayout>
                  <c:x val="-6.0263635447450345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624-4365-9BF2-D88A87A03119}"/>
                </c:ext>
              </c:extLst>
            </c:dLbl>
            <c:dLbl>
              <c:idx val="7"/>
              <c:layout>
                <c:manualLayout>
                  <c:x val="-6.3929169005694057E-3"/>
                  <c:y val="-2.8454480337169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7624-4365-9BF2-D88A87A03119}"/>
                </c:ext>
              </c:extLst>
            </c:dLbl>
            <c:dLbl>
              <c:idx val="8"/>
              <c:layout>
                <c:manualLayout>
                  <c:x val="-6.8003918899417022E-3"/>
                  <c:y val="-2.8454480337169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7624-4365-9BF2-D88A87A03119}"/>
                </c:ext>
              </c:extLst>
            </c:dLbl>
            <c:dLbl>
              <c:idx val="9"/>
              <c:layout>
                <c:manualLayout>
                  <c:x val="-5.418198416376416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7624-4365-9BF2-D88A87A03119}"/>
                </c:ext>
              </c:extLst>
            </c:dLbl>
            <c:dLbl>
              <c:idx val="10"/>
              <c:layout>
                <c:manualLayout>
                  <c:x val="-6.02636354474513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7624-4365-9BF2-D88A87A03119}"/>
                </c:ext>
              </c:extLst>
            </c:dLbl>
            <c:dLbl>
              <c:idx val="11"/>
              <c:layout>
                <c:manualLayout>
                  <c:x val="-5.435720711592380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7624-4365-9BF2-D88A87A0311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'OK Fsba Lombardia Settori 2025'!$A$5:$A$16</c:f>
              <c:strCache>
                <c:ptCount val="12"/>
                <c:pt idx="0">
                  <c:v>Alimentari ed affini</c:v>
                </c:pt>
                <c:pt idx="1">
                  <c:v>Attività varie (terziario, professionisti ed artisti, ecc,)</c:v>
                </c:pt>
                <c:pt idx="2">
                  <c:v>Carta e cartotecnica, stampa ed editoria, fotografia e cinematografia</c:v>
                </c:pt>
                <c:pt idx="3">
                  <c:v>Chimica, petrolchimica, gomma e materie plastiche</c:v>
                </c:pt>
                <c:pt idx="4">
                  <c:v>Edilizia. Installazione impianti per l'edilizia</c:v>
                </c:pt>
                <c:pt idx="5">
                  <c:v>Lavorazione dei minerali non metalliferi</c:v>
                </c:pt>
                <c:pt idx="6">
                  <c:v>Legno,carpenteria navale ed arredamenti in legno</c:v>
                </c:pt>
                <c:pt idx="7">
                  <c:v>Pelli/Cuoio/Calzature</c:v>
                </c:pt>
                <c:pt idx="8">
                  <c:v>Produzione e lavorazione metalli/Meccanica di precisione</c:v>
                </c:pt>
                <c:pt idx="9">
                  <c:v>Servizi e attivita' varie (igiene, nettezza urbana, spettacolo)</c:v>
                </c:pt>
                <c:pt idx="10">
                  <c:v>Tessile/Abbigliamento/Arredamento</c:v>
                </c:pt>
                <c:pt idx="11">
                  <c:v>Trasporti e comunicazioni</c:v>
                </c:pt>
              </c:strCache>
            </c:strRef>
          </c:cat>
          <c:val>
            <c:numRef>
              <c:f>'OK Fsba Lombardia Settori 2025'!$F$5:$F$16</c:f>
              <c:numCache>
                <c:formatCode>0.00%</c:formatCode>
                <c:ptCount val="12"/>
                <c:pt idx="0">
                  <c:v>8.2699999999999996E-2</c:v>
                </c:pt>
                <c:pt idx="1">
                  <c:v>3.9800000000000002E-2</c:v>
                </c:pt>
                <c:pt idx="2">
                  <c:v>1.9900000000000001E-2</c:v>
                </c:pt>
                <c:pt idx="3">
                  <c:v>3.3399999999999999E-2</c:v>
                </c:pt>
                <c:pt idx="4">
                  <c:v>0.14419999999999999</c:v>
                </c:pt>
                <c:pt idx="5">
                  <c:v>1.23E-2</c:v>
                </c:pt>
                <c:pt idx="6">
                  <c:v>5.4699999999999999E-2</c:v>
                </c:pt>
                <c:pt idx="7">
                  <c:v>6.4000000000000003E-3</c:v>
                </c:pt>
                <c:pt idx="8">
                  <c:v>0.35320000000000001</c:v>
                </c:pt>
                <c:pt idx="9">
                  <c:v>0.15870000000000001</c:v>
                </c:pt>
                <c:pt idx="10">
                  <c:v>4.8399999999999999E-2</c:v>
                </c:pt>
                <c:pt idx="11">
                  <c:v>3.4500000000000003E-2</c:v>
                </c:pt>
              </c:numCache>
            </c:numRef>
          </c:val>
          <c:extLst>
            <c:ext xmlns:c16="http://schemas.microsoft.com/office/drawing/2014/chart" uri="{C3380CC4-5D6E-409C-BE32-E72D297353CC}">
              <c16:uniqueId val="{00000017-7624-4365-9BF2-D88A87A03119}"/>
            </c:ext>
          </c:extLst>
        </c:ser>
        <c:dLbls>
          <c:dLblPos val="inEnd"/>
          <c:showLegendKey val="0"/>
          <c:showVal val="1"/>
          <c:showCatName val="0"/>
          <c:showSerName val="0"/>
          <c:showPercent val="0"/>
          <c:showBubbleSize val="0"/>
        </c:dLbls>
        <c:gapWidth val="182"/>
        <c:axId val="1042982640"/>
        <c:axId val="1042986960"/>
      </c:barChart>
      <c:catAx>
        <c:axId val="10429826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042986960"/>
        <c:crosses val="autoZero"/>
        <c:auto val="1"/>
        <c:lblAlgn val="ctr"/>
        <c:lblOffset val="100"/>
        <c:noMultiLvlLbl val="0"/>
      </c:catAx>
      <c:valAx>
        <c:axId val="1042986960"/>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1042982640"/>
        <c:crosses val="autoZero"/>
        <c:crossBetween val="between"/>
      </c:valAx>
      <c:spPr>
        <a:noFill/>
        <a:ln>
          <a:noFill/>
        </a:ln>
        <a:effectLst/>
      </c:spPr>
    </c:plotArea>
    <c:legend>
      <c:legendPos val="b"/>
      <c:layout>
        <c:manualLayout>
          <c:xMode val="edge"/>
          <c:yMode val="edge"/>
          <c:x val="5.7879033051657404E-2"/>
          <c:y val="0.88869935631505803"/>
          <c:w val="0.31718156616436616"/>
          <c:h val="5.2969406975966818E-2"/>
        </c:manualLayout>
      </c:layout>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'okSettori Lombardia'!$D$4</c:f>
              <c:strCache>
                <c:ptCount val="1"/>
                <c:pt idx="0">
                  <c:v>% Dipendenti</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Pt>
            <c:idx val="0"/>
            <c:invertIfNegative val="0"/>
            <c:bubble3D val="0"/>
            <c:extLst>
              <c:ext xmlns:c16="http://schemas.microsoft.com/office/drawing/2014/chart" uri="{C3380CC4-5D6E-409C-BE32-E72D297353CC}">
                <c16:uniqueId val="{00000000-3333-424A-B18A-FDEF71361F2E}"/>
              </c:ext>
            </c:extLst>
          </c:dPt>
          <c:dPt>
            <c:idx val="1"/>
            <c:invertIfNegative val="0"/>
            <c:bubble3D val="0"/>
            <c:extLst>
              <c:ext xmlns:c16="http://schemas.microsoft.com/office/drawing/2014/chart" uri="{C3380CC4-5D6E-409C-BE32-E72D297353CC}">
                <c16:uniqueId val="{00000001-3333-424A-B18A-FDEF71361F2E}"/>
              </c:ext>
            </c:extLst>
          </c:dPt>
          <c:dPt>
            <c:idx val="2"/>
            <c:invertIfNegative val="0"/>
            <c:bubble3D val="0"/>
            <c:extLst>
              <c:ext xmlns:c16="http://schemas.microsoft.com/office/drawing/2014/chart" uri="{C3380CC4-5D6E-409C-BE32-E72D297353CC}">
                <c16:uniqueId val="{00000002-3333-424A-B18A-FDEF71361F2E}"/>
              </c:ext>
            </c:extLst>
          </c:dPt>
          <c:dPt>
            <c:idx val="3"/>
            <c:invertIfNegative val="0"/>
            <c:bubble3D val="0"/>
            <c:extLst>
              <c:ext xmlns:c16="http://schemas.microsoft.com/office/drawing/2014/chart" uri="{C3380CC4-5D6E-409C-BE32-E72D297353CC}">
                <c16:uniqueId val="{00000003-3333-424A-B18A-FDEF71361F2E}"/>
              </c:ext>
            </c:extLst>
          </c:dPt>
          <c:dPt>
            <c:idx val="4"/>
            <c:invertIfNegative val="0"/>
            <c:bubble3D val="0"/>
            <c:extLst>
              <c:ext xmlns:c16="http://schemas.microsoft.com/office/drawing/2014/chart" uri="{C3380CC4-5D6E-409C-BE32-E72D297353CC}">
                <c16:uniqueId val="{00000004-3333-424A-B18A-FDEF71361F2E}"/>
              </c:ext>
            </c:extLst>
          </c:dPt>
          <c:dPt>
            <c:idx val="5"/>
            <c:invertIfNegative val="0"/>
            <c:bubble3D val="0"/>
            <c:extLst>
              <c:ext xmlns:c16="http://schemas.microsoft.com/office/drawing/2014/chart" uri="{C3380CC4-5D6E-409C-BE32-E72D297353CC}">
                <c16:uniqueId val="{00000005-3333-424A-B18A-FDEF71361F2E}"/>
              </c:ext>
            </c:extLst>
          </c:dPt>
          <c:dPt>
            <c:idx val="6"/>
            <c:invertIfNegative val="0"/>
            <c:bubble3D val="0"/>
            <c:extLst>
              <c:ext xmlns:c16="http://schemas.microsoft.com/office/drawing/2014/chart" uri="{C3380CC4-5D6E-409C-BE32-E72D297353CC}">
                <c16:uniqueId val="{00000006-3333-424A-B18A-FDEF71361F2E}"/>
              </c:ext>
            </c:extLst>
          </c:dPt>
          <c:dPt>
            <c:idx val="7"/>
            <c:invertIfNegative val="0"/>
            <c:bubble3D val="0"/>
            <c:extLst>
              <c:ext xmlns:c16="http://schemas.microsoft.com/office/drawing/2014/chart" uri="{C3380CC4-5D6E-409C-BE32-E72D297353CC}">
                <c16:uniqueId val="{00000007-3333-424A-B18A-FDEF71361F2E}"/>
              </c:ext>
            </c:extLst>
          </c:dPt>
          <c:dPt>
            <c:idx val="8"/>
            <c:invertIfNegative val="0"/>
            <c:bubble3D val="0"/>
            <c:extLst>
              <c:ext xmlns:c16="http://schemas.microsoft.com/office/drawing/2014/chart" uri="{C3380CC4-5D6E-409C-BE32-E72D297353CC}">
                <c16:uniqueId val="{00000008-3333-424A-B18A-FDEF71361F2E}"/>
              </c:ext>
            </c:extLst>
          </c:dPt>
          <c:dPt>
            <c:idx val="9"/>
            <c:invertIfNegative val="0"/>
            <c:bubble3D val="0"/>
            <c:extLst>
              <c:ext xmlns:c16="http://schemas.microsoft.com/office/drawing/2014/chart" uri="{C3380CC4-5D6E-409C-BE32-E72D297353CC}">
                <c16:uniqueId val="{00000009-3333-424A-B18A-FDEF71361F2E}"/>
              </c:ext>
            </c:extLst>
          </c:dPt>
          <c:dPt>
            <c:idx val="10"/>
            <c:invertIfNegative val="0"/>
            <c:bubble3D val="0"/>
            <c:extLst>
              <c:ext xmlns:c16="http://schemas.microsoft.com/office/drawing/2014/chart" uri="{C3380CC4-5D6E-409C-BE32-E72D297353CC}">
                <c16:uniqueId val="{0000000A-3333-424A-B18A-FDEF71361F2E}"/>
              </c:ext>
            </c:extLst>
          </c:dPt>
          <c:dPt>
            <c:idx val="11"/>
            <c:invertIfNegative val="0"/>
            <c:bubble3D val="0"/>
            <c:extLst>
              <c:ext xmlns:c16="http://schemas.microsoft.com/office/drawing/2014/chart" uri="{C3380CC4-5D6E-409C-BE32-E72D297353CC}">
                <c16:uniqueId val="{0000000B-3333-424A-B18A-FDEF71361F2E}"/>
              </c:ext>
            </c:extLst>
          </c:dPt>
          <c:dPt>
            <c:idx val="12"/>
            <c:invertIfNegative val="0"/>
            <c:bubble3D val="0"/>
            <c:extLst>
              <c:ext xmlns:c16="http://schemas.microsoft.com/office/drawing/2014/chart" uri="{C3380CC4-5D6E-409C-BE32-E72D297353CC}">
                <c16:uniqueId val="{0000000C-3333-424A-B18A-FDEF71361F2E}"/>
              </c:ext>
            </c:extLst>
          </c:dPt>
          <c:dPt>
            <c:idx val="13"/>
            <c:invertIfNegative val="0"/>
            <c:bubble3D val="0"/>
            <c:extLst>
              <c:ext xmlns:c16="http://schemas.microsoft.com/office/drawing/2014/chart" uri="{C3380CC4-5D6E-409C-BE32-E72D297353CC}">
                <c16:uniqueId val="{0000000D-3333-424A-B18A-FDEF71361F2E}"/>
              </c:ext>
            </c:extLst>
          </c:dPt>
          <c:dPt>
            <c:idx val="14"/>
            <c:invertIfNegative val="0"/>
            <c:bubble3D val="0"/>
            <c:extLst>
              <c:ext xmlns:c16="http://schemas.microsoft.com/office/drawing/2014/chart" uri="{C3380CC4-5D6E-409C-BE32-E72D297353CC}">
                <c16:uniqueId val="{0000000E-3333-424A-B18A-FDEF71361F2E}"/>
              </c:ext>
            </c:extLst>
          </c:dPt>
          <c:dPt>
            <c:idx val="15"/>
            <c:invertIfNegative val="0"/>
            <c:bubble3D val="0"/>
            <c:extLst>
              <c:ext xmlns:c16="http://schemas.microsoft.com/office/drawing/2014/chart" uri="{C3380CC4-5D6E-409C-BE32-E72D297353CC}">
                <c16:uniqueId val="{0000000F-3333-424A-B18A-FDEF71361F2E}"/>
              </c:ext>
            </c:extLst>
          </c:dPt>
          <c:dPt>
            <c:idx val="16"/>
            <c:invertIfNegative val="0"/>
            <c:bubble3D val="0"/>
            <c:extLst>
              <c:ext xmlns:c16="http://schemas.microsoft.com/office/drawing/2014/chart" uri="{C3380CC4-5D6E-409C-BE32-E72D297353CC}">
                <c16:uniqueId val="{00000010-3333-424A-B18A-FDEF71361F2E}"/>
              </c:ext>
            </c:extLst>
          </c:dPt>
          <c:dPt>
            <c:idx val="17"/>
            <c:invertIfNegative val="0"/>
            <c:bubble3D val="0"/>
            <c:extLst>
              <c:ext xmlns:c16="http://schemas.microsoft.com/office/drawing/2014/chart" uri="{C3380CC4-5D6E-409C-BE32-E72D297353CC}">
                <c16:uniqueId val="{00000011-3333-424A-B18A-FDEF71361F2E}"/>
              </c:ext>
            </c:extLst>
          </c:dPt>
          <c:dPt>
            <c:idx val="18"/>
            <c:invertIfNegative val="0"/>
            <c:bubble3D val="0"/>
            <c:extLst>
              <c:ext xmlns:c16="http://schemas.microsoft.com/office/drawing/2014/chart" uri="{C3380CC4-5D6E-409C-BE32-E72D297353CC}">
                <c16:uniqueId val="{00000012-3333-424A-B18A-FDEF71361F2E}"/>
              </c:ext>
            </c:extLst>
          </c:dPt>
          <c:dPt>
            <c:idx val="19"/>
            <c:invertIfNegative val="0"/>
            <c:bubble3D val="0"/>
            <c:extLst>
              <c:ext xmlns:c16="http://schemas.microsoft.com/office/drawing/2014/chart" uri="{C3380CC4-5D6E-409C-BE32-E72D297353CC}">
                <c16:uniqueId val="{00000013-3333-424A-B18A-FDEF71361F2E}"/>
              </c:ext>
            </c:extLst>
          </c:dPt>
          <c:dPt>
            <c:idx val="20"/>
            <c:invertIfNegative val="0"/>
            <c:bubble3D val="0"/>
            <c:extLst>
              <c:ext xmlns:c16="http://schemas.microsoft.com/office/drawing/2014/chart" uri="{C3380CC4-5D6E-409C-BE32-E72D297353CC}">
                <c16:uniqueId val="{00000014-3333-424A-B18A-FDEF71361F2E}"/>
              </c:ext>
            </c:extLst>
          </c:dPt>
          <c:dPt>
            <c:idx val="21"/>
            <c:invertIfNegative val="0"/>
            <c:bubble3D val="0"/>
            <c:extLst>
              <c:ext xmlns:c16="http://schemas.microsoft.com/office/drawing/2014/chart" uri="{C3380CC4-5D6E-409C-BE32-E72D297353CC}">
                <c16:uniqueId val="{00000015-3333-424A-B18A-FDEF71361F2E}"/>
              </c:ext>
            </c:extLst>
          </c:dPt>
          <c:dPt>
            <c:idx val="22"/>
            <c:invertIfNegative val="0"/>
            <c:bubble3D val="0"/>
            <c:extLst>
              <c:ext xmlns:c16="http://schemas.microsoft.com/office/drawing/2014/chart" uri="{C3380CC4-5D6E-409C-BE32-E72D297353CC}">
                <c16:uniqueId val="{00000016-3333-424A-B18A-FDEF71361F2E}"/>
              </c:ext>
            </c:extLst>
          </c:dPt>
          <c:dPt>
            <c:idx val="23"/>
            <c:invertIfNegative val="0"/>
            <c:bubble3D val="0"/>
            <c:extLst>
              <c:ext xmlns:c16="http://schemas.microsoft.com/office/drawing/2014/chart" uri="{C3380CC4-5D6E-409C-BE32-E72D297353CC}">
                <c16:uniqueId val="{00000017-3333-424A-B18A-FDEF71361F2E}"/>
              </c:ext>
            </c:extLst>
          </c:dPt>
          <c:dPt>
            <c:idx val="24"/>
            <c:invertIfNegative val="0"/>
            <c:bubble3D val="0"/>
            <c:extLst>
              <c:ext xmlns:c16="http://schemas.microsoft.com/office/drawing/2014/chart" uri="{C3380CC4-5D6E-409C-BE32-E72D297353CC}">
                <c16:uniqueId val="{00000018-3333-424A-B18A-FDEF71361F2E}"/>
              </c:ext>
            </c:extLst>
          </c:dPt>
          <c:dLbls>
            <c:spPr>
              <a:noFill/>
              <a:ln>
                <a:noFill/>
              </a:ln>
              <a:effectLst/>
            </c:spPr>
            <c:txPr>
              <a:bodyPr rot="0" spcFirstLastPara="1" vertOverflow="ellipsis" vert="horz" wrap="square" lIns="38100" tIns="19050" rIns="38100" bIns="19050" anchor="ctr" anchorCtr="1">
                <a:spAutoFit/>
              </a:bodyPr>
              <a:lstStyle/>
              <a:p>
                <a:pPr>
                  <a:defRPr sz="700" b="1" i="0" u="none" strike="noStrike" kern="1200" baseline="0">
                    <a:solidFill>
                      <a:schemeClr val="tx2"/>
                    </a:solidFill>
                    <a:latin typeface="+mn-lt"/>
                    <a:ea typeface="+mn-ea"/>
                    <a:cs typeface="+mn-cs"/>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'okSettori Lombardia'!$A$5:$A$29</c:f>
              <c:strCache>
                <c:ptCount val="25"/>
                <c:pt idx="0">
                  <c:v>Alberghi, pubblici esercizi e attività similari</c:v>
                </c:pt>
                <c:pt idx="1">
                  <c:v>Alimentari ed affini</c:v>
                </c:pt>
                <c:pt idx="2">
                  <c:v>Assicurazione</c:v>
                </c:pt>
                <c:pt idx="3">
                  <c:v>Attività connesse con l'agricoltura</c:v>
                </c:pt>
                <c:pt idx="4">
                  <c:v>Attività varie (terziario, professionisti ed artisti, ecc,)</c:v>
                </c:pt>
                <c:pt idx="5">
                  <c:v>Carta e cartotecnica, stampa ed editoria, fotografia e cinematografia</c:v>
                </c:pt>
                <c:pt idx="6">
                  <c:v>Chimica, petrolchimica, gomma e materie plastiche</c:v>
                </c:pt>
                <c:pt idx="7">
                  <c:v>Coltivazione</c:v>
                </c:pt>
                <c:pt idx="8">
                  <c:v>Commercio al dettaglio</c:v>
                </c:pt>
                <c:pt idx="9">
                  <c:v>Commercio all'ingrosso</c:v>
                </c:pt>
                <c:pt idx="10">
                  <c:v>Commercio ambulante</c:v>
                </c:pt>
                <c:pt idx="11">
                  <c:v>Edilizia. Installazione impianti per l'edilizia</c:v>
                </c:pt>
                <c:pt idx="12">
                  <c:v>Estrazione di minerali metalliferi e non metalliferi</c:v>
                </c:pt>
                <c:pt idx="13">
                  <c:v>Intermediari (immobiliari, agenzie di viaggio, logistica, ecc.)</c:v>
                </c:pt>
                <c:pt idx="14">
                  <c:v>Lavorazione dei minerali non metalliferi</c:v>
                </c:pt>
                <c:pt idx="15">
                  <c:v>Legno,carpenteria navale ed arredamenti in legno</c:v>
                </c:pt>
                <c:pt idx="16">
                  <c:v>Pelli/Cuoio/Calzature</c:v>
                </c:pt>
                <c:pt idx="17">
                  <c:v>Produzione e distribuzione di energia, gas, vapore ed acqua</c:v>
                </c:pt>
                <c:pt idx="18">
                  <c:v>Produzione e distribuzione di vapore, acqua calda ecc.</c:v>
                </c:pt>
                <c:pt idx="19">
                  <c:v>Produzione e lavorazione metalli/Meccanica di precisione</c:v>
                </c:pt>
                <c:pt idx="20">
                  <c:v>Proprietari di fabbricato</c:v>
                </c:pt>
                <c:pt idx="21">
                  <c:v>Servizi e attivita' varie (igiene, nettezza urbana, spettacolo)</c:v>
                </c:pt>
                <c:pt idx="22">
                  <c:v>Tessile/Abbigliamento/Arredamento</c:v>
                </c:pt>
                <c:pt idx="23">
                  <c:v>Trasporti e comunicazioni</c:v>
                </c:pt>
                <c:pt idx="24">
                  <c:v>Dato non disponibile</c:v>
                </c:pt>
              </c:strCache>
            </c:strRef>
          </c:cat>
          <c:val>
            <c:numRef>
              <c:f>'okSettori Lombardia'!$D$5:$D$29</c:f>
              <c:numCache>
                <c:formatCode>0.00%</c:formatCode>
                <c:ptCount val="25"/>
                <c:pt idx="0">
                  <c:v>3.3931958274063547E-3</c:v>
                </c:pt>
                <c:pt idx="1">
                  <c:v>8.2671487276750458E-2</c:v>
                </c:pt>
                <c:pt idx="2">
                  <c:v>4.445234708392604E-5</c:v>
                </c:pt>
                <c:pt idx="3">
                  <c:v>8.198988462146358E-4</c:v>
                </c:pt>
                <c:pt idx="4">
                  <c:v>3.9814485538169755E-2</c:v>
                </c:pt>
                <c:pt idx="5">
                  <c:v>1.9850442547810973E-2</c:v>
                </c:pt>
                <c:pt idx="6">
                  <c:v>3.3383712660028458E-2</c:v>
                </c:pt>
                <c:pt idx="7">
                  <c:v>9.8782993519835643E-6</c:v>
                </c:pt>
                <c:pt idx="8">
                  <c:v>2.6029318792476692E-3</c:v>
                </c:pt>
                <c:pt idx="9">
                  <c:v>2.9783072546230448E-3</c:v>
                </c:pt>
                <c:pt idx="10">
                  <c:v>2.8647068120752337E-4</c:v>
                </c:pt>
                <c:pt idx="11">
                  <c:v>0.14418365734155211</c:v>
                </c:pt>
                <c:pt idx="12">
                  <c:v>7.1617670301880843E-4</c:v>
                </c:pt>
                <c:pt idx="13">
                  <c:v>3.457404773194248E-4</c:v>
                </c:pt>
                <c:pt idx="14">
                  <c:v>1.2323178441599495E-2</c:v>
                </c:pt>
                <c:pt idx="15">
                  <c:v>5.4725778409988941E-2</c:v>
                </c:pt>
                <c:pt idx="16">
                  <c:v>6.40113798008535E-3</c:v>
                </c:pt>
                <c:pt idx="17">
                  <c:v>1.6793108898372061E-4</c:v>
                </c:pt>
                <c:pt idx="18">
                  <c:v>4.9391496759917821E-6</c:v>
                </c:pt>
                <c:pt idx="19">
                  <c:v>0.35323810652758025</c:v>
                </c:pt>
                <c:pt idx="21">
                  <c:v>0.15865042674253205</c:v>
                </c:pt>
                <c:pt idx="22">
                  <c:v>4.8443180022127399E-2</c:v>
                </c:pt>
                <c:pt idx="23">
                  <c:v>3.4529595384858551E-2</c:v>
                </c:pt>
                <c:pt idx="24">
                  <c:v>4.1488857278330974E-4</c:v>
                </c:pt>
              </c:numCache>
            </c:numRef>
          </c:val>
          <c:extLst>
            <c:ext xmlns:c16="http://schemas.microsoft.com/office/drawing/2014/chart" uri="{C3380CC4-5D6E-409C-BE32-E72D297353CC}">
              <c16:uniqueId val="{00000019-3333-424A-B18A-FDEF71361F2E}"/>
            </c:ext>
          </c:extLst>
        </c:ser>
        <c:dLbls>
          <c:showLegendKey val="0"/>
          <c:showVal val="0"/>
          <c:showCatName val="0"/>
          <c:showSerName val="0"/>
          <c:showPercent val="0"/>
          <c:showBubbleSize val="0"/>
        </c:dLbls>
        <c:gapWidth val="100"/>
        <c:axId val="154043520"/>
        <c:axId val="2082944656"/>
      </c:barChart>
      <c:catAx>
        <c:axId val="154043520"/>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2"/>
                </a:solidFill>
                <a:latin typeface="+mn-lt"/>
                <a:ea typeface="+mn-ea"/>
                <a:cs typeface="+mn-cs"/>
              </a:defRPr>
            </a:pPr>
            <a:endParaRPr lang="it-IT"/>
          </a:p>
        </c:txPr>
        <c:crossAx val="2082944656"/>
        <c:crosses val="autoZero"/>
        <c:auto val="1"/>
        <c:lblAlgn val="ctr"/>
        <c:lblOffset val="100"/>
        <c:noMultiLvlLbl val="0"/>
      </c:catAx>
      <c:valAx>
        <c:axId val="2082944656"/>
        <c:scaling>
          <c:orientation val="minMax"/>
        </c:scaling>
        <c:delete val="0"/>
        <c:axPos val="l"/>
        <c:majorGridlines>
          <c:spPr>
            <a:ln w="9525" cap="flat" cmpd="sng" algn="ctr">
              <a:solidFill>
                <a:schemeClr val="tx2">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it-IT"/>
          </a:p>
        </c:txPr>
        <c:crossAx val="154043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2"/>
              </a:solidFill>
              <a:latin typeface="+mn-lt"/>
              <a:ea typeface="+mn-ea"/>
              <a:cs typeface="+mn-cs"/>
            </a:defRPr>
          </a:pPr>
          <a:endParaRPr lang="it-I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r>
              <a:rPr lang="en-US" sz="1200">
                <a:solidFill>
                  <a:schemeClr val="accent2">
                    <a:lumMod val="75000"/>
                  </a:schemeClr>
                </a:solidFill>
              </a:rPr>
              <a:t>Genere iscritti ELBA/FSBA</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endParaRPr lang="it-IT"/>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50F1-401E-99E3-212BA2E3C376}"/>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50F1-401E-99E3-212BA2E3C376}"/>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50F1-401E-99E3-212BA2E3C376}"/>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'okdati iscritti vari'!$B$4:$B$6</c:f>
              <c:strCache>
                <c:ptCount val="3"/>
                <c:pt idx="0">
                  <c:v>Maschi</c:v>
                </c:pt>
                <c:pt idx="1">
                  <c:v>Femmine</c:v>
                </c:pt>
                <c:pt idx="2">
                  <c:v>N.D.</c:v>
                </c:pt>
              </c:strCache>
            </c:strRef>
          </c:cat>
          <c:val>
            <c:numRef>
              <c:f>'okdati iscritti vari'!$D$4:$D$6</c:f>
              <c:numCache>
                <c:formatCode>0.00%</c:formatCode>
                <c:ptCount val="3"/>
                <c:pt idx="0">
                  <c:v>0.61756796690307336</c:v>
                </c:pt>
                <c:pt idx="1">
                  <c:v>0.3805358550039401</c:v>
                </c:pt>
                <c:pt idx="2">
                  <c:v>1.8961780929866038E-3</c:v>
                </c:pt>
              </c:numCache>
            </c:numRef>
          </c:val>
          <c:extLst>
            <c:ext xmlns:c16="http://schemas.microsoft.com/office/drawing/2014/chart" uri="{C3380CC4-5D6E-409C-BE32-E72D297353CC}">
              <c16:uniqueId val="{00000006-50F1-401E-99E3-212BA2E3C376}"/>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r>
              <a:rPr lang="en-US" sz="1200">
                <a:solidFill>
                  <a:schemeClr val="accent2">
                    <a:lumMod val="75000"/>
                  </a:schemeClr>
                </a:solidFill>
              </a:rPr>
              <a:t>Tipologia contrattuale</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endParaRPr lang="it-IT"/>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5B2C-4492-BFA0-2BAF3B1457E8}"/>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5B2C-4492-BFA0-2BAF3B1457E8}"/>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5B2C-4492-BFA0-2BAF3B1457E8}"/>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5B2C-4492-BFA0-2BAF3B1457E8}"/>
              </c:ext>
            </c:extLst>
          </c:dPt>
          <c:dLbls>
            <c:dLbl>
              <c:idx val="0"/>
              <c:layout>
                <c:manualLayout>
                  <c:x val="-2.5310022608260461E-2"/>
                  <c:y val="-0.2960096983443402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B2C-4492-BFA0-2BAF3B1457E8}"/>
                </c:ext>
              </c:extLst>
            </c:dLbl>
            <c:dLbl>
              <c:idx val="1"/>
              <c:layout>
                <c:manualLayout>
                  <c:x val="4.2591878224839334E-2"/>
                  <c:y val="0.11476251928833184"/>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B2C-4492-BFA0-2BAF3B1457E8}"/>
                </c:ext>
              </c:extLst>
            </c:dLbl>
            <c:dLbl>
              <c:idx val="2"/>
              <c:layout>
                <c:manualLayout>
                  <c:x val="-8.1232118247245699E-3"/>
                  <c:y val="6.450173426125842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B2C-4492-BFA0-2BAF3B1457E8}"/>
                </c:ext>
              </c:extLst>
            </c:dLbl>
            <c:dLbl>
              <c:idx val="3"/>
              <c:layout>
                <c:manualLayout>
                  <c:x val="2.7106923814666461E-2"/>
                  <c:y val="0.1418552015012485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B2C-4492-BFA0-2BAF3B1457E8}"/>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it-IT"/>
              </a:p>
            </c:txPr>
            <c:dLblPos val="inEnd"/>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'okdati iscritti vari'!$F$4:$F$7</c:f>
              <c:strCache>
                <c:ptCount val="4"/>
                <c:pt idx="0">
                  <c:v>T. Indet.</c:v>
                </c:pt>
                <c:pt idx="1">
                  <c:v>T. Det.</c:v>
                </c:pt>
                <c:pt idx="2">
                  <c:v>Stagionali</c:v>
                </c:pt>
                <c:pt idx="3">
                  <c:v>N.D.</c:v>
                </c:pt>
              </c:strCache>
            </c:strRef>
          </c:cat>
          <c:val>
            <c:numRef>
              <c:f>'okdati iscritti vari'!$H$4:$H$7</c:f>
              <c:numCache>
                <c:formatCode>0.00%</c:formatCode>
                <c:ptCount val="4"/>
                <c:pt idx="0">
                  <c:v>0.88510638297872335</c:v>
                </c:pt>
                <c:pt idx="1">
                  <c:v>0.10823975571315995</c:v>
                </c:pt>
                <c:pt idx="2">
                  <c:v>4.7675334909377462E-3</c:v>
                </c:pt>
                <c:pt idx="3">
                  <c:v>1.8863278171788811E-3</c:v>
                </c:pt>
              </c:numCache>
            </c:numRef>
          </c:val>
          <c:extLst>
            <c:ext xmlns:c16="http://schemas.microsoft.com/office/drawing/2014/chart" uri="{C3380CC4-5D6E-409C-BE32-E72D297353CC}">
              <c16:uniqueId val="{00000008-5B2C-4492-BFA0-2BAF3B1457E8}"/>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8681921464582487"/>
          <c:y val="0.32104284056452692"/>
          <c:w val="0.13205215072813895"/>
          <c:h val="0.42979698274389561"/>
        </c:manualLayout>
      </c:layout>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r>
              <a:rPr lang="en-US" sz="1200">
                <a:solidFill>
                  <a:schemeClr val="accent2">
                    <a:lumMod val="75000"/>
                  </a:schemeClr>
                </a:solidFill>
              </a:rPr>
              <a:t>Età</a:t>
            </a:r>
          </a:p>
        </c:rich>
      </c:tx>
      <c:layout>
        <c:manualLayout>
          <c:xMode val="edge"/>
          <c:yMode val="edge"/>
          <c:x val="0.38070122484689412"/>
          <c:y val="2.7777777777777776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endParaRPr lang="it-IT"/>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762E-48DC-A855-F10A5D6BAA66}"/>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762E-48DC-A855-F10A5D6BAA66}"/>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762E-48DC-A855-F10A5D6BAA66}"/>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762E-48DC-A855-F10A5D6BAA66}"/>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9-762E-48DC-A855-F10A5D6BAA66}"/>
              </c:ext>
            </c:extLst>
          </c:dPt>
          <c:dPt>
            <c:idx val="5"/>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B-762E-48DC-A855-F10A5D6BAA66}"/>
              </c:ext>
            </c:extLst>
          </c:dPt>
          <c:dPt>
            <c:idx val="6"/>
            <c:bubble3D val="0"/>
            <c:spPr>
              <a:solidFill>
                <a:schemeClr val="accent1">
                  <a:lumMod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D-762E-48DC-A855-F10A5D6BAA66}"/>
              </c:ext>
            </c:extLst>
          </c:dPt>
          <c:dLbls>
            <c:dLbl>
              <c:idx val="0"/>
              <c:layout>
                <c:manualLayout>
                  <c:x val="-7.0597454595259346E-2"/>
                  <c:y val="0.14919098968050676"/>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2E-48DC-A855-F10A5D6BAA66}"/>
                </c:ext>
              </c:extLst>
            </c:dLbl>
            <c:dLbl>
              <c:idx val="2"/>
              <c:layout>
                <c:manualLayout>
                  <c:x val="-7.1495271171548747E-2"/>
                  <c:y val="-0.13945503799976819"/>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62E-48DC-A855-F10A5D6BAA66}"/>
                </c:ext>
              </c:extLst>
            </c:dLbl>
            <c:dLbl>
              <c:idx val="3"/>
              <c:layout>
                <c:manualLayout>
                  <c:x val="0.11988333901414792"/>
                  <c:y val="-7.903192823788592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62E-48DC-A855-F10A5D6BAA66}"/>
                </c:ext>
              </c:extLst>
            </c:dLbl>
            <c:dLbl>
              <c:idx val="4"/>
              <c:layout>
                <c:manualLayout>
                  <c:x val="8.2957723945029482E-2"/>
                  <c:y val="0.1573108180754514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62E-48DC-A855-F10A5D6BAA66}"/>
                </c:ext>
              </c:extLst>
            </c:dLbl>
            <c:dLbl>
              <c:idx val="5"/>
              <c:layout>
                <c:manualLayout>
                  <c:x val="-6.5634397480644653E-3"/>
                  <c:y val="0.10841518304187875"/>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62E-48DC-A855-F10A5D6BAA66}"/>
                </c:ext>
              </c:extLst>
            </c:dLbl>
            <c:dLbl>
              <c:idx val="6"/>
              <c:layout>
                <c:manualLayout>
                  <c:x val="2.8335551689456631E-2"/>
                  <c:y val="7.634105977716643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62E-48DC-A855-F10A5D6BAA66}"/>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'okdati iscritti vari'!$F$24:$F$30</c:f>
              <c:strCache>
                <c:ptCount val="7"/>
                <c:pt idx="0">
                  <c:v>&lt; 25</c:v>
                </c:pt>
                <c:pt idx="1">
                  <c:v>&gt; 25 &lt;35</c:v>
                </c:pt>
                <c:pt idx="2">
                  <c:v>&gt;36 &lt; 45</c:v>
                </c:pt>
                <c:pt idx="3">
                  <c:v>&gt; 46 &lt; 55</c:v>
                </c:pt>
                <c:pt idx="4">
                  <c:v>&gt; 56 &lt; 65</c:v>
                </c:pt>
                <c:pt idx="5">
                  <c:v>&gt; 65</c:v>
                </c:pt>
                <c:pt idx="6">
                  <c:v>N.D. </c:v>
                </c:pt>
              </c:strCache>
            </c:strRef>
          </c:cat>
          <c:val>
            <c:numRef>
              <c:f>'okdati iscritti vari'!$H$24:$H$30</c:f>
              <c:numCache>
                <c:formatCode>0.00%</c:formatCode>
                <c:ptCount val="7"/>
                <c:pt idx="0">
                  <c:v>0.13801713947990546</c:v>
                </c:pt>
                <c:pt idx="1">
                  <c:v>0.20448187549251381</c:v>
                </c:pt>
                <c:pt idx="2">
                  <c:v>0.21394306540583141</c:v>
                </c:pt>
                <c:pt idx="3">
                  <c:v>0.25596434200157603</c:v>
                </c:pt>
                <c:pt idx="4">
                  <c:v>0.16732171000788024</c:v>
                </c:pt>
                <c:pt idx="5">
                  <c:v>1.8543144208037828E-2</c:v>
                </c:pt>
                <c:pt idx="6">
                  <c:v>1.7287234042553193E-3</c:v>
                </c:pt>
              </c:numCache>
            </c:numRef>
          </c:val>
          <c:extLst>
            <c:ext xmlns:c16="http://schemas.microsoft.com/office/drawing/2014/chart" uri="{C3380CC4-5D6E-409C-BE32-E72D297353CC}">
              <c16:uniqueId val="{0000000E-762E-48DC-A855-F10A5D6BAA66}"/>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2832200151767692"/>
          <c:y val="0.23885743146880606"/>
          <c:w val="0.20507309581410585"/>
          <c:h val="0.7611427146552161"/>
        </c:manualLayout>
      </c:layout>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r>
              <a:rPr lang="it-IT" sz="1200">
                <a:solidFill>
                  <a:schemeClr val="accent2">
                    <a:lumMod val="75000"/>
                  </a:schemeClr>
                </a:solidFill>
              </a:rPr>
              <a:t>Mod. Oraria</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endParaRPr lang="it-IT"/>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A403-430F-92AA-0A579193FACA}"/>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A403-430F-92AA-0A579193FACA}"/>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A403-430F-92AA-0A579193FACA}"/>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'okdati iscritti vari'!$J$4:$J$6</c:f>
              <c:strCache>
                <c:ptCount val="3"/>
                <c:pt idx="0">
                  <c:v>Tempo Pieno</c:v>
                </c:pt>
                <c:pt idx="1">
                  <c:v>Part Time</c:v>
                </c:pt>
                <c:pt idx="2">
                  <c:v>N.D.</c:v>
                </c:pt>
              </c:strCache>
            </c:strRef>
          </c:cat>
          <c:val>
            <c:numRef>
              <c:f>'okdati iscritti vari'!$L$4:$L$6</c:f>
              <c:numCache>
                <c:formatCode>0.00%</c:formatCode>
                <c:ptCount val="3"/>
                <c:pt idx="0">
                  <c:v>0.72967395587076433</c:v>
                </c:pt>
                <c:pt idx="1">
                  <c:v>0.26843971631205671</c:v>
                </c:pt>
                <c:pt idx="2">
                  <c:v>1.8863278171788811E-3</c:v>
                </c:pt>
              </c:numCache>
            </c:numRef>
          </c:val>
          <c:extLst>
            <c:ext xmlns:c16="http://schemas.microsoft.com/office/drawing/2014/chart" uri="{C3380CC4-5D6E-409C-BE32-E72D297353CC}">
              <c16:uniqueId val="{00000006-A403-430F-92AA-0A579193FACA}"/>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r>
              <a:rPr lang="it-IT" sz="1200">
                <a:solidFill>
                  <a:schemeClr val="accent2">
                    <a:lumMod val="75000"/>
                  </a:schemeClr>
                </a:solidFill>
              </a:rPr>
              <a:t>Qualifica</a:t>
            </a:r>
          </a:p>
        </c:rich>
      </c:tx>
      <c:layout>
        <c:manualLayout>
          <c:xMode val="edge"/>
          <c:yMode val="edge"/>
          <c:x val="0.39283210232291454"/>
          <c:y val="3.7213306814156882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accent2">
                  <a:lumMod val="75000"/>
                </a:schemeClr>
              </a:solidFill>
              <a:latin typeface="+mn-lt"/>
              <a:ea typeface="+mn-ea"/>
              <a:cs typeface="+mn-cs"/>
            </a:defRPr>
          </a:pPr>
          <a:endParaRPr lang="it-IT"/>
        </a:p>
      </c:txPr>
    </c:title>
    <c:autoTitleDeleted val="0"/>
    <c:plotArea>
      <c:layout/>
      <c:pieChart>
        <c:varyColors val="1"/>
        <c:ser>
          <c:idx val="0"/>
          <c:order val="0"/>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3892-4A55-9267-FE121E565A4E}"/>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3892-4A55-9267-FE121E565A4E}"/>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3892-4A55-9267-FE121E565A4E}"/>
              </c:ext>
            </c:extLst>
          </c:dPt>
          <c:dPt>
            <c:idx val="3"/>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7-3892-4A55-9267-FE121E565A4E}"/>
              </c:ext>
            </c:extLst>
          </c:dPt>
          <c:dPt>
            <c:idx val="4"/>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9-3892-4A55-9267-FE121E565A4E}"/>
              </c:ext>
            </c:extLst>
          </c:dPt>
          <c:dLbls>
            <c:dLbl>
              <c:idx val="0"/>
              <c:layout>
                <c:manualLayout>
                  <c:x val="-0.13921214019617692"/>
                  <c:y val="-0.1985322991443566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892-4A55-9267-FE121E565A4E}"/>
                </c:ext>
              </c:extLst>
            </c:dLbl>
            <c:dLbl>
              <c:idx val="2"/>
              <c:layout>
                <c:manualLayout>
                  <c:x val="6.0617254035141635E-2"/>
                  <c:y val="0.104824148944698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892-4A55-9267-FE121E565A4E}"/>
                </c:ext>
              </c:extLst>
            </c:dLbl>
            <c:dLbl>
              <c:idx val="3"/>
              <c:layout>
                <c:manualLayout>
                  <c:x val="4.9306905856217028E-3"/>
                  <c:y val="8.018477697807770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892-4A55-9267-FE121E565A4E}"/>
                </c:ext>
              </c:extLst>
            </c:dLbl>
            <c:dLbl>
              <c:idx val="4"/>
              <c:layout>
                <c:manualLayout>
                  <c:x val="5.6339304535237104E-2"/>
                  <c:y val="0.12670049307228751"/>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892-4A55-9267-FE121E565A4E}"/>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'okdati iscritti vari'!$B$24:$B$28</c:f>
              <c:strCache>
                <c:ptCount val="5"/>
                <c:pt idx="0">
                  <c:v>Operai</c:v>
                </c:pt>
                <c:pt idx="1">
                  <c:v>Impiegati</c:v>
                </c:pt>
                <c:pt idx="2">
                  <c:v>Apprendisti</c:v>
                </c:pt>
                <c:pt idx="3">
                  <c:v>Quadro</c:v>
                </c:pt>
                <c:pt idx="4">
                  <c:v>Altro</c:v>
                </c:pt>
              </c:strCache>
            </c:strRef>
          </c:cat>
          <c:val>
            <c:numRef>
              <c:f>'okdati iscritti vari'!$D$24:$D$28</c:f>
              <c:numCache>
                <c:formatCode>0.00%</c:formatCode>
                <c:ptCount val="5"/>
                <c:pt idx="0">
                  <c:v>0.73521473601260823</c:v>
                </c:pt>
                <c:pt idx="1">
                  <c:v>0.16603624901497244</c:v>
                </c:pt>
                <c:pt idx="2">
                  <c:v>9.4922182821119E-2</c:v>
                </c:pt>
                <c:pt idx="3">
                  <c:v>9.1607565011820322E-4</c:v>
                </c:pt>
                <c:pt idx="4">
                  <c:v>2.910756501182033E-3</c:v>
                </c:pt>
              </c:numCache>
            </c:numRef>
          </c:val>
          <c:extLst>
            <c:ext xmlns:c16="http://schemas.microsoft.com/office/drawing/2014/chart" uri="{C3380CC4-5D6E-409C-BE32-E72D297353CC}">
              <c16:uniqueId val="{0000000A-3892-4A55-9267-FE121E565A4E}"/>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l"/>
      <c:layout>
        <c:manualLayout>
          <c:xMode val="edge"/>
          <c:yMode val="edge"/>
          <c:x val="7.5679807276702857E-2"/>
          <c:y val="0.29042051624535398"/>
          <c:w val="0.30765445048889029"/>
          <c:h val="0.51624354095614489"/>
        </c:manualLayout>
      </c:layout>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it-IT"/>
        </a:p>
      </c:txPr>
    </c:legend>
    <c:plotVisOnly val="1"/>
    <c:dispBlanksAs val="gap"/>
    <c:showDLblsOverMax val="0"/>
  </c:chart>
  <c:spPr>
    <a:noFill/>
    <a:ln w="9525" cap="flat" cmpd="sng" algn="ctr">
      <a:noFill/>
      <a:round/>
    </a:ln>
    <a:effectLst/>
  </c:spPr>
  <c:txPr>
    <a:bodyPr/>
    <a:lstStyle/>
    <a:p>
      <a:pPr>
        <a:defRPr/>
      </a:pPr>
      <a:endParaRPr lang="it-I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r>
              <a:rPr lang="it-IT" sz="1400"/>
              <a:t>Andamento DOMANDE PROVVIDENZE ELBA</a:t>
            </a:r>
          </a:p>
        </c:rich>
      </c:tx>
      <c:overlay val="0"/>
      <c:spPr>
        <a:noFill/>
        <a:ln>
          <a:noFill/>
        </a:ln>
        <a:effectLst/>
      </c:spPr>
      <c:txPr>
        <a:bodyPr rot="0" spcFirstLastPara="1" vertOverflow="ellipsis" vert="horz" wrap="square" anchor="ctr" anchorCtr="1"/>
        <a:lstStyle/>
        <a:p>
          <a:pPr>
            <a:defRPr sz="1400" b="1" i="0" u="none" strike="noStrike" kern="1200" cap="all" spc="120" normalizeH="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tx>
            <c:strRef>
              <c:f>Foglio1!$D$25</c:f>
              <c:strCache>
                <c:ptCount val="1"/>
                <c:pt idx="0">
                  <c:v>n° pratiche erogate Dipendenti</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1"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Foglio1!$C$26:$C$30</c:f>
              <c:numCache>
                <c:formatCode>General</c:formatCode>
                <c:ptCount val="5"/>
                <c:pt idx="0">
                  <c:v>2020</c:v>
                </c:pt>
                <c:pt idx="1">
                  <c:v>2021</c:v>
                </c:pt>
                <c:pt idx="2">
                  <c:v>2022</c:v>
                </c:pt>
                <c:pt idx="3">
                  <c:v>2023</c:v>
                </c:pt>
                <c:pt idx="4">
                  <c:v>2024</c:v>
                </c:pt>
              </c:numCache>
            </c:numRef>
          </c:cat>
          <c:val>
            <c:numRef>
              <c:f>Foglio1!$D$26:$D$30</c:f>
              <c:numCache>
                <c:formatCode>#,##0</c:formatCode>
                <c:ptCount val="5"/>
                <c:pt idx="0">
                  <c:v>13846</c:v>
                </c:pt>
                <c:pt idx="1">
                  <c:v>11850</c:v>
                </c:pt>
                <c:pt idx="2">
                  <c:v>13034</c:v>
                </c:pt>
                <c:pt idx="3">
                  <c:v>16265</c:v>
                </c:pt>
                <c:pt idx="4">
                  <c:v>23286</c:v>
                </c:pt>
              </c:numCache>
            </c:numRef>
          </c:val>
          <c:extLst>
            <c:ext xmlns:c16="http://schemas.microsoft.com/office/drawing/2014/chart" uri="{C3380CC4-5D6E-409C-BE32-E72D297353CC}">
              <c16:uniqueId val="{00000000-89C8-41BC-8D9C-78033B98AF73}"/>
            </c:ext>
          </c:extLst>
        </c:ser>
        <c:ser>
          <c:idx val="1"/>
          <c:order val="1"/>
          <c:tx>
            <c:strRef>
              <c:f>Foglio1!$E$25</c:f>
              <c:strCache>
                <c:ptCount val="1"/>
                <c:pt idx="0">
                  <c:v>n° pratiche erogate Impresa</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1"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Foglio1!$C$26:$C$30</c:f>
              <c:numCache>
                <c:formatCode>General</c:formatCode>
                <c:ptCount val="5"/>
                <c:pt idx="0">
                  <c:v>2020</c:v>
                </c:pt>
                <c:pt idx="1">
                  <c:v>2021</c:v>
                </c:pt>
                <c:pt idx="2">
                  <c:v>2022</c:v>
                </c:pt>
                <c:pt idx="3">
                  <c:v>2023</c:v>
                </c:pt>
                <c:pt idx="4">
                  <c:v>2024</c:v>
                </c:pt>
              </c:numCache>
            </c:numRef>
          </c:cat>
          <c:val>
            <c:numRef>
              <c:f>Foglio1!$E$26:$E$30</c:f>
              <c:numCache>
                <c:formatCode>#,##0</c:formatCode>
                <c:ptCount val="5"/>
                <c:pt idx="0">
                  <c:v>7505</c:v>
                </c:pt>
                <c:pt idx="1">
                  <c:v>6535</c:v>
                </c:pt>
                <c:pt idx="2">
                  <c:v>8896</c:v>
                </c:pt>
                <c:pt idx="3">
                  <c:v>6693</c:v>
                </c:pt>
                <c:pt idx="4">
                  <c:v>6247</c:v>
                </c:pt>
              </c:numCache>
            </c:numRef>
          </c:val>
          <c:extLst>
            <c:ext xmlns:c16="http://schemas.microsoft.com/office/drawing/2014/chart" uri="{C3380CC4-5D6E-409C-BE32-E72D297353CC}">
              <c16:uniqueId val="{00000001-89C8-41BC-8D9C-78033B98AF73}"/>
            </c:ext>
          </c:extLst>
        </c:ser>
        <c:ser>
          <c:idx val="2"/>
          <c:order val="2"/>
          <c:tx>
            <c:strRef>
              <c:f>Foglio1!$F$25</c:f>
              <c:strCache>
                <c:ptCount val="1"/>
                <c:pt idx="0">
                  <c:v>Totale pratiche erogate</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1" i="0" u="none" strike="noStrike" kern="1200" baseline="0">
                    <a:solidFill>
                      <a:schemeClr val="tx1">
                        <a:lumMod val="50000"/>
                        <a:lumOff val="50000"/>
                      </a:schemeClr>
                    </a:solidFill>
                    <a:latin typeface="+mn-lt"/>
                    <a:ea typeface="+mn-ea"/>
                    <a:cs typeface="+mn-cs"/>
                  </a:defRPr>
                </a:pPr>
                <a:endParaRPr lang="it-I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Foglio1!$C$26:$C$30</c:f>
              <c:numCache>
                <c:formatCode>General</c:formatCode>
                <c:ptCount val="5"/>
                <c:pt idx="0">
                  <c:v>2020</c:v>
                </c:pt>
                <c:pt idx="1">
                  <c:v>2021</c:v>
                </c:pt>
                <c:pt idx="2">
                  <c:v>2022</c:v>
                </c:pt>
                <c:pt idx="3">
                  <c:v>2023</c:v>
                </c:pt>
                <c:pt idx="4">
                  <c:v>2024</c:v>
                </c:pt>
              </c:numCache>
            </c:numRef>
          </c:cat>
          <c:val>
            <c:numRef>
              <c:f>Foglio1!$F$26:$F$30</c:f>
              <c:numCache>
                <c:formatCode>#,##0</c:formatCode>
                <c:ptCount val="5"/>
                <c:pt idx="0">
                  <c:v>21351</c:v>
                </c:pt>
                <c:pt idx="1">
                  <c:v>18385</c:v>
                </c:pt>
                <c:pt idx="2">
                  <c:v>21930</c:v>
                </c:pt>
                <c:pt idx="3">
                  <c:v>22958</c:v>
                </c:pt>
                <c:pt idx="4">
                  <c:v>29533</c:v>
                </c:pt>
              </c:numCache>
            </c:numRef>
          </c:val>
          <c:extLst>
            <c:ext xmlns:c16="http://schemas.microsoft.com/office/drawing/2014/chart" uri="{C3380CC4-5D6E-409C-BE32-E72D297353CC}">
              <c16:uniqueId val="{00000002-89C8-41BC-8D9C-78033B98AF73}"/>
            </c:ext>
          </c:extLst>
        </c:ser>
        <c:dLbls>
          <c:dLblPos val="outEnd"/>
          <c:showLegendKey val="0"/>
          <c:showVal val="1"/>
          <c:showCatName val="0"/>
          <c:showSerName val="0"/>
          <c:showPercent val="0"/>
          <c:showBubbleSize val="0"/>
        </c:dLbls>
        <c:gapWidth val="444"/>
        <c:overlap val="-90"/>
        <c:axId val="114879503"/>
        <c:axId val="114881423"/>
      </c:barChart>
      <c:catAx>
        <c:axId val="11487950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cap="all" spc="120" normalizeH="0" baseline="0">
                <a:solidFill>
                  <a:schemeClr val="tx1">
                    <a:lumMod val="65000"/>
                    <a:lumOff val="35000"/>
                  </a:schemeClr>
                </a:solidFill>
                <a:latin typeface="+mn-lt"/>
                <a:ea typeface="+mn-ea"/>
                <a:cs typeface="+mn-cs"/>
              </a:defRPr>
            </a:pPr>
            <a:endParaRPr lang="it-IT"/>
          </a:p>
        </c:txPr>
        <c:crossAx val="114881423"/>
        <c:crosses val="autoZero"/>
        <c:auto val="1"/>
        <c:lblAlgn val="ctr"/>
        <c:lblOffset val="100"/>
        <c:noMultiLvlLbl val="0"/>
      </c:catAx>
      <c:valAx>
        <c:axId val="114881423"/>
        <c:scaling>
          <c:orientation val="minMax"/>
        </c:scaling>
        <c:delete val="1"/>
        <c:axPos val="l"/>
        <c:numFmt formatCode="#,##0" sourceLinked="1"/>
        <c:majorTickMark val="none"/>
        <c:minorTickMark val="none"/>
        <c:tickLblPos val="nextTo"/>
        <c:crossAx val="11487950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bg2">
                    <a:lumMod val="25000"/>
                  </a:schemeClr>
                </a:solidFill>
                <a:latin typeface="+mn-lt"/>
                <a:ea typeface="+mn-ea"/>
                <a:cs typeface="+mn-cs"/>
              </a:defRPr>
            </a:pPr>
            <a:r>
              <a:rPr lang="en-US" b="1">
                <a:solidFill>
                  <a:schemeClr val="bg2">
                    <a:lumMod val="25000"/>
                  </a:schemeClr>
                </a:solidFill>
              </a:rPr>
              <a:t>ANDAMENTO</a:t>
            </a:r>
            <a:r>
              <a:rPr lang="en-US" b="1" baseline="0">
                <a:solidFill>
                  <a:schemeClr val="bg2">
                    <a:lumMod val="25000"/>
                  </a:schemeClr>
                </a:solidFill>
              </a:rPr>
              <a:t> EROGAZIONI </a:t>
            </a:r>
            <a:r>
              <a:rPr lang="it-IT" sz="1400" b="1" i="0" u="none" strike="noStrike" kern="1200" spc="0" baseline="0">
                <a:solidFill>
                  <a:srgbClr val="E7E6E6">
                    <a:lumMod val="25000"/>
                  </a:srgbClr>
                </a:solidFill>
              </a:rPr>
              <a:t>PROVVIDENZE </a:t>
            </a:r>
            <a:r>
              <a:rPr lang="en-US" b="1" baseline="0">
                <a:solidFill>
                  <a:schemeClr val="bg2">
                    <a:lumMod val="25000"/>
                  </a:schemeClr>
                </a:solidFill>
              </a:rPr>
              <a:t> ELBA</a:t>
            </a:r>
            <a:endParaRPr lang="en-US" b="1">
              <a:solidFill>
                <a:schemeClr val="bg2">
                  <a:lumMod val="25000"/>
                </a:schemeClr>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bg2">
                  <a:lumMod val="25000"/>
                </a:schemeClr>
              </a:solidFill>
              <a:latin typeface="+mn-lt"/>
              <a:ea typeface="+mn-ea"/>
              <a:cs typeface="+mn-cs"/>
            </a:defRPr>
          </a:pPr>
          <a:endParaRPr lang="it-IT"/>
        </a:p>
      </c:txPr>
    </c:title>
    <c:autoTitleDeleted val="0"/>
    <c:plotArea>
      <c:layout/>
      <c:barChart>
        <c:barDir val="col"/>
        <c:grouping val="clustered"/>
        <c:varyColors val="0"/>
        <c:ser>
          <c:idx val="0"/>
          <c:order val="0"/>
          <c:tx>
            <c:strRef>
              <c:f>Foglio1!$D$1</c:f>
              <c:strCache>
                <c:ptCount val="1"/>
                <c:pt idx="0">
                  <c:v>Importo erogato Dipendenti</c:v>
                </c:pt>
              </c:strCache>
            </c:strRef>
          </c:tx>
          <c:spPr>
            <a:solidFill>
              <a:schemeClr val="accent4"/>
            </a:solidFill>
            <a:ln>
              <a:noFill/>
            </a:ln>
            <a:effectLst/>
          </c:spPr>
          <c:invertIfNegative val="0"/>
          <c:cat>
            <c:numRef>
              <c:f>Foglio1!$C$2:$C$6</c:f>
              <c:numCache>
                <c:formatCode>General</c:formatCode>
                <c:ptCount val="5"/>
                <c:pt idx="0">
                  <c:v>2020</c:v>
                </c:pt>
                <c:pt idx="1">
                  <c:v>2021</c:v>
                </c:pt>
                <c:pt idx="2">
                  <c:v>2022</c:v>
                </c:pt>
                <c:pt idx="3">
                  <c:v>2023</c:v>
                </c:pt>
                <c:pt idx="4">
                  <c:v>2024</c:v>
                </c:pt>
              </c:numCache>
            </c:numRef>
          </c:cat>
          <c:val>
            <c:numRef>
              <c:f>Foglio1!$D$2:$D$6</c:f>
              <c:numCache>
                <c:formatCode>#,##0.00\ "€"</c:formatCode>
                <c:ptCount val="5"/>
                <c:pt idx="0">
                  <c:v>2560194</c:v>
                </c:pt>
                <c:pt idx="1">
                  <c:v>2328172</c:v>
                </c:pt>
                <c:pt idx="2">
                  <c:v>2754658</c:v>
                </c:pt>
                <c:pt idx="3">
                  <c:v>3339338</c:v>
                </c:pt>
                <c:pt idx="4">
                  <c:v>4829227</c:v>
                </c:pt>
              </c:numCache>
            </c:numRef>
          </c:val>
          <c:extLst>
            <c:ext xmlns:c16="http://schemas.microsoft.com/office/drawing/2014/chart" uri="{C3380CC4-5D6E-409C-BE32-E72D297353CC}">
              <c16:uniqueId val="{00000000-3E50-4881-B8E0-3C6FFB21BC46}"/>
            </c:ext>
          </c:extLst>
        </c:ser>
        <c:ser>
          <c:idx val="1"/>
          <c:order val="1"/>
          <c:tx>
            <c:strRef>
              <c:f>Foglio1!$E$1</c:f>
              <c:strCache>
                <c:ptCount val="1"/>
                <c:pt idx="0">
                  <c:v>Importo erogato Impresa</c:v>
                </c:pt>
              </c:strCache>
            </c:strRef>
          </c:tx>
          <c:spPr>
            <a:solidFill>
              <a:schemeClr val="accent3"/>
            </a:solidFill>
            <a:ln>
              <a:noFill/>
            </a:ln>
            <a:effectLst/>
          </c:spPr>
          <c:invertIfNegative val="0"/>
          <c:cat>
            <c:numRef>
              <c:f>Foglio1!$C$2:$C$6</c:f>
              <c:numCache>
                <c:formatCode>General</c:formatCode>
                <c:ptCount val="5"/>
                <c:pt idx="0">
                  <c:v>2020</c:v>
                </c:pt>
                <c:pt idx="1">
                  <c:v>2021</c:v>
                </c:pt>
                <c:pt idx="2">
                  <c:v>2022</c:v>
                </c:pt>
                <c:pt idx="3">
                  <c:v>2023</c:v>
                </c:pt>
                <c:pt idx="4">
                  <c:v>2024</c:v>
                </c:pt>
              </c:numCache>
            </c:numRef>
          </c:cat>
          <c:val>
            <c:numRef>
              <c:f>Foglio1!$E$2:$E$6</c:f>
              <c:numCache>
                <c:formatCode>#,##0.00\ "€"</c:formatCode>
                <c:ptCount val="5"/>
                <c:pt idx="0">
                  <c:v>1090610</c:v>
                </c:pt>
                <c:pt idx="1">
                  <c:v>632553</c:v>
                </c:pt>
                <c:pt idx="2">
                  <c:v>1055538</c:v>
                </c:pt>
                <c:pt idx="3">
                  <c:v>1167964</c:v>
                </c:pt>
                <c:pt idx="4">
                  <c:v>1028696</c:v>
                </c:pt>
              </c:numCache>
            </c:numRef>
          </c:val>
          <c:extLst>
            <c:ext xmlns:c16="http://schemas.microsoft.com/office/drawing/2014/chart" uri="{C3380CC4-5D6E-409C-BE32-E72D297353CC}">
              <c16:uniqueId val="{00000001-3E50-4881-B8E0-3C6FFB21BC46}"/>
            </c:ext>
          </c:extLst>
        </c:ser>
        <c:ser>
          <c:idx val="2"/>
          <c:order val="2"/>
          <c:tx>
            <c:strRef>
              <c:f>Foglio1!$F$1</c:f>
              <c:strCache>
                <c:ptCount val="1"/>
                <c:pt idx="0">
                  <c:v>Totale Erogato</c:v>
                </c:pt>
              </c:strCache>
            </c:strRef>
          </c:tx>
          <c:spPr>
            <a:solidFill>
              <a:schemeClr val="accent1"/>
            </a:solidFill>
            <a:ln>
              <a:noFill/>
            </a:ln>
            <a:effectLst/>
          </c:spPr>
          <c:invertIfNegative val="0"/>
          <c:cat>
            <c:numRef>
              <c:f>Foglio1!$C$2:$C$6</c:f>
              <c:numCache>
                <c:formatCode>General</c:formatCode>
                <c:ptCount val="5"/>
                <c:pt idx="0">
                  <c:v>2020</c:v>
                </c:pt>
                <c:pt idx="1">
                  <c:v>2021</c:v>
                </c:pt>
                <c:pt idx="2">
                  <c:v>2022</c:v>
                </c:pt>
                <c:pt idx="3">
                  <c:v>2023</c:v>
                </c:pt>
                <c:pt idx="4">
                  <c:v>2024</c:v>
                </c:pt>
              </c:numCache>
            </c:numRef>
          </c:cat>
          <c:val>
            <c:numRef>
              <c:f>Foglio1!$F$2:$F$6</c:f>
              <c:numCache>
                <c:formatCode>#,##0.00\ "€"</c:formatCode>
                <c:ptCount val="5"/>
                <c:pt idx="0">
                  <c:v>3650805</c:v>
                </c:pt>
                <c:pt idx="1">
                  <c:v>2960725</c:v>
                </c:pt>
                <c:pt idx="2">
                  <c:v>3810196</c:v>
                </c:pt>
                <c:pt idx="3">
                  <c:v>4507302</c:v>
                </c:pt>
                <c:pt idx="4">
                  <c:v>5857923</c:v>
                </c:pt>
              </c:numCache>
            </c:numRef>
          </c:val>
          <c:extLst>
            <c:ext xmlns:c16="http://schemas.microsoft.com/office/drawing/2014/chart" uri="{C3380CC4-5D6E-409C-BE32-E72D297353CC}">
              <c16:uniqueId val="{00000002-3E50-4881-B8E0-3C6FFB21BC46}"/>
            </c:ext>
          </c:extLst>
        </c:ser>
        <c:dLbls>
          <c:showLegendKey val="0"/>
          <c:showVal val="0"/>
          <c:showCatName val="0"/>
          <c:showSerName val="0"/>
          <c:showPercent val="0"/>
          <c:showBubbleSize val="0"/>
        </c:dLbls>
        <c:gapWidth val="219"/>
        <c:overlap val="-27"/>
        <c:axId val="861965664"/>
        <c:axId val="861968064"/>
      </c:barChart>
      <c:catAx>
        <c:axId val="861965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861968064"/>
        <c:crosses val="autoZero"/>
        <c:auto val="1"/>
        <c:lblAlgn val="ctr"/>
        <c:lblOffset val="100"/>
        <c:noMultiLvlLbl val="0"/>
      </c:catAx>
      <c:valAx>
        <c:axId val="861968064"/>
        <c:scaling>
          <c:orientation val="minMax"/>
        </c:scaling>
        <c:delete val="0"/>
        <c:axPos val="l"/>
        <c:majorGridlines>
          <c:spPr>
            <a:ln w="9525" cap="flat" cmpd="sng" algn="ctr">
              <a:solidFill>
                <a:schemeClr val="tx1">
                  <a:lumMod val="15000"/>
                  <a:lumOff val="85000"/>
                </a:schemeClr>
              </a:solidFill>
              <a:round/>
            </a:ln>
            <a:effectLst/>
          </c:spPr>
        </c:majorGridlines>
        <c:numFmt formatCode="#,##0.00\ &quot;€&quot;"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crossAx val="861965664"/>
        <c:crosses val="autoZero"/>
        <c:crossBetween val="between"/>
      </c:valAx>
      <c:spPr>
        <a:noFill/>
        <a:ln>
          <a:noFill/>
        </a:ln>
        <a:effectLst/>
      </c:spPr>
    </c:plotArea>
    <c:legend>
      <c:legendPos val="b"/>
      <c:layout>
        <c:manualLayout>
          <c:xMode val="edge"/>
          <c:yMode val="edge"/>
          <c:x val="0.18450427266751515"/>
          <c:y val="0.86474617318764579"/>
          <c:w val="0.68132865274611543"/>
          <c:h val="0.1284733158355205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5">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0E5D2216-EDB4-36AB-8C24-70F984094E50}"/>
              </a:ext>
            </a:extLst>
          </p:cNvPr>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ACC09793-A9F1-0887-D176-395DDDE46A7B}"/>
              </a:ext>
            </a:extLst>
          </p:cNvPr>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2E33D3D5-339A-47AF-A34D-AAEB3648C76C}" type="datetimeFigureOut">
              <a:rPr lang="it-IT" smtClean="0"/>
              <a:t>03/11/2025</a:t>
            </a:fld>
            <a:endParaRPr lang="it-IT"/>
          </a:p>
        </p:txBody>
      </p:sp>
      <p:sp>
        <p:nvSpPr>
          <p:cNvPr id="4" name="Segnaposto piè di pagina 3">
            <a:extLst>
              <a:ext uri="{FF2B5EF4-FFF2-40B4-BE49-F238E27FC236}">
                <a16:creationId xmlns:a16="http://schemas.microsoft.com/office/drawing/2014/main" id="{3D485413-76BE-6CEA-BA8D-03D5AE826C9C}"/>
              </a:ext>
            </a:extLst>
          </p:cNvPr>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8C2DFA1E-B4B2-7B1B-31FA-0495E81F060F}"/>
              </a:ext>
            </a:extLst>
          </p:cNvPr>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3C6D1C0B-016B-45B4-99B9-3FCC69EED576}" type="slidenum">
              <a:rPr lang="it-IT" smtClean="0"/>
              <a:t>‹N›</a:t>
            </a:fld>
            <a:endParaRPr lang="it-IT"/>
          </a:p>
        </p:txBody>
      </p:sp>
    </p:spTree>
    <p:extLst>
      <p:ext uri="{BB962C8B-B14F-4D97-AF65-F5344CB8AC3E}">
        <p14:creationId xmlns:p14="http://schemas.microsoft.com/office/powerpoint/2010/main" val="1379716587"/>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6-20T18:57:35.621"/>
    </inkml:context>
    <inkml:brush xml:id="br0">
      <inkml:brushProperty name="width" value="0.07056" units="cm"/>
      <inkml:brushProperty name="height" value="0.07056" units="cm"/>
      <inkml:brushProperty name="color" value="#E71224"/>
      <inkml:brushProperty name="ignorePressure" value="1"/>
    </inkml:brush>
  </inkml:definitions>
  <inkml:trace contextRef="#ctx0" brushRef="#br0">2 1,'33791'0,"-33716"0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6-20T18:57:35.621"/>
    </inkml:context>
    <inkml:brush xml:id="br0">
      <inkml:brushProperty name="width" value="0.07056" units="cm"/>
      <inkml:brushProperty name="height" value="0.07056" units="cm"/>
      <inkml:brushProperty name="color" value="#E71224"/>
      <inkml:brushProperty name="ignorePressure" value="1"/>
    </inkml:brush>
  </inkml:definitions>
  <inkml:trace contextRef="#ctx0" brushRef="#br0">2 1,'33791'0,"-33716"0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05F451BB-3CE7-4DCF-B132-AC5906E30571}" type="datetimeFigureOut">
              <a:rPr lang="it-IT" smtClean="0"/>
              <a:t>03/11/2025</a:t>
            </a:fld>
            <a:endParaRPr lang="it-IT"/>
          </a:p>
        </p:txBody>
      </p:sp>
      <p:sp>
        <p:nvSpPr>
          <p:cNvPr id="4" name="Segnaposto immagine diapositiva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B279FC67-2168-4B5F-B3EC-6A8B21481E8D}" type="slidenum">
              <a:rPr lang="it-IT" smtClean="0"/>
              <a:t>‹N›</a:t>
            </a:fld>
            <a:endParaRPr lang="it-IT"/>
          </a:p>
        </p:txBody>
      </p:sp>
    </p:spTree>
    <p:extLst>
      <p:ext uri="{BB962C8B-B14F-4D97-AF65-F5344CB8AC3E}">
        <p14:creationId xmlns:p14="http://schemas.microsoft.com/office/powerpoint/2010/main" val="406658335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B279FC67-2168-4B5F-B3EC-6A8B21481E8D}" type="slidenum">
              <a:rPr lang="it-IT" smtClean="0"/>
              <a:t>4</a:t>
            </a:fld>
            <a:endParaRPr lang="it-IT"/>
          </a:p>
        </p:txBody>
      </p:sp>
    </p:spTree>
    <p:extLst>
      <p:ext uri="{BB962C8B-B14F-4D97-AF65-F5344CB8AC3E}">
        <p14:creationId xmlns:p14="http://schemas.microsoft.com/office/powerpoint/2010/main" val="2064607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5" name="Segnaposto numero diapositiva 4">
            <a:extLst>
              <a:ext uri="{FF2B5EF4-FFF2-40B4-BE49-F238E27FC236}">
                <a16:creationId xmlns:a16="http://schemas.microsoft.com/office/drawing/2014/main" id="{B5117CE2-A006-7F06-2524-20D08BCECE95}"/>
              </a:ext>
            </a:extLst>
          </p:cNvPr>
          <p:cNvSpPr>
            <a:spLocks noGrp="1"/>
          </p:cNvSpPr>
          <p:nvPr>
            <p:ph type="sldNum" sz="quarter" idx="5"/>
          </p:nvPr>
        </p:nvSpPr>
        <p:spPr/>
        <p:txBody>
          <a:bodyPr/>
          <a:lstStyle/>
          <a:p>
            <a:fld id="{B279FC67-2168-4B5F-B3EC-6A8B21481E8D}" type="slidenum">
              <a:rPr lang="it-IT" smtClean="0"/>
              <a:t>8</a:t>
            </a:fld>
            <a:endParaRPr lang="it-IT"/>
          </a:p>
        </p:txBody>
      </p:sp>
    </p:spTree>
    <p:extLst>
      <p:ext uri="{BB962C8B-B14F-4D97-AF65-F5344CB8AC3E}">
        <p14:creationId xmlns:p14="http://schemas.microsoft.com/office/powerpoint/2010/main" val="2550744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63847-A8E1-0B82-A2B4-ECCC06F59D8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B96CEB9-561E-372D-F7DF-51CA0BFC02B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7AC9A96-E16A-54BB-8D7A-28ED11960F3F}"/>
              </a:ext>
            </a:extLst>
          </p:cNvPr>
          <p:cNvSpPr>
            <a:spLocks noGrp="1"/>
          </p:cNvSpPr>
          <p:nvPr>
            <p:ph type="body" idx="1"/>
          </p:nvPr>
        </p:nvSpPr>
        <p:spPr/>
        <p:txBody>
          <a:bodyPr/>
          <a:lstStyle/>
          <a:p>
            <a:endParaRPr lang="it-IT" dirty="0"/>
          </a:p>
        </p:txBody>
      </p:sp>
      <p:sp>
        <p:nvSpPr>
          <p:cNvPr id="5" name="Segnaposto numero diapositiva 4">
            <a:extLst>
              <a:ext uri="{FF2B5EF4-FFF2-40B4-BE49-F238E27FC236}">
                <a16:creationId xmlns:a16="http://schemas.microsoft.com/office/drawing/2014/main" id="{3EB81CAD-FE18-6F1D-AE26-C5E90A22C34A}"/>
              </a:ext>
            </a:extLst>
          </p:cNvPr>
          <p:cNvSpPr>
            <a:spLocks noGrp="1"/>
          </p:cNvSpPr>
          <p:nvPr>
            <p:ph type="sldNum" sz="quarter" idx="5"/>
          </p:nvPr>
        </p:nvSpPr>
        <p:spPr/>
        <p:txBody>
          <a:bodyPr/>
          <a:lstStyle/>
          <a:p>
            <a:fld id="{B279FC67-2168-4B5F-B3EC-6A8B21481E8D}" type="slidenum">
              <a:rPr lang="it-IT" smtClean="0"/>
              <a:t>9</a:t>
            </a:fld>
            <a:endParaRPr lang="it-IT"/>
          </a:p>
        </p:txBody>
      </p:sp>
    </p:spTree>
    <p:extLst>
      <p:ext uri="{BB962C8B-B14F-4D97-AF65-F5344CB8AC3E}">
        <p14:creationId xmlns:p14="http://schemas.microsoft.com/office/powerpoint/2010/main" val="537451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FE17E-1B0A-6E8A-13FE-6421634F73B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446A938-CD03-3740-0B9B-333A9E7EB2E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19466E-89F5-DEE1-AEB8-0D050B630648}"/>
              </a:ext>
            </a:extLst>
          </p:cNvPr>
          <p:cNvSpPr>
            <a:spLocks noGrp="1"/>
          </p:cNvSpPr>
          <p:nvPr>
            <p:ph type="body" idx="1"/>
          </p:nvPr>
        </p:nvSpPr>
        <p:spPr/>
        <p:txBody>
          <a:bodyPr/>
          <a:lstStyle/>
          <a:p>
            <a:endParaRPr lang="it-IT" dirty="0"/>
          </a:p>
        </p:txBody>
      </p:sp>
      <p:sp>
        <p:nvSpPr>
          <p:cNvPr id="5" name="Segnaposto numero diapositiva 4">
            <a:extLst>
              <a:ext uri="{FF2B5EF4-FFF2-40B4-BE49-F238E27FC236}">
                <a16:creationId xmlns:a16="http://schemas.microsoft.com/office/drawing/2014/main" id="{3D3BCFA6-36B3-25C1-4B0F-8EABA0F1F22D}"/>
              </a:ext>
            </a:extLst>
          </p:cNvPr>
          <p:cNvSpPr>
            <a:spLocks noGrp="1"/>
          </p:cNvSpPr>
          <p:nvPr>
            <p:ph type="sldNum" sz="quarter" idx="5"/>
          </p:nvPr>
        </p:nvSpPr>
        <p:spPr/>
        <p:txBody>
          <a:bodyPr/>
          <a:lstStyle/>
          <a:p>
            <a:fld id="{B279FC67-2168-4B5F-B3EC-6A8B21481E8D}" type="slidenum">
              <a:rPr lang="it-IT" smtClean="0"/>
              <a:t>10</a:t>
            </a:fld>
            <a:endParaRPr lang="it-IT"/>
          </a:p>
        </p:txBody>
      </p:sp>
    </p:spTree>
    <p:extLst>
      <p:ext uri="{BB962C8B-B14F-4D97-AF65-F5344CB8AC3E}">
        <p14:creationId xmlns:p14="http://schemas.microsoft.com/office/powerpoint/2010/main" val="4259298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7425267" y="-8467"/>
            <a:ext cx="4766733" cy="6866467"/>
            <a:chOff x="7425267" y="-8467"/>
            <a:chExt cx="4766733"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CasellaDiTesto 3">
            <a:extLst>
              <a:ext uri="{FF2B5EF4-FFF2-40B4-BE49-F238E27FC236}">
                <a16:creationId xmlns:a16="http://schemas.microsoft.com/office/drawing/2014/main" id="{E4A68D4D-D4F7-358E-9393-3C836F989A48}"/>
              </a:ext>
            </a:extLst>
          </p:cNvPr>
          <p:cNvSpPr txBox="1"/>
          <p:nvPr userDrawn="1"/>
        </p:nvSpPr>
        <p:spPr>
          <a:xfrm>
            <a:off x="11248845" y="163902"/>
            <a:ext cx="636655" cy="369332"/>
          </a:xfrm>
          <a:prstGeom prst="rect">
            <a:avLst/>
          </a:prstGeom>
          <a:noFill/>
        </p:spPr>
        <p:txBody>
          <a:bodyPr wrap="square" rtlCol="0">
            <a:spAutoFit/>
          </a:bodyPr>
          <a:lstStyle/>
          <a:p>
            <a:r>
              <a:rPr lang="it-IT" dirty="0">
                <a:solidFill>
                  <a:schemeClr val="bg1"/>
                </a:solidFill>
              </a:rPr>
              <a:t>#</a:t>
            </a:r>
            <a:fld id="{410E88F5-9C49-46E4-9913-6E54AD4F0B05}" type="slidenum">
              <a:rPr lang="it-IT" smtClean="0">
                <a:solidFill>
                  <a:schemeClr val="bg1"/>
                </a:solidFill>
              </a:rPr>
              <a:t>‹N›</a:t>
            </a:fld>
            <a:endParaRPr lang="it-IT" dirty="0">
              <a:solidFill>
                <a:schemeClr val="bg1"/>
              </a:solidFill>
            </a:endParaRPr>
          </a:p>
        </p:txBody>
      </p:sp>
    </p:spTree>
    <p:extLst>
      <p:ext uri="{BB962C8B-B14F-4D97-AF65-F5344CB8AC3E}">
        <p14:creationId xmlns:p14="http://schemas.microsoft.com/office/powerpoint/2010/main" val="357351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1812372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374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12304902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86437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4233166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extLst>
      <p:ext uri="{BB962C8B-B14F-4D97-AF65-F5344CB8AC3E}">
        <p14:creationId xmlns:p14="http://schemas.microsoft.com/office/powerpoint/2010/main" val="1638998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extLst>
      <p:ext uri="{BB962C8B-B14F-4D97-AF65-F5344CB8AC3E}">
        <p14:creationId xmlns:p14="http://schemas.microsoft.com/office/powerpoint/2010/main" val="1067828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Tree>
    <p:extLst>
      <p:ext uri="{BB962C8B-B14F-4D97-AF65-F5344CB8AC3E}">
        <p14:creationId xmlns:p14="http://schemas.microsoft.com/office/powerpoint/2010/main" val="4269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375106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extLst>
      <p:ext uri="{BB962C8B-B14F-4D97-AF65-F5344CB8AC3E}">
        <p14:creationId xmlns:p14="http://schemas.microsoft.com/office/powerpoint/2010/main" val="3336886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extLst>
      <p:ext uri="{BB962C8B-B14F-4D97-AF65-F5344CB8AC3E}">
        <p14:creationId xmlns:p14="http://schemas.microsoft.com/office/powerpoint/2010/main" val="3863202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Tree>
    <p:extLst>
      <p:ext uri="{BB962C8B-B14F-4D97-AF65-F5344CB8AC3E}">
        <p14:creationId xmlns:p14="http://schemas.microsoft.com/office/powerpoint/2010/main" val="413846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77542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Tree>
    <p:extLst>
      <p:ext uri="{BB962C8B-B14F-4D97-AF65-F5344CB8AC3E}">
        <p14:creationId xmlns:p14="http://schemas.microsoft.com/office/powerpoint/2010/main" val="2710371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extLst>
      <p:ext uri="{BB962C8B-B14F-4D97-AF65-F5344CB8AC3E}">
        <p14:creationId xmlns:p14="http://schemas.microsoft.com/office/powerpoint/2010/main" val="38671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2" name="Title Placeholder 1"/>
          <p:cNvSpPr>
            <a:spLocks noGrp="1"/>
          </p:cNvSpPr>
          <p:nvPr>
            <p:ph type="title"/>
          </p:nvPr>
        </p:nvSpPr>
        <p:spPr>
          <a:xfrm>
            <a:off x="677334" y="1420291"/>
            <a:ext cx="8596668" cy="1320800"/>
          </a:xfrm>
          <a:prstGeom prst="rect">
            <a:avLst/>
          </a:prstGeom>
        </p:spPr>
        <p:txBody>
          <a:bodyPr vert="horz" lIns="91440" tIns="45720" rIns="91440" bIns="45720" rtlCol="0" anchor="t">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677334" y="2956198"/>
            <a:ext cx="8596668" cy="2615935"/>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pic>
        <p:nvPicPr>
          <p:cNvPr id="9" name="Immagine 8" descr="Immagine che contiene testo, Carattere, Elementi grafici, grafica&#10;&#10;Descrizione generata automaticamente">
            <a:extLst>
              <a:ext uri="{FF2B5EF4-FFF2-40B4-BE49-F238E27FC236}">
                <a16:creationId xmlns:a16="http://schemas.microsoft.com/office/drawing/2014/main" id="{BEEBC169-FD37-4546-A161-4DABA5BA68AB}"/>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43152" y="77051"/>
            <a:ext cx="2387263" cy="1053204"/>
          </a:xfrm>
          <a:prstGeom prst="rect">
            <a:avLst/>
          </a:prstGeom>
        </p:spPr>
      </p:pic>
      <p:sp>
        <p:nvSpPr>
          <p:cNvPr id="4" name="CasellaDiTesto 3">
            <a:extLst>
              <a:ext uri="{FF2B5EF4-FFF2-40B4-BE49-F238E27FC236}">
                <a16:creationId xmlns:a16="http://schemas.microsoft.com/office/drawing/2014/main" id="{5E52ACAB-557B-D168-627A-6F4BB6DD2BEA}"/>
              </a:ext>
            </a:extLst>
          </p:cNvPr>
          <p:cNvSpPr txBox="1"/>
          <p:nvPr userDrawn="1"/>
        </p:nvSpPr>
        <p:spPr>
          <a:xfrm>
            <a:off x="11248845" y="163902"/>
            <a:ext cx="636655" cy="369332"/>
          </a:xfrm>
          <a:prstGeom prst="rect">
            <a:avLst/>
          </a:prstGeom>
          <a:noFill/>
        </p:spPr>
        <p:txBody>
          <a:bodyPr wrap="square" rtlCol="0">
            <a:spAutoFit/>
          </a:bodyPr>
          <a:lstStyle/>
          <a:p>
            <a:r>
              <a:rPr lang="it-IT" dirty="0">
                <a:solidFill>
                  <a:schemeClr val="bg1"/>
                </a:solidFill>
              </a:rPr>
              <a:t>#</a:t>
            </a:r>
            <a:fld id="{410E88F5-9C49-46E4-9913-6E54AD4F0B05}" type="slidenum">
              <a:rPr lang="it-IT" smtClean="0">
                <a:solidFill>
                  <a:schemeClr val="bg1"/>
                </a:solidFill>
              </a:rPr>
              <a:t>‹N›</a:t>
            </a:fld>
            <a:endParaRPr lang="it-IT" dirty="0">
              <a:solidFill>
                <a:schemeClr val="bg1"/>
              </a:solidFill>
            </a:endParaRPr>
          </a:p>
        </p:txBody>
      </p:sp>
    </p:spTree>
    <p:extLst>
      <p:ext uri="{BB962C8B-B14F-4D97-AF65-F5344CB8AC3E}">
        <p14:creationId xmlns:p14="http://schemas.microsoft.com/office/powerpoint/2010/main" val="29786925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74625661-AFD8-4DA0-9057-B97FFAB44AA0}"/>
              </a:ext>
            </a:extLst>
          </p:cNvPr>
          <p:cNvSpPr>
            <a:spLocks noGrp="1"/>
          </p:cNvSpPr>
          <p:nvPr>
            <p:ph type="subTitle" idx="1"/>
          </p:nvPr>
        </p:nvSpPr>
        <p:spPr>
          <a:xfrm>
            <a:off x="1612454" y="1170820"/>
            <a:ext cx="7766936" cy="4853715"/>
          </a:xfrm>
        </p:spPr>
        <p:txBody>
          <a:bodyPr>
            <a:noAutofit/>
          </a:bodyPr>
          <a:lstStyle/>
          <a:p>
            <a:pPr algn="just"/>
            <a:r>
              <a:rPr lang="it-IT" sz="1500" dirty="0">
                <a:solidFill>
                  <a:srgbClr val="0070C0"/>
                </a:solidFill>
              </a:rPr>
              <a:t>ANDAMENTO OCCUPAZIONALE</a:t>
            </a:r>
          </a:p>
          <a:p>
            <a:pPr algn="just"/>
            <a:r>
              <a:rPr lang="it-IT" sz="1500" dirty="0">
                <a:solidFill>
                  <a:schemeClr val="tx1">
                    <a:lumMod val="75000"/>
                    <a:lumOff val="25000"/>
                  </a:schemeClr>
                </a:solidFill>
              </a:rPr>
              <a:t>Con più di 500.000 addetti in Lombardia, il settore dell’ Artigianato rappresenta l’11,3% dell’occupazione complessiva lombarda. </a:t>
            </a:r>
          </a:p>
          <a:p>
            <a:pPr algn="just"/>
            <a:r>
              <a:rPr lang="it-IT" sz="1500" b="1" dirty="0">
                <a:solidFill>
                  <a:schemeClr val="tx1"/>
                </a:solidFill>
              </a:rPr>
              <a:t>Nel 2023-2024, l'occupazione nell'artigianato lombardo ha mostrato segnali di crescita complessiva</a:t>
            </a:r>
            <a:r>
              <a:rPr lang="it-IT" sz="1500" dirty="0">
                <a:solidFill>
                  <a:schemeClr val="tx1"/>
                </a:solidFill>
              </a:rPr>
              <a:t> </a:t>
            </a:r>
            <a:r>
              <a:rPr lang="it-IT" sz="1500" dirty="0">
                <a:solidFill>
                  <a:schemeClr val="tx1">
                    <a:lumMod val="75000"/>
                    <a:lumOff val="25000"/>
                  </a:schemeClr>
                </a:solidFill>
              </a:rPr>
              <a:t>(+0,7% nel 2023  /+0,8% nel 2024), </a:t>
            </a:r>
            <a:r>
              <a:rPr lang="it-IT" sz="1500" b="1" dirty="0">
                <a:solidFill>
                  <a:schemeClr val="tx1"/>
                </a:solidFill>
              </a:rPr>
              <a:t>ma con un calo del numero di imprese artigiane</a:t>
            </a:r>
            <a:r>
              <a:rPr lang="it-IT" sz="1500" dirty="0">
                <a:solidFill>
                  <a:schemeClr val="tx1">
                    <a:lumMod val="75000"/>
                    <a:lumOff val="25000"/>
                  </a:schemeClr>
                </a:solidFill>
              </a:rPr>
              <a:t>. Rispetto a dicembre 2019 il numero di imprese artigiane risulta inferiore di circa 10.500 unità (-4,4%) ed è pari, a fine 2024, a 231.049 aziende e rappresenta  il  28,4% del totale delle imprese della regione.​ I lavoratori dipendenti di Aziende Artigiane (esclusa edilizia) sono </a:t>
            </a:r>
            <a:r>
              <a:rPr lang="it-IT" sz="1500" dirty="0" err="1">
                <a:solidFill>
                  <a:schemeClr val="tx1">
                    <a:lumMod val="75000"/>
                    <a:lumOff val="25000"/>
                  </a:schemeClr>
                </a:solidFill>
              </a:rPr>
              <a:t>ca</a:t>
            </a:r>
            <a:r>
              <a:rPr lang="it-IT" sz="1500" dirty="0">
                <a:solidFill>
                  <a:schemeClr val="tx1">
                    <a:lumMod val="75000"/>
                    <a:lumOff val="25000"/>
                  </a:schemeClr>
                </a:solidFill>
              </a:rPr>
              <a:t>. 236.000. </a:t>
            </a:r>
          </a:p>
          <a:p>
            <a:pPr algn="just"/>
            <a:r>
              <a:rPr lang="it-IT" sz="1500" b="1" dirty="0">
                <a:solidFill>
                  <a:schemeClr val="tx1"/>
                </a:solidFill>
              </a:rPr>
              <a:t>Le province Lombarde</a:t>
            </a:r>
            <a:r>
              <a:rPr lang="it-IT" sz="1500" dirty="0">
                <a:solidFill>
                  <a:schemeClr val="tx1"/>
                </a:solidFill>
              </a:rPr>
              <a:t> </a:t>
            </a:r>
            <a:r>
              <a:rPr lang="it-IT" sz="1500" dirty="0">
                <a:solidFill>
                  <a:schemeClr val="tx1">
                    <a:lumMod val="75000"/>
                    <a:lumOff val="25000"/>
                  </a:schemeClr>
                </a:solidFill>
              </a:rPr>
              <a:t>che hanno registrato la maggiore espansione dell’occupazione artigiana e delle micro-piccole imprese nel corso dell’ultimo biennio sono state Cremona, Milano, Bergamo e Brescia. </a:t>
            </a:r>
          </a:p>
          <a:p>
            <a:pPr algn="just"/>
            <a:r>
              <a:rPr lang="it-IT" sz="1500" dirty="0">
                <a:solidFill>
                  <a:schemeClr val="tx1"/>
                </a:solidFill>
              </a:rPr>
              <a:t>La </a:t>
            </a:r>
            <a:r>
              <a:rPr lang="it-IT" sz="1500" b="1" dirty="0">
                <a:solidFill>
                  <a:schemeClr val="tx1"/>
                </a:solidFill>
              </a:rPr>
              <a:t>crescita occupazionale artigiana in Lombardia è stata trainata dai comparti </a:t>
            </a:r>
            <a:r>
              <a:rPr lang="it-IT" sz="1500" dirty="0">
                <a:solidFill>
                  <a:schemeClr val="tx1">
                    <a:lumMod val="75000"/>
                    <a:lumOff val="25000"/>
                  </a:schemeClr>
                </a:solidFill>
              </a:rPr>
              <a:t>alimentare, meccanico e costruttivo, con una solida resilienza della manifattura leggera urbana, a fronte di difficoltà persistenti nei settori energivori, metalli pesanti e tessili.</a:t>
            </a:r>
          </a:p>
          <a:p>
            <a:pPr algn="just"/>
            <a:r>
              <a:rPr lang="it-IT" sz="1500" dirty="0">
                <a:solidFill>
                  <a:schemeClr val="tx1"/>
                </a:solidFill>
              </a:rPr>
              <a:t>Sono in </a:t>
            </a:r>
            <a:r>
              <a:rPr lang="it-IT" sz="1500" b="1" dirty="0">
                <a:solidFill>
                  <a:schemeClr val="tx1"/>
                </a:solidFill>
              </a:rPr>
              <a:t>crescita professioni come</a:t>
            </a:r>
            <a:r>
              <a:rPr lang="it-IT" sz="1500" b="1" dirty="0">
                <a:solidFill>
                  <a:schemeClr val="tx1">
                    <a:lumMod val="75000"/>
                    <a:lumOff val="25000"/>
                  </a:schemeClr>
                </a:solidFill>
              </a:rPr>
              <a:t> </a:t>
            </a:r>
            <a:r>
              <a:rPr lang="it-IT" sz="1500" dirty="0">
                <a:solidFill>
                  <a:schemeClr val="tx1">
                    <a:lumMod val="75000"/>
                    <a:lumOff val="25000"/>
                  </a:schemeClr>
                </a:solidFill>
              </a:rPr>
              <a:t>estetisti, tassisti  e informatici artigiani , mentre calano mestieri tradizionali come falegnami ed elettricisti.​ </a:t>
            </a:r>
          </a:p>
        </p:txBody>
      </p:sp>
      <p:pic>
        <p:nvPicPr>
          <p:cNvPr id="6" name="Immagine 5">
            <a:extLst>
              <a:ext uri="{FF2B5EF4-FFF2-40B4-BE49-F238E27FC236}">
                <a16:creationId xmlns:a16="http://schemas.microsoft.com/office/drawing/2014/main" id="{A4006E9D-FC07-46F4-B9E4-B07DFD270FAB}"/>
              </a:ext>
            </a:extLst>
          </p:cNvPr>
          <p:cNvPicPr>
            <a:picLocks noChangeAspect="1"/>
          </p:cNvPicPr>
          <p:nvPr/>
        </p:nvPicPr>
        <p:blipFill>
          <a:blip r:embed="rId2"/>
          <a:stretch>
            <a:fillRect/>
          </a:stretch>
        </p:blipFill>
        <p:spPr>
          <a:xfrm>
            <a:off x="0" y="6227438"/>
            <a:ext cx="12192000" cy="669890"/>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put penna 8">
                <a:extLst>
                  <a:ext uri="{FF2B5EF4-FFF2-40B4-BE49-F238E27FC236}">
                    <a16:creationId xmlns:a16="http://schemas.microsoft.com/office/drawing/2014/main" id="{031E2979-7BE8-4419-A927-F696DB5C29F7}"/>
                  </a:ext>
                </a:extLst>
              </p14:cNvPr>
              <p14:cNvContentPartPr/>
              <p14:nvPr/>
            </p14:nvContentPartPr>
            <p14:xfrm>
              <a:off x="0" y="6216375"/>
              <a:ext cx="12192000" cy="360"/>
            </p14:xfrm>
          </p:contentPart>
        </mc:Choice>
        <mc:Fallback xmlns="">
          <p:pic>
            <p:nvPicPr>
              <p:cNvPr id="9" name="Input penna 8">
                <a:extLst>
                  <a:ext uri="{FF2B5EF4-FFF2-40B4-BE49-F238E27FC236}">
                    <a16:creationId xmlns:a16="http://schemas.microsoft.com/office/drawing/2014/main" id="{031E2979-7BE8-4419-A927-F696DB5C29F7}"/>
                  </a:ext>
                </a:extLst>
              </p:cNvPr>
              <p:cNvPicPr/>
              <p:nvPr/>
            </p:nvPicPr>
            <p:blipFill>
              <a:blip r:embed="rId5"/>
              <a:stretch>
                <a:fillRect/>
              </a:stretch>
            </p:blipFill>
            <p:spPr>
              <a:xfrm>
                <a:off x="-12601" y="6204135"/>
                <a:ext cx="12217202" cy="25560"/>
              </a:xfrm>
              <a:prstGeom prst="rect">
                <a:avLst/>
              </a:prstGeom>
            </p:spPr>
          </p:pic>
        </mc:Fallback>
      </mc:AlternateContent>
      <p:sp>
        <p:nvSpPr>
          <p:cNvPr id="4" name="CasellaDiTesto 3">
            <a:extLst>
              <a:ext uri="{FF2B5EF4-FFF2-40B4-BE49-F238E27FC236}">
                <a16:creationId xmlns:a16="http://schemas.microsoft.com/office/drawing/2014/main" id="{A5C5DDB3-5881-C1E6-A9B7-2A589055652E}"/>
              </a:ext>
            </a:extLst>
          </p:cNvPr>
          <p:cNvSpPr txBox="1"/>
          <p:nvPr/>
        </p:nvSpPr>
        <p:spPr>
          <a:xfrm>
            <a:off x="2521390" y="517315"/>
            <a:ext cx="6858000" cy="461665"/>
          </a:xfrm>
          <a:prstGeom prst="rect">
            <a:avLst/>
          </a:prstGeom>
          <a:noFill/>
        </p:spPr>
        <p:txBody>
          <a:bodyPr wrap="square">
            <a:spAutoFit/>
          </a:bodyPr>
          <a:lstStyle/>
          <a:p>
            <a:r>
              <a:rPr lang="it-IT" sz="2400" dirty="0">
                <a:solidFill>
                  <a:schemeClr val="accent1"/>
                </a:solidFill>
              </a:rPr>
              <a:t>ARTIGIANATO E BILATERALITA’ IN LOMBARDIA</a:t>
            </a:r>
          </a:p>
        </p:txBody>
      </p:sp>
    </p:spTree>
    <p:extLst>
      <p:ext uri="{BB962C8B-B14F-4D97-AF65-F5344CB8AC3E}">
        <p14:creationId xmlns:p14="http://schemas.microsoft.com/office/powerpoint/2010/main" val="3743720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0D5B83-31DC-0A99-421B-B7C082AD110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E397A2D-BB7B-EE63-B07C-3B4A3FFBDD6C}"/>
              </a:ext>
            </a:extLst>
          </p:cNvPr>
          <p:cNvSpPr>
            <a:spLocks noGrp="1"/>
          </p:cNvSpPr>
          <p:nvPr>
            <p:ph type="title"/>
          </p:nvPr>
        </p:nvSpPr>
        <p:spPr>
          <a:xfrm>
            <a:off x="3473469" y="334978"/>
            <a:ext cx="3623287" cy="546569"/>
          </a:xfrm>
        </p:spPr>
        <p:txBody>
          <a:bodyPr vert="horz" lIns="91440" tIns="45720" rIns="91440" bIns="45720" rtlCol="0" anchor="b">
            <a:normAutofit/>
          </a:bodyPr>
          <a:lstStyle/>
          <a:p>
            <a:r>
              <a:rPr lang="en-US" sz="2400" kern="1200" dirty="0">
                <a:solidFill>
                  <a:schemeClr val="accent1"/>
                </a:solidFill>
                <a:latin typeface="+mj-lt"/>
                <a:ea typeface="+mj-ea"/>
                <a:cs typeface="+mj-cs"/>
              </a:rPr>
              <a:t>PROVVIDENZE ELBA </a:t>
            </a:r>
          </a:p>
        </p:txBody>
      </p:sp>
      <p:graphicFrame>
        <p:nvGraphicFramePr>
          <p:cNvPr id="5" name="Tabella 4">
            <a:extLst>
              <a:ext uri="{FF2B5EF4-FFF2-40B4-BE49-F238E27FC236}">
                <a16:creationId xmlns:a16="http://schemas.microsoft.com/office/drawing/2014/main" id="{645B4115-53C4-66D4-D4A6-0712735EBA02}"/>
              </a:ext>
            </a:extLst>
          </p:cNvPr>
          <p:cNvGraphicFramePr>
            <a:graphicFrameLocks noGrp="1"/>
          </p:cNvGraphicFramePr>
          <p:nvPr>
            <p:extLst>
              <p:ext uri="{D42A27DB-BD31-4B8C-83A1-F6EECF244321}">
                <p14:modId xmlns:p14="http://schemas.microsoft.com/office/powerpoint/2010/main" val="2740042438"/>
              </p:ext>
            </p:extLst>
          </p:nvPr>
        </p:nvGraphicFramePr>
        <p:xfrm>
          <a:off x="662504" y="1484671"/>
          <a:ext cx="4349532" cy="1430136"/>
        </p:xfrm>
        <a:graphic>
          <a:graphicData uri="http://schemas.openxmlformats.org/drawingml/2006/table">
            <a:tbl>
              <a:tblPr/>
              <a:tblGrid>
                <a:gridCol w="613308">
                  <a:extLst>
                    <a:ext uri="{9D8B030D-6E8A-4147-A177-3AD203B41FA5}">
                      <a16:colId xmlns:a16="http://schemas.microsoft.com/office/drawing/2014/main" val="845761291"/>
                    </a:ext>
                  </a:extLst>
                </a:gridCol>
                <a:gridCol w="1339369">
                  <a:extLst>
                    <a:ext uri="{9D8B030D-6E8A-4147-A177-3AD203B41FA5}">
                      <a16:colId xmlns:a16="http://schemas.microsoft.com/office/drawing/2014/main" val="3197624422"/>
                    </a:ext>
                  </a:extLst>
                </a:gridCol>
                <a:gridCol w="1339369">
                  <a:extLst>
                    <a:ext uri="{9D8B030D-6E8A-4147-A177-3AD203B41FA5}">
                      <a16:colId xmlns:a16="http://schemas.microsoft.com/office/drawing/2014/main" val="3921360001"/>
                    </a:ext>
                  </a:extLst>
                </a:gridCol>
                <a:gridCol w="1057486">
                  <a:extLst>
                    <a:ext uri="{9D8B030D-6E8A-4147-A177-3AD203B41FA5}">
                      <a16:colId xmlns:a16="http://schemas.microsoft.com/office/drawing/2014/main" val="2161190516"/>
                    </a:ext>
                  </a:extLst>
                </a:gridCol>
              </a:tblGrid>
              <a:tr h="370531">
                <a:tc>
                  <a:txBody>
                    <a:bodyPr/>
                    <a:lstStyle/>
                    <a:p>
                      <a:pPr algn="ctr" fontAlgn="ctr">
                        <a:buNone/>
                      </a:pPr>
                      <a:r>
                        <a:rPr lang="it-IT" sz="1100" b="1" i="0" u="none" strike="noStrike" dirty="0">
                          <a:solidFill>
                            <a:srgbClr val="3A3838"/>
                          </a:solidFill>
                          <a:effectLst/>
                          <a:latin typeface="Arial" panose="020B0604020202020204" pitchFamily="34" charset="0"/>
                        </a:rPr>
                        <a:t>ANNO</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1" i="0" u="none" strike="noStrike" dirty="0">
                          <a:solidFill>
                            <a:srgbClr val="3A3838"/>
                          </a:solidFill>
                          <a:effectLst/>
                          <a:latin typeface="Arial" panose="020B0604020202020204" pitchFamily="34" charset="0"/>
                        </a:rPr>
                        <a:t>Importo erogato Dipendenti</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33"/>
                    </a:solidFill>
                  </a:tcPr>
                </a:tc>
                <a:tc>
                  <a:txBody>
                    <a:bodyPr/>
                    <a:lstStyle/>
                    <a:p>
                      <a:pPr algn="ctr" fontAlgn="ctr">
                        <a:buNone/>
                      </a:pPr>
                      <a:r>
                        <a:rPr lang="it-IT" sz="1100" b="1" i="0" u="none" strike="noStrike" dirty="0">
                          <a:solidFill>
                            <a:srgbClr val="3A3838"/>
                          </a:solidFill>
                          <a:effectLst/>
                          <a:latin typeface="Arial" panose="020B0604020202020204" pitchFamily="34" charset="0"/>
                        </a:rPr>
                        <a:t>Importo erogato Impresa</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00"/>
                    </a:solidFill>
                  </a:tcPr>
                </a:tc>
                <a:tc>
                  <a:txBody>
                    <a:bodyPr/>
                    <a:lstStyle/>
                    <a:p>
                      <a:pPr algn="ctr" fontAlgn="ctr">
                        <a:buNone/>
                      </a:pPr>
                      <a:r>
                        <a:rPr lang="it-IT" sz="1100" b="1" i="0" u="none" strike="noStrike" dirty="0">
                          <a:solidFill>
                            <a:srgbClr val="3A3838"/>
                          </a:solidFill>
                          <a:effectLst/>
                          <a:latin typeface="Arial" panose="020B0604020202020204" pitchFamily="34" charset="0"/>
                        </a:rPr>
                        <a:t>Totale Erogato</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464928484"/>
                  </a:ext>
                </a:extLst>
              </a:tr>
              <a:tr h="211921">
                <a:tc>
                  <a:txBody>
                    <a:bodyPr/>
                    <a:lstStyle/>
                    <a:p>
                      <a:pPr algn="ctr" fontAlgn="ctr">
                        <a:buNone/>
                      </a:pPr>
                      <a:r>
                        <a:rPr lang="it-IT" sz="1100" b="1" i="0" u="none" strike="noStrike" dirty="0">
                          <a:solidFill>
                            <a:srgbClr val="3A3838"/>
                          </a:solidFill>
                          <a:effectLst/>
                          <a:latin typeface="Arial" panose="020B0604020202020204" pitchFamily="34" charset="0"/>
                        </a:rPr>
                        <a:t>2020</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2.560.194,00 €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1.090.610,00 €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3.650.805,00 €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76449492"/>
                  </a:ext>
                </a:extLst>
              </a:tr>
              <a:tr h="211921">
                <a:tc>
                  <a:txBody>
                    <a:bodyPr/>
                    <a:lstStyle/>
                    <a:p>
                      <a:pPr algn="ctr" fontAlgn="ctr">
                        <a:buNone/>
                      </a:pPr>
                      <a:r>
                        <a:rPr lang="it-IT" sz="1100" b="1" i="0" u="none" strike="noStrike" dirty="0">
                          <a:solidFill>
                            <a:srgbClr val="3A3838"/>
                          </a:solidFill>
                          <a:effectLst/>
                          <a:latin typeface="Arial" panose="020B0604020202020204" pitchFamily="34" charset="0"/>
                        </a:rPr>
                        <a:t>2021</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2.328.172,00 €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632.553,00 €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2.960.725,00 €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0628007"/>
                  </a:ext>
                </a:extLst>
              </a:tr>
              <a:tr h="211921">
                <a:tc>
                  <a:txBody>
                    <a:bodyPr/>
                    <a:lstStyle/>
                    <a:p>
                      <a:pPr algn="ctr" fontAlgn="ctr">
                        <a:buNone/>
                      </a:pPr>
                      <a:r>
                        <a:rPr lang="it-IT" sz="1100" b="1" i="0" u="none" strike="noStrike" dirty="0">
                          <a:solidFill>
                            <a:srgbClr val="3A3838"/>
                          </a:solidFill>
                          <a:effectLst/>
                          <a:latin typeface="Arial" panose="020B0604020202020204" pitchFamily="34" charset="0"/>
                        </a:rPr>
                        <a:t>2022</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2.754.658,00 €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1.055.538,00 €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3.810.196,00 €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07603866"/>
                  </a:ext>
                </a:extLst>
              </a:tr>
              <a:tr h="211921">
                <a:tc>
                  <a:txBody>
                    <a:bodyPr/>
                    <a:lstStyle/>
                    <a:p>
                      <a:pPr algn="ctr" fontAlgn="ctr">
                        <a:buNone/>
                      </a:pPr>
                      <a:r>
                        <a:rPr lang="it-IT" sz="1100" b="1" i="0" u="none" strike="noStrike" dirty="0">
                          <a:solidFill>
                            <a:srgbClr val="3A3838"/>
                          </a:solidFill>
                          <a:effectLst/>
                          <a:latin typeface="Arial" panose="020B0604020202020204" pitchFamily="34" charset="0"/>
                        </a:rPr>
                        <a:t>2023</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3.339.338,00 €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1.167.964,00 €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4.507.302,00 €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9188081"/>
                  </a:ext>
                </a:extLst>
              </a:tr>
              <a:tr h="211921">
                <a:tc>
                  <a:txBody>
                    <a:bodyPr/>
                    <a:lstStyle/>
                    <a:p>
                      <a:pPr algn="ctr" fontAlgn="ctr">
                        <a:buNone/>
                      </a:pPr>
                      <a:r>
                        <a:rPr lang="it-IT" sz="1100" b="1" i="0" u="none" strike="noStrike" dirty="0">
                          <a:solidFill>
                            <a:srgbClr val="3A3838"/>
                          </a:solidFill>
                          <a:effectLst/>
                          <a:latin typeface="Arial" panose="020B0604020202020204" pitchFamily="34" charset="0"/>
                        </a:rPr>
                        <a:t>2024</a:t>
                      </a:r>
                      <a:endParaRPr lang="it-IT" sz="1100" b="1"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4.829.227,00 €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1.028.696,00 €</a:t>
                      </a:r>
                      <a:endParaRPr lang="it-IT" sz="1100" b="0" i="0" u="none" strike="noStrike">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5.857.923,00 €</a:t>
                      </a:r>
                      <a:endParaRPr lang="it-IT" sz="1100" b="0" i="0" u="none" strike="noStrike" dirty="0">
                        <a:effectLst/>
                        <a:latin typeface="Arial" panose="020B0604020202020204" pitchFamily="34" charset="0"/>
                      </a:endParaRPr>
                    </a:p>
                  </a:txBody>
                  <a:tcPr marL="22462" marR="22462" marT="224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56969652"/>
                  </a:ext>
                </a:extLst>
              </a:tr>
            </a:tbl>
          </a:graphicData>
        </a:graphic>
      </p:graphicFrame>
      <p:graphicFrame>
        <p:nvGraphicFramePr>
          <p:cNvPr id="6" name="Grafico 5">
            <a:extLst>
              <a:ext uri="{FF2B5EF4-FFF2-40B4-BE49-F238E27FC236}">
                <a16:creationId xmlns:a16="http://schemas.microsoft.com/office/drawing/2014/main" id="{33C6A6B2-60A3-37A4-E8AC-6AE5990D08E6}"/>
              </a:ext>
            </a:extLst>
          </p:cNvPr>
          <p:cNvGraphicFramePr>
            <a:graphicFrameLocks/>
          </p:cNvGraphicFramePr>
          <p:nvPr>
            <p:extLst>
              <p:ext uri="{D42A27DB-BD31-4B8C-83A1-F6EECF244321}">
                <p14:modId xmlns:p14="http://schemas.microsoft.com/office/powerpoint/2010/main" val="1921162619"/>
              </p:ext>
            </p:extLst>
          </p:nvPr>
        </p:nvGraphicFramePr>
        <p:xfrm>
          <a:off x="1868221" y="3006353"/>
          <a:ext cx="7060938" cy="37385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8101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6FD233-596E-58DE-EC61-49370343E915}"/>
              </a:ext>
            </a:extLst>
          </p:cNvPr>
          <p:cNvSpPr>
            <a:spLocks noGrp="1"/>
          </p:cNvSpPr>
          <p:nvPr>
            <p:ph type="title"/>
          </p:nvPr>
        </p:nvSpPr>
        <p:spPr>
          <a:xfrm>
            <a:off x="2310213" y="505890"/>
            <a:ext cx="6800828" cy="743488"/>
          </a:xfrm>
        </p:spPr>
        <p:txBody>
          <a:bodyPr>
            <a:normAutofit/>
          </a:bodyPr>
          <a:lstStyle/>
          <a:p>
            <a:pPr algn="ctr"/>
            <a:r>
              <a:rPr lang="it-IT" sz="2000" b="1" dirty="0"/>
              <a:t>FSBA (Fondo di Solidarietà Bilaterale per l’Artigianato):</a:t>
            </a:r>
            <a:r>
              <a:rPr lang="it-IT" sz="2000" dirty="0"/>
              <a:t/>
            </a:r>
            <a:br>
              <a:rPr lang="it-IT" sz="2000" dirty="0"/>
            </a:br>
            <a:r>
              <a:rPr lang="it-IT" sz="2000" b="1" i="1" dirty="0"/>
              <a:t>la Cassa Integrazione del Comparto Artigiano</a:t>
            </a:r>
            <a:endParaRPr lang="it-IT" sz="2000" dirty="0"/>
          </a:p>
        </p:txBody>
      </p:sp>
      <p:sp>
        <p:nvSpPr>
          <p:cNvPr id="4" name="Segnaposto contenuto 3">
            <a:extLst>
              <a:ext uri="{FF2B5EF4-FFF2-40B4-BE49-F238E27FC236}">
                <a16:creationId xmlns:a16="http://schemas.microsoft.com/office/drawing/2014/main" id="{71B98DBA-42C1-4600-EC31-09F983E31C17}"/>
              </a:ext>
            </a:extLst>
          </p:cNvPr>
          <p:cNvSpPr>
            <a:spLocks noGrp="1"/>
          </p:cNvSpPr>
          <p:nvPr>
            <p:ph sz="half" idx="1"/>
          </p:nvPr>
        </p:nvSpPr>
        <p:spPr>
          <a:xfrm>
            <a:off x="414795" y="1412272"/>
            <a:ext cx="9471601" cy="4807391"/>
          </a:xfrm>
        </p:spPr>
        <p:txBody>
          <a:bodyPr>
            <a:normAutofit/>
          </a:bodyPr>
          <a:lstStyle/>
          <a:p>
            <a:pPr marL="0" indent="0" algn="just">
              <a:buNone/>
            </a:pPr>
            <a:r>
              <a:rPr lang="it-IT" sz="1600" dirty="0">
                <a:solidFill>
                  <a:schemeClr val="tx1"/>
                </a:solidFill>
              </a:rPr>
              <a:t>FSBA può essere un ottimo indicatore per misurare lo stato di salute delle nostre Aziende. </a:t>
            </a:r>
          </a:p>
          <a:p>
            <a:pPr marL="0" indent="0" algn="just">
              <a:buNone/>
            </a:pPr>
            <a:r>
              <a:rPr lang="it-IT" sz="1600" b="1" dirty="0">
                <a:solidFill>
                  <a:schemeClr val="tx1"/>
                </a:solidFill>
              </a:rPr>
              <a:t>Nel corso del 2025 al 31 agosto  </a:t>
            </a:r>
            <a:r>
              <a:rPr lang="it-IT" sz="1600" dirty="0"/>
              <a:t>hanno presentato domanda FSBA 1.735 a aziende per 10.328 lavoratori cui sono stati erogati ca.  9.385.000 euro.  In media ogni lavoratore è stato in sospensione dal lavoro per 11 giorni e 79 ore totali. </a:t>
            </a:r>
            <a:r>
              <a:rPr lang="it-IT" sz="1600" b="1" dirty="0">
                <a:solidFill>
                  <a:schemeClr val="tx1"/>
                </a:solidFill>
              </a:rPr>
              <a:t>Rispetto al medesimo periodo  del 2024 </a:t>
            </a:r>
            <a:r>
              <a:rPr lang="it-IT" sz="1600" dirty="0">
                <a:solidFill>
                  <a:schemeClr val="bg2">
                    <a:lumMod val="25000"/>
                  </a:schemeClr>
                </a:solidFill>
              </a:rPr>
              <a:t>(1.626 aziende per 9.587 lavoratori  e 9.330.000 erogati) si assiste</a:t>
            </a:r>
            <a:r>
              <a:rPr lang="it-IT" sz="1600" dirty="0">
                <a:solidFill>
                  <a:schemeClr val="tx1"/>
                </a:solidFill>
              </a:rPr>
              <a:t> </a:t>
            </a:r>
            <a:r>
              <a:rPr lang="it-IT" sz="1600" b="1" dirty="0">
                <a:solidFill>
                  <a:schemeClr val="tx1"/>
                </a:solidFill>
              </a:rPr>
              <a:t>ad un incremento di richiesta e utilizzo dell’ammortizzatore sociale FSBA  pari allo 0,5 %. </a:t>
            </a:r>
          </a:p>
          <a:p>
            <a:pPr marL="0" indent="0" algn="just">
              <a:buNone/>
            </a:pPr>
            <a:r>
              <a:rPr lang="it-IT" sz="1600" dirty="0"/>
              <a:t>Il comparto della </a:t>
            </a:r>
            <a:r>
              <a:rPr lang="it-IT" sz="1600" b="1" dirty="0">
                <a:solidFill>
                  <a:schemeClr val="tx1"/>
                </a:solidFill>
              </a:rPr>
              <a:t>Meccanica</a:t>
            </a:r>
            <a:r>
              <a:rPr lang="it-IT" sz="1600" dirty="0"/>
              <a:t> che rappresenta il 35,3% degli iscritti FSBA è stato destinatario di quasi il 50 % delle risorse totali erogate in Lombardia.  Se si rapporta quanto erogato da FSBA al numero degli iscritti del settore (5,6%) il Comparto </a:t>
            </a:r>
            <a:r>
              <a:rPr lang="it-IT" sz="1600" b="1" dirty="0">
                <a:solidFill>
                  <a:schemeClr val="tx1"/>
                </a:solidFill>
              </a:rPr>
              <a:t>Tessile/Abbigliamento </a:t>
            </a:r>
            <a:r>
              <a:rPr lang="it-IT" sz="1600" dirty="0"/>
              <a:t>(insieme a </a:t>
            </a:r>
            <a:r>
              <a:rPr lang="it-IT" sz="1600" b="1" dirty="0">
                <a:solidFill>
                  <a:schemeClr val="tx1"/>
                </a:solidFill>
              </a:rPr>
              <a:t>Pelle/Cuoio/Calzature</a:t>
            </a:r>
            <a:r>
              <a:rPr lang="it-IT" sz="1600" dirty="0">
                <a:solidFill>
                  <a:schemeClr val="tx1"/>
                </a:solidFill>
              </a:rPr>
              <a:t>) si conferma come il comparto maggiormente in difficoltà. Anche per il comparto Chimica/Gomma/Plastica </a:t>
            </a:r>
            <a:r>
              <a:rPr lang="it-IT" sz="1600" dirty="0"/>
              <a:t>vi sono segnali di incertezza.  Tutti gli altri comparti hanno tassi di sospensione dal lavoro residuali e probabilmente solo di carattere fisiologico.</a:t>
            </a:r>
          </a:p>
          <a:p>
            <a:pPr marL="0" indent="0" algn="just">
              <a:buNone/>
            </a:pPr>
            <a:r>
              <a:rPr lang="it-IT" sz="1600" dirty="0"/>
              <a:t>I dati evidenziano che eventuali criticità sono legate di regola al comparto, pertanto, l’utilizzo della cassa integrazione in alcuni territori può essere maggiore rispetto ad altri per la presenza di filiere produttive non diversificate.  Corretto citare  la </a:t>
            </a:r>
            <a:r>
              <a:rPr lang="it-IT" sz="1600" b="1" dirty="0">
                <a:solidFill>
                  <a:schemeClr val="tx1"/>
                </a:solidFill>
              </a:rPr>
              <a:t>Provincia di Brescia e di Varese</a:t>
            </a:r>
            <a:r>
              <a:rPr lang="it-IT" sz="1600" dirty="0"/>
              <a:t> che rappresentano delle problematiche per la presenza e concentrazione di imprese appartenenti al comparto della meccanica e la </a:t>
            </a:r>
            <a:r>
              <a:rPr lang="it-IT" sz="1600" b="1" dirty="0">
                <a:solidFill>
                  <a:schemeClr val="tx1"/>
                </a:solidFill>
              </a:rPr>
              <a:t>provincia di Pavia </a:t>
            </a:r>
            <a:r>
              <a:rPr lang="it-IT" sz="1600" dirty="0"/>
              <a:t>per il comparto Pelle/Cuoio/Calzature. </a:t>
            </a:r>
          </a:p>
          <a:p>
            <a:pPr marL="0" indent="0">
              <a:buNone/>
            </a:pPr>
            <a:endParaRPr lang="it-IT" sz="1300" dirty="0"/>
          </a:p>
        </p:txBody>
      </p:sp>
      <p:pic>
        <p:nvPicPr>
          <p:cNvPr id="5" name="Immagine 4" descr="Immagine che contiene testo, Carattere, Elementi grafici, grafica&#10;&#10;Descrizione generata automaticamente">
            <a:extLst>
              <a:ext uri="{FF2B5EF4-FFF2-40B4-BE49-F238E27FC236}">
                <a16:creationId xmlns:a16="http://schemas.microsoft.com/office/drawing/2014/main" id="{1F6A7624-8679-633B-41AF-731C1071A54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Tree>
    <p:extLst>
      <p:ext uri="{BB962C8B-B14F-4D97-AF65-F5344CB8AC3E}">
        <p14:creationId xmlns:p14="http://schemas.microsoft.com/office/powerpoint/2010/main" val="3688877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32053-DE72-6EBF-BFCA-5416D5B836D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D6D345F-35FA-C633-B5D8-9F8BF241C3AA}"/>
              </a:ext>
            </a:extLst>
          </p:cNvPr>
          <p:cNvSpPr>
            <a:spLocks noGrp="1"/>
          </p:cNvSpPr>
          <p:nvPr>
            <p:ph type="title"/>
          </p:nvPr>
        </p:nvSpPr>
        <p:spPr>
          <a:xfrm>
            <a:off x="2418856" y="475307"/>
            <a:ext cx="6800828" cy="743488"/>
          </a:xfrm>
        </p:spPr>
        <p:txBody>
          <a:bodyPr>
            <a:normAutofit/>
          </a:bodyPr>
          <a:lstStyle/>
          <a:p>
            <a:pPr algn="ctr"/>
            <a:r>
              <a:rPr lang="it-IT" sz="2000" b="1" dirty="0"/>
              <a:t>FSBA (Fondo di Solidarietà Bilaterale per l’Artigianato):</a:t>
            </a:r>
            <a:r>
              <a:rPr lang="it-IT" sz="2000" dirty="0"/>
              <a:t/>
            </a:r>
            <a:br>
              <a:rPr lang="it-IT" sz="2000" dirty="0"/>
            </a:br>
            <a:r>
              <a:rPr lang="it-IT" sz="2000" b="1" i="1" dirty="0"/>
              <a:t>la Cassa Integrazione del Comparto Artigiano</a:t>
            </a:r>
            <a:endParaRPr lang="it-IT" sz="2000" dirty="0"/>
          </a:p>
        </p:txBody>
      </p:sp>
      <p:sp>
        <p:nvSpPr>
          <p:cNvPr id="4" name="Segnaposto contenuto 3">
            <a:extLst>
              <a:ext uri="{FF2B5EF4-FFF2-40B4-BE49-F238E27FC236}">
                <a16:creationId xmlns:a16="http://schemas.microsoft.com/office/drawing/2014/main" id="{183112B9-A7F1-0FBB-E548-D122B1C0A67D}"/>
              </a:ext>
            </a:extLst>
          </p:cNvPr>
          <p:cNvSpPr>
            <a:spLocks noGrp="1"/>
          </p:cNvSpPr>
          <p:nvPr>
            <p:ph sz="half" idx="1"/>
          </p:nvPr>
        </p:nvSpPr>
        <p:spPr>
          <a:xfrm>
            <a:off x="360461" y="1634383"/>
            <a:ext cx="9471601" cy="4748310"/>
          </a:xfrm>
        </p:spPr>
        <p:txBody>
          <a:bodyPr>
            <a:normAutofit/>
          </a:bodyPr>
          <a:lstStyle/>
          <a:p>
            <a:pPr marL="0" indent="0" algn="just">
              <a:buNone/>
            </a:pPr>
            <a:r>
              <a:rPr lang="it-IT" sz="1600" dirty="0"/>
              <a:t>Ciò premesso </a:t>
            </a:r>
            <a:r>
              <a:rPr lang="it-IT" sz="1600" b="1" dirty="0">
                <a:solidFill>
                  <a:schemeClr val="tx1"/>
                </a:solidFill>
              </a:rPr>
              <a:t>dall’analisi dei dati di FSBA in Lombardia</a:t>
            </a:r>
            <a:r>
              <a:rPr lang="it-IT" sz="1600" dirty="0"/>
              <a:t>, ad esclusione del comparto tessile/abbigliamento/calzature in declino e difficoltà da ormai oltre un ventennio,  </a:t>
            </a:r>
            <a:r>
              <a:rPr lang="it-IT" sz="1600" b="1" dirty="0">
                <a:solidFill>
                  <a:schemeClr val="tx1"/>
                </a:solidFill>
              </a:rPr>
              <a:t>non emergono particolari e importanti criticità.</a:t>
            </a:r>
            <a:r>
              <a:rPr lang="it-IT" sz="1600" b="1" dirty="0"/>
              <a:t>  </a:t>
            </a:r>
            <a:r>
              <a:rPr lang="it-IT" sz="1600" dirty="0"/>
              <a:t>Da evidenziare che ad oggi non vi è stata nell’artigianato la temuta “onda lunga” della crisi </a:t>
            </a:r>
            <a:r>
              <a:rPr lang="it-IT" sz="1600" b="1" dirty="0" err="1">
                <a:solidFill>
                  <a:schemeClr val="tx1"/>
                </a:solidFill>
              </a:rPr>
              <a:t>dell’automotive</a:t>
            </a:r>
            <a:r>
              <a:rPr lang="it-IT" sz="1600" b="1" dirty="0">
                <a:solidFill>
                  <a:schemeClr val="tx1"/>
                </a:solidFill>
              </a:rPr>
              <a:t> e della meccanica</a:t>
            </a:r>
            <a:r>
              <a:rPr lang="it-IT" sz="1600" dirty="0"/>
              <a:t>, tuttavia, i dati congiunturali provenienti da altri territori, l’incognita legata alla introduzione dei </a:t>
            </a:r>
            <a:r>
              <a:rPr lang="it-IT" sz="1600" b="1" dirty="0">
                <a:solidFill>
                  <a:schemeClr val="tx1"/>
                </a:solidFill>
              </a:rPr>
              <a:t>nuovi dazi doganali</a:t>
            </a:r>
            <a:r>
              <a:rPr lang="it-IT" sz="1600" b="1" dirty="0"/>
              <a:t> </a:t>
            </a:r>
            <a:r>
              <a:rPr lang="it-IT" sz="1600" dirty="0"/>
              <a:t>per gli Stati Uniti e l’incremento di richieste di  cassa integrazione rispetto allo scorso anno impongono che  tale comparto sia, comunque, attenzionato e monitorato. </a:t>
            </a:r>
          </a:p>
          <a:p>
            <a:pPr marL="0" indent="0" algn="just">
              <a:buNone/>
            </a:pPr>
            <a:r>
              <a:rPr lang="it-IT" sz="1600" b="1" dirty="0">
                <a:solidFill>
                  <a:schemeClr val="tx1"/>
                </a:solidFill>
              </a:rPr>
              <a:t>Nel quadro nazionale</a:t>
            </a:r>
            <a:r>
              <a:rPr lang="it-IT" sz="1600" dirty="0">
                <a:solidFill>
                  <a:schemeClr val="tx1"/>
                </a:solidFill>
              </a:rPr>
              <a:t> </a:t>
            </a:r>
            <a:r>
              <a:rPr lang="it-IT" sz="1600" b="1" dirty="0">
                <a:solidFill>
                  <a:schemeClr val="tx1"/>
                </a:solidFill>
              </a:rPr>
              <a:t>la nostra regione</a:t>
            </a:r>
            <a:r>
              <a:rPr lang="it-IT" sz="1600" dirty="0"/>
              <a:t>, se comparata ad altri importanti territori quali il Veneto o l’Emilia Romagna, </a:t>
            </a:r>
            <a:r>
              <a:rPr lang="it-IT" sz="1600" b="1" dirty="0">
                <a:solidFill>
                  <a:schemeClr val="tx1"/>
                </a:solidFill>
              </a:rPr>
              <a:t>presenta dati più favorevoli</a:t>
            </a:r>
            <a:r>
              <a:rPr lang="it-IT" sz="1600" dirty="0"/>
              <a:t>.  Le richieste di FSBA in Lombardia sono, infatti, molto al di sotto delle medie nazionali sia come giorni e ore utilizzate dai lavoratori in sospensione sia in relazione alle aziende e ai lavoratori iscritti. La Lombardia presenta, pertanto,  un importante saldo attivo FSBA tra quanto versato e quanto erogato.</a:t>
            </a:r>
          </a:p>
          <a:p>
            <a:pPr marL="0" indent="0" algn="just">
              <a:buNone/>
            </a:pPr>
            <a:r>
              <a:rPr lang="it-IT" sz="1600" dirty="0"/>
              <a:t>Da rilevare la importante crisi congiunturale in Toscana e nelle Marche dove sono presenti numerosi aziende appartenenti al comparto Tessile/Abbigliamento/Calzature; comparto che, sia a livello regionale che nazionale, presenta uniformi indicatori di </a:t>
            </a:r>
            <a:r>
              <a:rPr lang="it-IT" sz="1600" b="1" dirty="0">
                <a:solidFill>
                  <a:schemeClr val="tx1"/>
                </a:solidFill>
              </a:rPr>
              <a:t>una importante flessione del comparto moda e lusso</a:t>
            </a:r>
            <a:r>
              <a:rPr lang="it-IT" sz="1600" dirty="0">
                <a:solidFill>
                  <a:schemeClr val="tx1"/>
                </a:solidFill>
              </a:rPr>
              <a:t>.</a:t>
            </a:r>
          </a:p>
          <a:p>
            <a:pPr marL="0" indent="0">
              <a:buNone/>
            </a:pPr>
            <a:endParaRPr lang="it-IT" sz="1300" dirty="0"/>
          </a:p>
        </p:txBody>
      </p:sp>
      <p:pic>
        <p:nvPicPr>
          <p:cNvPr id="3" name="Immagine 2" descr="Immagine che contiene testo, Carattere, Elementi grafici, grafica&#10;&#10;Descrizione generata automaticamente">
            <a:extLst>
              <a:ext uri="{FF2B5EF4-FFF2-40B4-BE49-F238E27FC236}">
                <a16:creationId xmlns:a16="http://schemas.microsoft.com/office/drawing/2014/main" id="{9072AE2F-9CB0-7270-6CDB-88D6F9AD4AE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Tree>
    <p:extLst>
      <p:ext uri="{BB962C8B-B14F-4D97-AF65-F5344CB8AC3E}">
        <p14:creationId xmlns:p14="http://schemas.microsoft.com/office/powerpoint/2010/main" val="106917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85A64D-82F6-4C28-9565-0CF9CC8EEFCA}"/>
              </a:ext>
            </a:extLst>
          </p:cNvPr>
          <p:cNvSpPr>
            <a:spLocks noGrp="1"/>
          </p:cNvSpPr>
          <p:nvPr>
            <p:ph type="title"/>
          </p:nvPr>
        </p:nvSpPr>
        <p:spPr>
          <a:xfrm>
            <a:off x="2724950" y="476941"/>
            <a:ext cx="5251153" cy="667398"/>
          </a:xfrm>
        </p:spPr>
        <p:txBody>
          <a:bodyPr>
            <a:normAutofit/>
          </a:bodyPr>
          <a:lstStyle/>
          <a:p>
            <a:pPr algn="ctr"/>
            <a:r>
              <a:rPr lang="it-IT" sz="2200" dirty="0"/>
              <a:t>ANDAMENTO UTILIZZO FSBA IN ITALIA</a:t>
            </a:r>
          </a:p>
        </p:txBody>
      </p:sp>
      <p:graphicFrame>
        <p:nvGraphicFramePr>
          <p:cNvPr id="6" name="Segnaposto contenuto 5">
            <a:extLst>
              <a:ext uri="{FF2B5EF4-FFF2-40B4-BE49-F238E27FC236}">
                <a16:creationId xmlns:a16="http://schemas.microsoft.com/office/drawing/2014/main" id="{884788DE-110E-4865-8198-FB3F84115BA7}"/>
              </a:ext>
            </a:extLst>
          </p:cNvPr>
          <p:cNvGraphicFramePr>
            <a:graphicFrameLocks noGrp="1"/>
          </p:cNvGraphicFramePr>
          <p:nvPr>
            <p:ph sz="half" idx="1"/>
            <p:extLst>
              <p:ext uri="{D42A27DB-BD31-4B8C-83A1-F6EECF244321}">
                <p14:modId xmlns:p14="http://schemas.microsoft.com/office/powerpoint/2010/main" val="3550581050"/>
              </p:ext>
            </p:extLst>
          </p:nvPr>
        </p:nvGraphicFramePr>
        <p:xfrm>
          <a:off x="131762" y="1371600"/>
          <a:ext cx="9240838" cy="51181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Immagine 4" descr="Immagine che contiene testo, Carattere, Elementi grafici, grafica&#10;&#10;Descrizione generata automaticamente">
            <a:extLst>
              <a:ext uri="{FF2B5EF4-FFF2-40B4-BE49-F238E27FC236}">
                <a16:creationId xmlns:a16="http://schemas.microsoft.com/office/drawing/2014/main" id="{1B2AFFAF-96E3-4289-9CB1-88ECAD90857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Tree>
    <p:extLst>
      <p:ext uri="{BB962C8B-B14F-4D97-AF65-F5344CB8AC3E}">
        <p14:creationId xmlns:p14="http://schemas.microsoft.com/office/powerpoint/2010/main" val="1876252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5B17D93E-4EB3-4008-9E81-DB6E19F7D259}"/>
              </a:ext>
            </a:extLst>
          </p:cNvPr>
          <p:cNvSpPr txBox="1">
            <a:spLocks/>
          </p:cNvSpPr>
          <p:nvPr/>
        </p:nvSpPr>
        <p:spPr>
          <a:xfrm>
            <a:off x="2356244" y="435935"/>
            <a:ext cx="6682808" cy="80622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sz="2000" dirty="0"/>
              <a:t>UTILIZZO FSBA MENSILE LOMBARDIA</a:t>
            </a:r>
          </a:p>
          <a:p>
            <a:pPr algn="ctr"/>
            <a:r>
              <a:rPr lang="it-IT" sz="2000" dirty="0"/>
              <a:t>GENNAIO 2023 - APRILE 2025</a:t>
            </a:r>
          </a:p>
        </p:txBody>
      </p:sp>
      <p:pic>
        <p:nvPicPr>
          <p:cNvPr id="6" name="Immagine 5" descr="Immagine che contiene testo, Carattere, Elementi grafici, grafica&#10;&#10;Descrizione generata automaticamente">
            <a:extLst>
              <a:ext uri="{FF2B5EF4-FFF2-40B4-BE49-F238E27FC236}">
                <a16:creationId xmlns:a16="http://schemas.microsoft.com/office/drawing/2014/main" id="{30D7EFC0-E90D-4497-8676-D77C31657B5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graphicFrame>
        <p:nvGraphicFramePr>
          <p:cNvPr id="10" name="Segnaposto contenuto 9">
            <a:extLst>
              <a:ext uri="{FF2B5EF4-FFF2-40B4-BE49-F238E27FC236}">
                <a16:creationId xmlns:a16="http://schemas.microsoft.com/office/drawing/2014/main" id="{B9DC8953-3B01-4C8E-A495-8CD8D21E138B}"/>
              </a:ext>
            </a:extLst>
          </p:cNvPr>
          <p:cNvGraphicFramePr>
            <a:graphicFrameLocks noGrp="1"/>
          </p:cNvGraphicFramePr>
          <p:nvPr>
            <p:ph idx="1"/>
            <p:extLst>
              <p:ext uri="{D42A27DB-BD31-4B8C-83A1-F6EECF244321}">
                <p14:modId xmlns:p14="http://schemas.microsoft.com/office/powerpoint/2010/main" val="317386285"/>
              </p:ext>
            </p:extLst>
          </p:nvPr>
        </p:nvGraphicFramePr>
        <p:xfrm>
          <a:off x="677863" y="1328056"/>
          <a:ext cx="8596312" cy="50940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24903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a:extLst>
              <a:ext uri="{FF2B5EF4-FFF2-40B4-BE49-F238E27FC236}">
                <a16:creationId xmlns:a16="http://schemas.microsoft.com/office/drawing/2014/main" id="{B5DE008E-C797-D378-C0CE-232217CBD15B}"/>
              </a:ext>
            </a:extLst>
          </p:cNvPr>
          <p:cNvGraphicFramePr>
            <a:graphicFrameLocks noGrp="1"/>
          </p:cNvGraphicFramePr>
          <p:nvPr>
            <p:extLst>
              <p:ext uri="{D42A27DB-BD31-4B8C-83A1-F6EECF244321}">
                <p14:modId xmlns:p14="http://schemas.microsoft.com/office/powerpoint/2010/main" val="870308748"/>
              </p:ext>
            </p:extLst>
          </p:nvPr>
        </p:nvGraphicFramePr>
        <p:xfrm>
          <a:off x="354590" y="2150876"/>
          <a:ext cx="9300687" cy="1905630"/>
        </p:xfrm>
        <a:graphic>
          <a:graphicData uri="http://schemas.openxmlformats.org/drawingml/2006/table">
            <a:tbl>
              <a:tblPr/>
              <a:tblGrid>
                <a:gridCol w="2610246">
                  <a:extLst>
                    <a:ext uri="{9D8B030D-6E8A-4147-A177-3AD203B41FA5}">
                      <a16:colId xmlns:a16="http://schemas.microsoft.com/office/drawing/2014/main" val="358998441"/>
                    </a:ext>
                  </a:extLst>
                </a:gridCol>
                <a:gridCol w="1231122">
                  <a:extLst>
                    <a:ext uri="{9D8B030D-6E8A-4147-A177-3AD203B41FA5}">
                      <a16:colId xmlns:a16="http://schemas.microsoft.com/office/drawing/2014/main" val="1601869219"/>
                    </a:ext>
                  </a:extLst>
                </a:gridCol>
                <a:gridCol w="999025">
                  <a:extLst>
                    <a:ext uri="{9D8B030D-6E8A-4147-A177-3AD203B41FA5}">
                      <a16:colId xmlns:a16="http://schemas.microsoft.com/office/drawing/2014/main" val="3203069589"/>
                    </a:ext>
                  </a:extLst>
                </a:gridCol>
                <a:gridCol w="1231122">
                  <a:extLst>
                    <a:ext uri="{9D8B030D-6E8A-4147-A177-3AD203B41FA5}">
                      <a16:colId xmlns:a16="http://schemas.microsoft.com/office/drawing/2014/main" val="3110095325"/>
                    </a:ext>
                  </a:extLst>
                </a:gridCol>
                <a:gridCol w="999025">
                  <a:extLst>
                    <a:ext uri="{9D8B030D-6E8A-4147-A177-3AD203B41FA5}">
                      <a16:colId xmlns:a16="http://schemas.microsoft.com/office/drawing/2014/main" val="3052824756"/>
                    </a:ext>
                  </a:extLst>
                </a:gridCol>
                <a:gridCol w="999025">
                  <a:extLst>
                    <a:ext uri="{9D8B030D-6E8A-4147-A177-3AD203B41FA5}">
                      <a16:colId xmlns:a16="http://schemas.microsoft.com/office/drawing/2014/main" val="1327595779"/>
                    </a:ext>
                  </a:extLst>
                </a:gridCol>
                <a:gridCol w="1231122">
                  <a:extLst>
                    <a:ext uri="{9D8B030D-6E8A-4147-A177-3AD203B41FA5}">
                      <a16:colId xmlns:a16="http://schemas.microsoft.com/office/drawing/2014/main" val="123856575"/>
                    </a:ext>
                  </a:extLst>
                </a:gridCol>
              </a:tblGrid>
              <a:tr h="285323">
                <a:tc>
                  <a:txBody>
                    <a:bodyPr/>
                    <a:lstStyle/>
                    <a:p>
                      <a:pPr algn="ctr" fontAlgn="ctr">
                        <a:buNone/>
                      </a:pPr>
                      <a:endParaRPr lang="it-IT" sz="1100" b="0" i="0" u="none" strike="noStrike">
                        <a:solidFill>
                          <a:srgbClr val="000000"/>
                        </a:solidFill>
                        <a:effectLst/>
                        <a:latin typeface="Calibri" panose="020F0502020204030204" pitchFamily="34" charset="0"/>
                      </a:endParaRPr>
                    </a:p>
                  </a:txBody>
                  <a:tcPr marL="9317" marR="9317" marT="9317" marB="0" anchor="ctr">
                    <a:lnL>
                      <a:noFill/>
                    </a:lnL>
                    <a:lnR w="6350" cap="flat" cmpd="sng" algn="ctr">
                      <a:solidFill>
                        <a:srgbClr val="000000"/>
                      </a:solidFill>
                      <a:prstDash val="solid"/>
                      <a:round/>
                      <a:headEnd type="none" w="med" len="med"/>
                      <a:tailEnd type="none" w="med" len="med"/>
                    </a:lnR>
                    <a:lnT>
                      <a:noFill/>
                    </a:lnT>
                    <a:lnB>
                      <a:noFill/>
                    </a:lnB>
                    <a:noFill/>
                  </a:tcPr>
                </a:tc>
                <a:tc gridSpan="3">
                  <a:txBody>
                    <a:bodyPr/>
                    <a:lstStyle/>
                    <a:p>
                      <a:pPr algn="ctr" fontAlgn="ctr">
                        <a:buNone/>
                      </a:pPr>
                      <a:r>
                        <a:rPr lang="it-IT" sz="1400" b="1" i="0" u="none" strike="noStrike" dirty="0">
                          <a:solidFill>
                            <a:srgbClr val="000000"/>
                          </a:solidFill>
                          <a:effectLst/>
                          <a:latin typeface="Calibri" panose="020F0502020204030204" pitchFamily="34" charset="0"/>
                        </a:rPr>
                        <a:t>Dal 01/01/2025 al 31/08/2025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hMerge="1">
                  <a:txBody>
                    <a:bodyPr/>
                    <a:lstStyle/>
                    <a:p>
                      <a:endParaRPr lang="it-IT"/>
                    </a:p>
                  </a:txBody>
                  <a:tcPr/>
                </a:tc>
                <a:tc hMerge="1">
                  <a:txBody>
                    <a:bodyPr/>
                    <a:lstStyle/>
                    <a:p>
                      <a:endParaRPr lang="it-IT"/>
                    </a:p>
                  </a:txBody>
                  <a:tcPr/>
                </a:tc>
                <a:tc gridSpan="3">
                  <a:txBody>
                    <a:bodyPr/>
                    <a:lstStyle/>
                    <a:p>
                      <a:pPr algn="ctr" fontAlgn="ctr">
                        <a:buNone/>
                      </a:pPr>
                      <a:r>
                        <a:rPr lang="it-IT" sz="1400" b="1" i="0" u="none" strike="noStrike" dirty="0">
                          <a:solidFill>
                            <a:srgbClr val="000000"/>
                          </a:solidFill>
                          <a:effectLst/>
                          <a:latin typeface="Calibri" panose="020F0502020204030204" pitchFamily="34" charset="0"/>
                        </a:rPr>
                        <a:t>Dal 01/01/2024 al 31/08/2024</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418974698"/>
                  </a:ext>
                </a:extLst>
              </a:tr>
              <a:tr h="228258">
                <a:tc>
                  <a:txBody>
                    <a:bodyPr/>
                    <a:lstStyle/>
                    <a:p>
                      <a:pPr algn="ctr" fontAlgn="ctr">
                        <a:buNone/>
                      </a:pPr>
                      <a:endParaRPr lang="it-IT" sz="1100" b="0" i="0" u="none" strike="noStrike">
                        <a:solidFill>
                          <a:srgbClr val="000000"/>
                        </a:solidFill>
                        <a:effectLst/>
                        <a:latin typeface="Calibri" panose="020F0502020204030204" pitchFamily="34" charset="0"/>
                      </a:endParaRPr>
                    </a:p>
                  </a:txBody>
                  <a:tcPr marL="9317" marR="9317" marT="9317"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1" i="0" u="none" strike="noStrike" dirty="0">
                          <a:solidFill>
                            <a:srgbClr val="000000"/>
                          </a:solidFill>
                          <a:effectLst/>
                          <a:latin typeface="Calibri" panose="020F0502020204030204" pitchFamily="34" charset="0"/>
                        </a:rPr>
                        <a:t>Lombardia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buNone/>
                      </a:pPr>
                      <a:r>
                        <a:rPr lang="it-IT" sz="1100" b="1" i="0" u="none" strike="noStrike">
                          <a:solidFill>
                            <a:srgbClr val="000000"/>
                          </a:solidFill>
                          <a:effectLst/>
                          <a:latin typeface="Calibri" panose="020F0502020204030204" pitchFamily="34" charset="0"/>
                        </a:rPr>
                        <a:t>Italia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buNone/>
                      </a:pPr>
                      <a:r>
                        <a:rPr lang="it-IT" sz="1100" b="1" i="0" u="none" strike="noStrike" dirty="0">
                          <a:solidFill>
                            <a:srgbClr val="000000"/>
                          </a:solidFill>
                          <a:effectLst/>
                          <a:latin typeface="Calibri" panose="020F0502020204030204" pitchFamily="34" charset="0"/>
                        </a:rPr>
                        <a:t>% Lombardia/Italia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ctr">
                        <a:buNone/>
                      </a:pPr>
                      <a:r>
                        <a:rPr lang="it-IT" sz="1100" b="1" i="0" u="none" strike="noStrike">
                          <a:solidFill>
                            <a:srgbClr val="000000"/>
                          </a:solidFill>
                          <a:effectLst/>
                          <a:latin typeface="Calibri" panose="020F0502020204030204" pitchFamily="34" charset="0"/>
                        </a:rPr>
                        <a:t>Lombardia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100" b="1" i="0" u="none" strike="noStrike">
                          <a:solidFill>
                            <a:srgbClr val="000000"/>
                          </a:solidFill>
                          <a:effectLst/>
                          <a:latin typeface="Calibri" panose="020F0502020204030204" pitchFamily="34" charset="0"/>
                        </a:rPr>
                        <a:t>Italia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buNone/>
                      </a:pPr>
                      <a:r>
                        <a:rPr lang="it-IT" sz="1100" b="1" i="0" u="none" strike="noStrike" dirty="0">
                          <a:solidFill>
                            <a:srgbClr val="000000"/>
                          </a:solidFill>
                          <a:effectLst/>
                          <a:latin typeface="Calibri" panose="020F0502020204030204" pitchFamily="34" charset="0"/>
                        </a:rPr>
                        <a:t>% Lombardia/Italia</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2925427860"/>
                  </a:ext>
                </a:extLst>
              </a:tr>
              <a:tr h="250759">
                <a:tc>
                  <a:txBody>
                    <a:bodyPr/>
                    <a:lstStyle/>
                    <a:p>
                      <a:pPr algn="r" fontAlgn="ctr">
                        <a:buNone/>
                      </a:pPr>
                      <a:r>
                        <a:rPr lang="it-IT" sz="1100" b="1" i="0" u="none" strike="noStrike">
                          <a:solidFill>
                            <a:srgbClr val="000000"/>
                          </a:solidFill>
                          <a:effectLst/>
                          <a:latin typeface="Calibri" panose="020F0502020204030204" pitchFamily="34" charset="0"/>
                        </a:rPr>
                        <a:t>Rendicontato</a:t>
                      </a:r>
                    </a:p>
                  </a:txBody>
                  <a:tcPr marL="9317" marR="83851"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dirty="0">
                          <a:solidFill>
                            <a:srgbClr val="000000"/>
                          </a:solidFill>
                          <a:effectLst/>
                          <a:latin typeface="Calibri" panose="020F0502020204030204" pitchFamily="34" charset="0"/>
                        </a:rPr>
                        <a:t>10.546.940,33 €</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60.891.351,12 €</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17,32%</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10.667.348,24 €</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73.859.281,38 €</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14,44%</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188817193"/>
                  </a:ext>
                </a:extLst>
              </a:tr>
              <a:tr h="228258">
                <a:tc>
                  <a:txBody>
                    <a:bodyPr/>
                    <a:lstStyle/>
                    <a:p>
                      <a:pPr algn="r" fontAlgn="ctr">
                        <a:buNone/>
                      </a:pPr>
                      <a:r>
                        <a:rPr lang="it-IT" sz="1100" b="1" i="0" u="none" strike="noStrike">
                          <a:solidFill>
                            <a:srgbClr val="000000"/>
                          </a:solidFill>
                          <a:effectLst/>
                          <a:latin typeface="Calibri" panose="020F0502020204030204" pitchFamily="34" charset="0"/>
                        </a:rPr>
                        <a:t>Aziende (valore univoco)</a:t>
                      </a:r>
                    </a:p>
                  </a:txBody>
                  <a:tcPr marL="9317" marR="83851"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1.777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8.209</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21,65%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1.670</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8.720</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19,15%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extLst>
                  <a:ext uri="{0D108BD9-81ED-4DB2-BD59-A6C34878D82A}">
                    <a16:rowId xmlns:a16="http://schemas.microsoft.com/office/drawing/2014/main" val="830570775"/>
                  </a:ext>
                </a:extLst>
              </a:tr>
              <a:tr h="228258">
                <a:tc>
                  <a:txBody>
                    <a:bodyPr/>
                    <a:lstStyle/>
                    <a:p>
                      <a:pPr algn="r" fontAlgn="ctr">
                        <a:buNone/>
                      </a:pPr>
                      <a:r>
                        <a:rPr lang="it-IT" sz="1100" b="1" i="0" u="none" strike="noStrike">
                          <a:solidFill>
                            <a:srgbClr val="000000"/>
                          </a:solidFill>
                          <a:effectLst/>
                          <a:latin typeface="Calibri" panose="020F0502020204030204" pitchFamily="34" charset="0"/>
                        </a:rPr>
                        <a:t>Dipendenti (valore univoco)</a:t>
                      </a:r>
                    </a:p>
                  </a:txBody>
                  <a:tcPr marL="9317" marR="83851"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10.589</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55.538</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19,07%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9.851</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57.065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17,26%</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918961554"/>
                  </a:ext>
                </a:extLst>
              </a:tr>
              <a:tr h="228258">
                <a:tc>
                  <a:txBody>
                    <a:bodyPr/>
                    <a:lstStyle/>
                    <a:p>
                      <a:pPr algn="r" fontAlgn="ctr">
                        <a:buNone/>
                      </a:pPr>
                      <a:r>
                        <a:rPr lang="it-IT" sz="1100" b="1" i="0" u="none" strike="noStrike">
                          <a:solidFill>
                            <a:srgbClr val="000000"/>
                          </a:solidFill>
                          <a:effectLst/>
                          <a:latin typeface="Calibri" panose="020F0502020204030204" pitchFamily="34" charset="0"/>
                        </a:rPr>
                        <a:t>Media Giorni Rendicontati/Lavoratore</a:t>
                      </a:r>
                    </a:p>
                  </a:txBody>
                  <a:tcPr marL="9317" marR="83851"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12</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80,00%</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14</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17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algn="ctr" fontAlgn="ctr">
                        <a:buNone/>
                      </a:pPr>
                      <a:r>
                        <a:rPr lang="it-IT" sz="1100" b="0" i="0" u="none" strike="noStrike">
                          <a:solidFill>
                            <a:srgbClr val="000000"/>
                          </a:solidFill>
                          <a:effectLst/>
                          <a:latin typeface="Calibri" panose="020F0502020204030204" pitchFamily="34" charset="0"/>
                        </a:rPr>
                        <a:t>82,35%</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extLst>
                  <a:ext uri="{0D108BD9-81ED-4DB2-BD59-A6C34878D82A}">
                    <a16:rowId xmlns:a16="http://schemas.microsoft.com/office/drawing/2014/main" val="3558403795"/>
                  </a:ext>
                </a:extLst>
              </a:tr>
              <a:tr h="228258">
                <a:tc>
                  <a:txBody>
                    <a:bodyPr/>
                    <a:lstStyle/>
                    <a:p>
                      <a:pPr algn="r" fontAlgn="ctr">
                        <a:buNone/>
                      </a:pPr>
                      <a:r>
                        <a:rPr lang="it-IT" sz="1100" b="1" i="0" u="none" strike="noStrike">
                          <a:solidFill>
                            <a:srgbClr val="000000"/>
                          </a:solidFill>
                          <a:effectLst/>
                          <a:latin typeface="Calibri" panose="020F0502020204030204" pitchFamily="34" charset="0"/>
                        </a:rPr>
                        <a:t>Media Ore Rendicontati/Lavoratore</a:t>
                      </a:r>
                    </a:p>
                  </a:txBody>
                  <a:tcPr marL="9317" marR="83851"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87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103</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84,47%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97</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119</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000000"/>
                          </a:solidFill>
                          <a:effectLst/>
                          <a:latin typeface="Calibri" panose="020F0502020204030204" pitchFamily="34" charset="0"/>
                        </a:rPr>
                        <a:t>81,51%</a:t>
                      </a:r>
                    </a:p>
                  </a:txBody>
                  <a:tcPr marL="9317" marR="9317" marT="9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4221272"/>
                  </a:ext>
                </a:extLst>
              </a:tr>
              <a:tr h="228258">
                <a:tc>
                  <a:txBody>
                    <a:bodyPr/>
                    <a:lstStyle/>
                    <a:p>
                      <a:pPr algn="l" fontAlgn="b">
                        <a:buNone/>
                      </a:pPr>
                      <a:endParaRPr lang="it-IT" sz="1100" b="0" i="0" u="none" strike="noStrike">
                        <a:solidFill>
                          <a:srgbClr val="000000"/>
                        </a:solidFill>
                        <a:effectLst/>
                        <a:latin typeface="Calibri" panose="020F0502020204030204" pitchFamily="34" charset="0"/>
                      </a:endParaRPr>
                    </a:p>
                  </a:txBody>
                  <a:tcPr marL="9317" marR="9317" marT="9317" marB="0" anchor="b">
                    <a:lnL>
                      <a:noFill/>
                    </a:lnL>
                    <a:lnR>
                      <a:noFill/>
                    </a:lnR>
                    <a:lnT w="6350" cap="flat" cmpd="sng" algn="ctr">
                      <a:solidFill>
                        <a:srgbClr val="000000"/>
                      </a:solidFill>
                      <a:prstDash val="solid"/>
                      <a:round/>
                      <a:headEnd type="none" w="med" len="med"/>
                      <a:tailEnd type="none" w="med" len="med"/>
                    </a:lnT>
                    <a:lnB>
                      <a:noFill/>
                    </a:lnB>
                    <a:noFill/>
                  </a:tcPr>
                </a:tc>
                <a:tc gridSpan="4">
                  <a:txBody>
                    <a:bodyPr/>
                    <a:lstStyle/>
                    <a:p>
                      <a:pPr algn="ctr" fontAlgn="b">
                        <a:buNone/>
                      </a:pPr>
                      <a:r>
                        <a:rPr lang="it-IT" sz="1100" b="1" i="0" u="none" strike="noStrike">
                          <a:solidFill>
                            <a:srgbClr val="000000"/>
                          </a:solidFill>
                          <a:effectLst/>
                          <a:latin typeface="Calibri" panose="020F0502020204030204" pitchFamily="34" charset="0"/>
                        </a:rPr>
                        <a:t>Nota: Lombardia 20,81% iscritti totali  Fsba</a:t>
                      </a:r>
                    </a:p>
                  </a:txBody>
                  <a:tcPr marL="9317" marR="9317" marT="9317"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algn="l" fontAlgn="b">
                        <a:buNone/>
                      </a:pPr>
                      <a:endParaRPr lang="it-IT" sz="1100" b="0" i="0" u="none" strike="noStrike">
                        <a:solidFill>
                          <a:srgbClr val="000000"/>
                        </a:solidFill>
                        <a:effectLst/>
                        <a:latin typeface="Calibri" panose="020F0502020204030204" pitchFamily="34" charset="0"/>
                      </a:endParaRPr>
                    </a:p>
                  </a:txBody>
                  <a:tcPr marL="9317" marR="9317" marT="9317"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buNone/>
                      </a:pPr>
                      <a:endParaRPr lang="it-IT" sz="1100" b="0" i="0" u="none" strike="noStrike" dirty="0">
                        <a:solidFill>
                          <a:srgbClr val="000000"/>
                        </a:solidFill>
                        <a:effectLst/>
                        <a:latin typeface="Calibri" panose="020F0502020204030204" pitchFamily="34" charset="0"/>
                      </a:endParaRPr>
                    </a:p>
                  </a:txBody>
                  <a:tcPr marL="9317" marR="9317" marT="9317"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381737904"/>
                  </a:ext>
                </a:extLst>
              </a:tr>
            </a:tbl>
          </a:graphicData>
        </a:graphic>
      </p:graphicFrame>
      <p:pic>
        <p:nvPicPr>
          <p:cNvPr id="7" name="Immagine 6" descr="Immagine che contiene testo, Carattere, Elementi grafici, grafica&#10;&#10;Descrizione generata automaticamente">
            <a:extLst>
              <a:ext uri="{FF2B5EF4-FFF2-40B4-BE49-F238E27FC236}">
                <a16:creationId xmlns:a16="http://schemas.microsoft.com/office/drawing/2014/main" id="{1D951533-9D88-1376-280B-DB2FC13AB2C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
        <p:nvSpPr>
          <p:cNvPr id="20" name="CasellaDiTesto 19">
            <a:extLst>
              <a:ext uri="{FF2B5EF4-FFF2-40B4-BE49-F238E27FC236}">
                <a16:creationId xmlns:a16="http://schemas.microsoft.com/office/drawing/2014/main" id="{88FD5FD6-B4A0-4BC6-58BA-05263A85730C}"/>
              </a:ext>
            </a:extLst>
          </p:cNvPr>
          <p:cNvSpPr txBox="1"/>
          <p:nvPr/>
        </p:nvSpPr>
        <p:spPr>
          <a:xfrm>
            <a:off x="2252680" y="690824"/>
            <a:ext cx="6102034" cy="461665"/>
          </a:xfrm>
          <a:prstGeom prst="rect">
            <a:avLst/>
          </a:prstGeom>
          <a:noFill/>
        </p:spPr>
        <p:txBody>
          <a:bodyPr wrap="square">
            <a:spAutoFit/>
          </a:bodyPr>
          <a:lstStyle/>
          <a:p>
            <a:pPr algn="ctr"/>
            <a:r>
              <a:rPr lang="it-IT" sz="2400" dirty="0">
                <a:solidFill>
                  <a:schemeClr val="accent1"/>
                </a:solidFill>
              </a:rPr>
              <a:t>AIS-FSBA LOMBARDIA vs ITALIA</a:t>
            </a:r>
          </a:p>
        </p:txBody>
      </p:sp>
    </p:spTree>
    <p:extLst>
      <p:ext uri="{BB962C8B-B14F-4D97-AF65-F5344CB8AC3E}">
        <p14:creationId xmlns:p14="http://schemas.microsoft.com/office/powerpoint/2010/main" val="2010145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9845D7-F594-8882-FBE8-C2D652677780}"/>
              </a:ext>
            </a:extLst>
          </p:cNvPr>
          <p:cNvSpPr>
            <a:spLocks noGrp="1"/>
          </p:cNvSpPr>
          <p:nvPr>
            <p:ph type="title"/>
          </p:nvPr>
        </p:nvSpPr>
        <p:spPr>
          <a:xfrm>
            <a:off x="1765426" y="204838"/>
            <a:ext cx="7395915" cy="788851"/>
          </a:xfrm>
        </p:spPr>
        <p:txBody>
          <a:bodyPr vert="horz" lIns="91440" tIns="45720" rIns="91440" bIns="45720" rtlCol="0" anchor="b">
            <a:normAutofit/>
          </a:bodyPr>
          <a:lstStyle/>
          <a:p>
            <a:pPr algn="ctr">
              <a:lnSpc>
                <a:spcPct val="90000"/>
              </a:lnSpc>
            </a:pPr>
            <a:r>
              <a:rPr lang="en-US" sz="2000" kern="1200" dirty="0">
                <a:solidFill>
                  <a:schemeClr val="accent1"/>
                </a:solidFill>
                <a:latin typeface="+mj-lt"/>
                <a:ea typeface="+mj-ea"/>
                <a:cs typeface="+mj-cs"/>
              </a:rPr>
              <a:t>RENDICONTATO AIS-FSBA PER PROVINCIA </a:t>
            </a:r>
            <a:br>
              <a:rPr lang="en-US" sz="2000" kern="1200" dirty="0">
                <a:solidFill>
                  <a:schemeClr val="accent1"/>
                </a:solidFill>
                <a:latin typeface="+mj-lt"/>
                <a:ea typeface="+mj-ea"/>
                <a:cs typeface="+mj-cs"/>
              </a:rPr>
            </a:br>
            <a:r>
              <a:rPr lang="en-US" sz="2000" kern="1200" dirty="0">
                <a:solidFill>
                  <a:schemeClr val="accent1"/>
                </a:solidFill>
                <a:latin typeface="+mj-lt"/>
                <a:ea typeface="+mj-ea"/>
                <a:cs typeface="+mj-cs"/>
              </a:rPr>
              <a:t>   dal 01/01/2025 al 31/08/2025</a:t>
            </a:r>
          </a:p>
        </p:txBody>
      </p:sp>
      <p:graphicFrame>
        <p:nvGraphicFramePr>
          <p:cNvPr id="7" name="Tabella 6">
            <a:extLst>
              <a:ext uri="{FF2B5EF4-FFF2-40B4-BE49-F238E27FC236}">
                <a16:creationId xmlns:a16="http://schemas.microsoft.com/office/drawing/2014/main" id="{57023D5E-B726-F8EB-6974-CCC6798A1840}"/>
              </a:ext>
            </a:extLst>
          </p:cNvPr>
          <p:cNvGraphicFramePr>
            <a:graphicFrameLocks noGrp="1"/>
          </p:cNvGraphicFramePr>
          <p:nvPr>
            <p:extLst>
              <p:ext uri="{D42A27DB-BD31-4B8C-83A1-F6EECF244321}">
                <p14:modId xmlns:p14="http://schemas.microsoft.com/office/powerpoint/2010/main" val="879622003"/>
              </p:ext>
            </p:extLst>
          </p:nvPr>
        </p:nvGraphicFramePr>
        <p:xfrm>
          <a:off x="5057982" y="1304594"/>
          <a:ext cx="4070231" cy="2694944"/>
        </p:xfrm>
        <a:graphic>
          <a:graphicData uri="http://schemas.openxmlformats.org/drawingml/2006/table">
            <a:tbl>
              <a:tblPr firstRow="1" bandRow="1">
                <a:tableStyleId>{5C22544A-7EE6-4342-B048-85BDC9FD1C3A}</a:tableStyleId>
              </a:tblPr>
              <a:tblGrid>
                <a:gridCol w="671789">
                  <a:extLst>
                    <a:ext uri="{9D8B030D-6E8A-4147-A177-3AD203B41FA5}">
                      <a16:colId xmlns:a16="http://schemas.microsoft.com/office/drawing/2014/main" val="1039765346"/>
                    </a:ext>
                  </a:extLst>
                </a:gridCol>
                <a:gridCol w="531786">
                  <a:extLst>
                    <a:ext uri="{9D8B030D-6E8A-4147-A177-3AD203B41FA5}">
                      <a16:colId xmlns:a16="http://schemas.microsoft.com/office/drawing/2014/main" val="1499220896"/>
                    </a:ext>
                  </a:extLst>
                </a:gridCol>
                <a:gridCol w="681932">
                  <a:extLst>
                    <a:ext uri="{9D8B030D-6E8A-4147-A177-3AD203B41FA5}">
                      <a16:colId xmlns:a16="http://schemas.microsoft.com/office/drawing/2014/main" val="673302763"/>
                    </a:ext>
                  </a:extLst>
                </a:gridCol>
                <a:gridCol w="851545">
                  <a:extLst>
                    <a:ext uri="{9D8B030D-6E8A-4147-A177-3AD203B41FA5}">
                      <a16:colId xmlns:a16="http://schemas.microsoft.com/office/drawing/2014/main" val="2797306646"/>
                    </a:ext>
                  </a:extLst>
                </a:gridCol>
                <a:gridCol w="510574">
                  <a:extLst>
                    <a:ext uri="{9D8B030D-6E8A-4147-A177-3AD203B41FA5}">
                      <a16:colId xmlns:a16="http://schemas.microsoft.com/office/drawing/2014/main" val="1548448184"/>
                    </a:ext>
                  </a:extLst>
                </a:gridCol>
                <a:gridCol w="822605">
                  <a:extLst>
                    <a:ext uri="{9D8B030D-6E8A-4147-A177-3AD203B41FA5}">
                      <a16:colId xmlns:a16="http://schemas.microsoft.com/office/drawing/2014/main" val="1747546015"/>
                    </a:ext>
                  </a:extLst>
                </a:gridCol>
              </a:tblGrid>
              <a:tr h="324053">
                <a:tc>
                  <a:txBody>
                    <a:bodyPr/>
                    <a:lstStyle/>
                    <a:p>
                      <a:pPr algn="ctr" fontAlgn="ctr">
                        <a:buNone/>
                      </a:pPr>
                      <a:r>
                        <a:rPr lang="it-IT" sz="1000" u="none" strike="noStrike">
                          <a:effectLst/>
                        </a:rPr>
                        <a:t>PROVINCE</a:t>
                      </a:r>
                      <a:endParaRPr lang="it-IT" sz="1000" b="1"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1000" u="none" strike="noStrike" dirty="0">
                          <a:effectLst/>
                        </a:rPr>
                        <a:t>Aziende</a:t>
                      </a:r>
                      <a:endParaRPr lang="it-IT" sz="10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1000" u="none" strike="noStrike" dirty="0">
                          <a:effectLst/>
                        </a:rPr>
                        <a:t>Lavoratori</a:t>
                      </a:r>
                      <a:endParaRPr lang="it-IT" sz="10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1000" u="none" strike="noStrike" dirty="0">
                          <a:effectLst/>
                        </a:rPr>
                        <a:t>Rendicontato</a:t>
                      </a:r>
                      <a:endParaRPr lang="it-IT" sz="10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1000" u="none" strike="noStrike" dirty="0">
                          <a:effectLst/>
                        </a:rPr>
                        <a:t>% </a:t>
                      </a:r>
                      <a:r>
                        <a:rPr lang="it-IT" sz="1000" u="none" strike="noStrike" dirty="0" err="1">
                          <a:effectLst/>
                        </a:rPr>
                        <a:t>Rend</a:t>
                      </a:r>
                      <a:r>
                        <a:rPr lang="it-IT" sz="1000" u="none" strike="noStrike" dirty="0">
                          <a:effectLst/>
                        </a:rPr>
                        <a:t>.</a:t>
                      </a:r>
                      <a:endParaRPr lang="it-IT" sz="10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1000" u="none" strike="noStrike" dirty="0">
                          <a:effectLst/>
                        </a:rPr>
                        <a:t>% dipendenti</a:t>
                      </a:r>
                    </a:p>
                    <a:p>
                      <a:pPr algn="ctr" fontAlgn="ctr">
                        <a:buNone/>
                      </a:pPr>
                      <a:r>
                        <a:rPr lang="it-IT" sz="1000" u="none" strike="noStrike" dirty="0">
                          <a:effectLst/>
                        </a:rPr>
                        <a:t> Iscritti x PR</a:t>
                      </a:r>
                      <a:endParaRPr lang="it-IT" sz="1000" b="1" i="0" u="none" strike="noStrike" dirty="0">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1556188236"/>
                  </a:ext>
                </a:extLst>
              </a:tr>
              <a:tr h="181545">
                <a:tc>
                  <a:txBody>
                    <a:bodyPr/>
                    <a:lstStyle/>
                    <a:p>
                      <a:pPr algn="ctr" fontAlgn="ctr">
                        <a:buNone/>
                      </a:pPr>
                      <a:r>
                        <a:rPr lang="it-IT" sz="900" u="none" strike="noStrike" dirty="0">
                          <a:effectLst/>
                        </a:rPr>
                        <a:t>BERGAMO</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dirty="0">
                          <a:effectLst/>
                        </a:rPr>
                        <a:t>734</a:t>
                      </a:r>
                      <a:endParaRPr lang="it-IT" sz="10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4.722</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1.378.685 €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13,48%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dirty="0">
                          <a:effectLst/>
                        </a:rPr>
                        <a:t>15,79%</a:t>
                      </a:r>
                      <a:endParaRPr lang="it-IT" sz="800" b="0" i="0" u="none" strike="noStrike" dirty="0">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3308709594"/>
                  </a:ext>
                </a:extLst>
              </a:tr>
              <a:tr h="181545">
                <a:tc>
                  <a:txBody>
                    <a:bodyPr/>
                    <a:lstStyle/>
                    <a:p>
                      <a:pPr algn="ctr" fontAlgn="ctr">
                        <a:buNone/>
                      </a:pPr>
                      <a:r>
                        <a:rPr lang="it-IT" sz="900" u="none" strike="noStrike" dirty="0">
                          <a:effectLst/>
                        </a:rPr>
                        <a:t>BRESCIA</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1.802</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12.191</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3.023.412 €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29,55%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18,88%</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2727195218"/>
                  </a:ext>
                </a:extLst>
              </a:tr>
              <a:tr h="181545">
                <a:tc>
                  <a:txBody>
                    <a:bodyPr/>
                    <a:lstStyle/>
                    <a:p>
                      <a:pPr algn="ctr" fontAlgn="ctr">
                        <a:buNone/>
                      </a:pPr>
                      <a:r>
                        <a:rPr lang="it-IT" sz="900" u="none" strike="noStrike" dirty="0">
                          <a:effectLst/>
                        </a:rPr>
                        <a:t>COMO</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453</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2.550</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702.476 €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6,87%</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dirty="0">
                          <a:effectLst/>
                        </a:rPr>
                        <a:t>7,35%</a:t>
                      </a:r>
                      <a:endParaRPr lang="it-IT" sz="800" b="0" i="0" u="none" strike="noStrike" dirty="0">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2677338448"/>
                  </a:ext>
                </a:extLst>
              </a:tr>
              <a:tr h="181545">
                <a:tc>
                  <a:txBody>
                    <a:bodyPr/>
                    <a:lstStyle/>
                    <a:p>
                      <a:pPr algn="ctr" fontAlgn="ctr">
                        <a:buNone/>
                      </a:pPr>
                      <a:r>
                        <a:rPr lang="it-IT" sz="900" u="none" strike="noStrike" dirty="0">
                          <a:effectLst/>
                        </a:rPr>
                        <a:t>CREMONA</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215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895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347.395 €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3,40%</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3,89%</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4284112917"/>
                  </a:ext>
                </a:extLst>
              </a:tr>
              <a:tr h="181545">
                <a:tc>
                  <a:txBody>
                    <a:bodyPr/>
                    <a:lstStyle/>
                    <a:p>
                      <a:pPr algn="ctr" fontAlgn="ctr">
                        <a:buNone/>
                      </a:pPr>
                      <a:r>
                        <a:rPr lang="it-IT" sz="900" u="none" strike="noStrike" dirty="0">
                          <a:effectLst/>
                        </a:rPr>
                        <a:t>LECCO</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325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1.653</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468.676 €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4,58%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4,46%</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904699111"/>
                  </a:ext>
                </a:extLst>
              </a:tr>
              <a:tr h="181545">
                <a:tc>
                  <a:txBody>
                    <a:bodyPr/>
                    <a:lstStyle/>
                    <a:p>
                      <a:pPr algn="ctr" fontAlgn="ctr">
                        <a:buNone/>
                      </a:pPr>
                      <a:r>
                        <a:rPr lang="it-IT" sz="900" u="none" strike="noStrike" dirty="0">
                          <a:effectLst/>
                        </a:rPr>
                        <a:t>LODI</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311</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137.427 €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1,34%</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1,68%</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1434824969"/>
                  </a:ext>
                </a:extLst>
              </a:tr>
              <a:tr h="192351">
                <a:tc>
                  <a:txBody>
                    <a:bodyPr/>
                    <a:lstStyle/>
                    <a:p>
                      <a:pPr algn="ctr" fontAlgn="ctr">
                        <a:buNone/>
                      </a:pPr>
                      <a:r>
                        <a:rPr lang="it-IT" sz="900" u="none" strike="noStrike" dirty="0">
                          <a:effectLst/>
                        </a:rPr>
                        <a:t>MONZA BR.</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491</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2.666</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731.421 €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7,15%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8,45%</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3569282093"/>
                  </a:ext>
                </a:extLst>
              </a:tr>
              <a:tr h="181545">
                <a:tc>
                  <a:txBody>
                    <a:bodyPr/>
                    <a:lstStyle/>
                    <a:p>
                      <a:pPr algn="ctr" fontAlgn="ctr">
                        <a:buNone/>
                      </a:pPr>
                      <a:r>
                        <a:rPr lang="it-IT" sz="900" u="none" strike="noStrike" dirty="0">
                          <a:effectLst/>
                        </a:rPr>
                        <a:t>MILANO</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785</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3.798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1.302.539 €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12,73%</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19,71%</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1150746677"/>
                  </a:ext>
                </a:extLst>
              </a:tr>
              <a:tr h="181545">
                <a:tc>
                  <a:txBody>
                    <a:bodyPr/>
                    <a:lstStyle/>
                    <a:p>
                      <a:pPr algn="ctr" fontAlgn="ctr">
                        <a:buNone/>
                      </a:pPr>
                      <a:r>
                        <a:rPr lang="it-IT" sz="900" u="none" strike="noStrike" dirty="0">
                          <a:effectLst/>
                        </a:rPr>
                        <a:t>MANTOVA</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350</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2.018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587.487 €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5,74%</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5,10%</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3812793516"/>
                  </a:ext>
                </a:extLst>
              </a:tr>
              <a:tr h="181545">
                <a:tc>
                  <a:txBody>
                    <a:bodyPr/>
                    <a:lstStyle/>
                    <a:p>
                      <a:pPr algn="ctr" fontAlgn="ctr">
                        <a:buNone/>
                      </a:pPr>
                      <a:r>
                        <a:rPr lang="it-IT" sz="900" u="none" strike="noStrike" dirty="0">
                          <a:effectLst/>
                        </a:rPr>
                        <a:t>PAVIA</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222</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1.019</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376.240 €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3,68%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3,76%</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4204684436"/>
                  </a:ext>
                </a:extLst>
              </a:tr>
              <a:tr h="181545">
                <a:tc>
                  <a:txBody>
                    <a:bodyPr/>
                    <a:lstStyle/>
                    <a:p>
                      <a:pPr algn="ctr" fontAlgn="ctr">
                        <a:buNone/>
                      </a:pPr>
                      <a:r>
                        <a:rPr lang="it-IT" sz="900" u="none" strike="noStrike" dirty="0">
                          <a:effectLst/>
                        </a:rPr>
                        <a:t>SONDRIO</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17</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54</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30.497 €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0,30%</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2,23%</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2921840571"/>
                  </a:ext>
                </a:extLst>
              </a:tr>
              <a:tr h="181545">
                <a:tc>
                  <a:txBody>
                    <a:bodyPr/>
                    <a:lstStyle/>
                    <a:p>
                      <a:pPr algn="ctr" fontAlgn="ctr">
                        <a:buNone/>
                      </a:pPr>
                      <a:r>
                        <a:rPr lang="it-IT" sz="900" u="none" strike="noStrike" dirty="0">
                          <a:effectLst/>
                        </a:rPr>
                        <a:t>VARESE</a:t>
                      </a:r>
                      <a:endParaRPr lang="it-IT" sz="900" b="0"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753</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3.787</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1.143.541 €</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1000" u="none" strike="noStrike">
                          <a:effectLst/>
                        </a:rPr>
                        <a:t>11,18%</a:t>
                      </a:r>
                      <a:endParaRPr lang="it-IT" sz="1000" b="0" i="0" u="none" strike="noStrike">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800" u="none" strike="noStrike">
                          <a:effectLst/>
                        </a:rPr>
                        <a:t>8,71%</a:t>
                      </a:r>
                      <a:endParaRPr lang="it-IT" sz="800" b="0" i="0" u="none" strike="noStrike">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706128354"/>
                  </a:ext>
                </a:extLst>
              </a:tr>
              <a:tr h="181545">
                <a:tc>
                  <a:txBody>
                    <a:bodyPr/>
                    <a:lstStyle/>
                    <a:p>
                      <a:pPr algn="ctr" fontAlgn="ctr">
                        <a:buNone/>
                      </a:pPr>
                      <a:r>
                        <a:rPr lang="it-IT" sz="900" b="1" u="none" strike="noStrike" dirty="0">
                          <a:effectLst/>
                        </a:rPr>
                        <a:t>TOTALE</a:t>
                      </a:r>
                      <a:endParaRPr lang="it-IT" sz="9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900" b="1" u="none" strike="noStrike" dirty="0">
                          <a:effectLst/>
                        </a:rPr>
                        <a:t>6.192</a:t>
                      </a:r>
                      <a:endParaRPr lang="it-IT" sz="9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900" b="1" u="none" strike="noStrike" dirty="0">
                          <a:effectLst/>
                        </a:rPr>
                        <a:t>35.664</a:t>
                      </a:r>
                      <a:endParaRPr lang="it-IT" sz="9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900" b="1" u="none" strike="noStrike" dirty="0">
                          <a:effectLst/>
                        </a:rPr>
                        <a:t>10.229.796 €</a:t>
                      </a:r>
                      <a:endParaRPr lang="it-IT" sz="9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r" fontAlgn="ctr">
                        <a:buNone/>
                      </a:pPr>
                      <a:r>
                        <a:rPr lang="it-IT" sz="900" u="none" strike="noStrike" dirty="0">
                          <a:effectLst/>
                        </a:rPr>
                        <a:t>100,00%</a:t>
                      </a:r>
                      <a:endParaRPr lang="it-IT" sz="900" b="1" i="0" u="none" strike="noStrike" dirty="0">
                        <a:solidFill>
                          <a:srgbClr val="000000"/>
                        </a:solidFill>
                        <a:effectLst/>
                        <a:latin typeface="Calibri" panose="020F0502020204030204" pitchFamily="34" charset="0"/>
                      </a:endParaRPr>
                    </a:p>
                  </a:txBody>
                  <a:tcPr marL="8663" marR="8663" marT="8663" marB="0" anchor="ctr"/>
                </a:tc>
                <a:tc>
                  <a:txBody>
                    <a:bodyPr/>
                    <a:lstStyle/>
                    <a:p>
                      <a:pPr algn="ctr" fontAlgn="ctr">
                        <a:buNone/>
                      </a:pPr>
                      <a:r>
                        <a:rPr lang="it-IT" sz="900" u="none" strike="noStrike" dirty="0">
                          <a:effectLst/>
                        </a:rPr>
                        <a:t>100,00%</a:t>
                      </a:r>
                      <a:endParaRPr lang="it-IT" sz="900" b="1" i="0" u="none" strike="noStrike" dirty="0">
                        <a:solidFill>
                          <a:srgbClr val="000000"/>
                        </a:solidFill>
                        <a:effectLst/>
                        <a:latin typeface="Calibri" panose="020F0502020204030204" pitchFamily="34" charset="0"/>
                      </a:endParaRPr>
                    </a:p>
                  </a:txBody>
                  <a:tcPr marL="8663" marR="8663" marT="8663" marB="0" anchor="ctr"/>
                </a:tc>
                <a:extLst>
                  <a:ext uri="{0D108BD9-81ED-4DB2-BD59-A6C34878D82A}">
                    <a16:rowId xmlns:a16="http://schemas.microsoft.com/office/drawing/2014/main" val="260643317"/>
                  </a:ext>
                </a:extLst>
              </a:tr>
            </a:tbl>
          </a:graphicData>
        </a:graphic>
      </p:graphicFrame>
      <p:graphicFrame>
        <p:nvGraphicFramePr>
          <p:cNvPr id="9" name="Grafico 8">
            <a:extLst>
              <a:ext uri="{FF2B5EF4-FFF2-40B4-BE49-F238E27FC236}">
                <a16:creationId xmlns:a16="http://schemas.microsoft.com/office/drawing/2014/main" id="{BBDE36B0-47BB-735B-06D0-9F93884B38FD}"/>
              </a:ext>
            </a:extLst>
          </p:cNvPr>
          <p:cNvGraphicFramePr>
            <a:graphicFrameLocks/>
          </p:cNvGraphicFramePr>
          <p:nvPr>
            <p:extLst>
              <p:ext uri="{D42A27DB-BD31-4B8C-83A1-F6EECF244321}">
                <p14:modId xmlns:p14="http://schemas.microsoft.com/office/powerpoint/2010/main" val="1378403011"/>
              </p:ext>
            </p:extLst>
          </p:nvPr>
        </p:nvGraphicFramePr>
        <p:xfrm>
          <a:off x="595898" y="3205162"/>
          <a:ext cx="6181725" cy="3495675"/>
        </p:xfrm>
        <a:graphic>
          <a:graphicData uri="http://schemas.openxmlformats.org/drawingml/2006/chart">
            <c:chart xmlns:c="http://schemas.openxmlformats.org/drawingml/2006/chart" xmlns:r="http://schemas.openxmlformats.org/officeDocument/2006/relationships" r:id="rId2"/>
          </a:graphicData>
        </a:graphic>
      </p:graphicFrame>
      <p:pic>
        <p:nvPicPr>
          <p:cNvPr id="3" name="Immagine 2" descr="Immagine che contiene testo, Carattere, Elementi grafici, grafica&#10;&#10;Descrizione generata automaticamente">
            <a:extLst>
              <a:ext uri="{FF2B5EF4-FFF2-40B4-BE49-F238E27FC236}">
                <a16:creationId xmlns:a16="http://schemas.microsoft.com/office/drawing/2014/main" id="{F1DF86A4-1424-EEA4-2562-B4561854893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Tree>
    <p:extLst>
      <p:ext uri="{BB962C8B-B14F-4D97-AF65-F5344CB8AC3E}">
        <p14:creationId xmlns:p14="http://schemas.microsoft.com/office/powerpoint/2010/main" val="1215792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3D0CCB-AEBC-A69E-4CEE-5AE322748AF7}"/>
              </a:ext>
            </a:extLst>
          </p:cNvPr>
          <p:cNvSpPr>
            <a:spLocks noGrp="1"/>
          </p:cNvSpPr>
          <p:nvPr>
            <p:ph type="title"/>
          </p:nvPr>
        </p:nvSpPr>
        <p:spPr>
          <a:xfrm>
            <a:off x="1151115" y="128425"/>
            <a:ext cx="7673801" cy="712459"/>
          </a:xfrm>
        </p:spPr>
        <p:txBody>
          <a:bodyPr vert="horz" lIns="91440" tIns="45720" rIns="91440" bIns="45720" rtlCol="0" anchor="b">
            <a:normAutofit/>
          </a:bodyPr>
          <a:lstStyle/>
          <a:p>
            <a:pPr algn="ctr">
              <a:lnSpc>
                <a:spcPct val="90000"/>
              </a:lnSpc>
            </a:pPr>
            <a:r>
              <a:rPr lang="en-US" sz="2000" kern="1200" dirty="0">
                <a:solidFill>
                  <a:schemeClr val="accent1"/>
                </a:solidFill>
                <a:latin typeface="+mj-lt"/>
                <a:ea typeface="+mj-ea"/>
                <a:cs typeface="+mj-cs"/>
              </a:rPr>
              <a:t>LOMBARDIA RENDICONTATO AIS-FSBA</a:t>
            </a:r>
            <a:br>
              <a:rPr lang="en-US" sz="2000" kern="1200" dirty="0">
                <a:solidFill>
                  <a:schemeClr val="accent1"/>
                </a:solidFill>
                <a:latin typeface="+mj-lt"/>
                <a:ea typeface="+mj-ea"/>
                <a:cs typeface="+mj-cs"/>
              </a:rPr>
            </a:br>
            <a:r>
              <a:rPr lang="en-US" sz="2000" kern="1200" dirty="0">
                <a:solidFill>
                  <a:schemeClr val="accent1"/>
                </a:solidFill>
                <a:latin typeface="+mj-lt"/>
                <a:ea typeface="+mj-ea"/>
                <a:cs typeface="+mj-cs"/>
              </a:rPr>
              <a:t>PER SETTORE dal 01/01/2025 al 31/08/2025</a:t>
            </a:r>
          </a:p>
        </p:txBody>
      </p:sp>
      <p:graphicFrame>
        <p:nvGraphicFramePr>
          <p:cNvPr id="5" name="Tabella 4">
            <a:extLst>
              <a:ext uri="{FF2B5EF4-FFF2-40B4-BE49-F238E27FC236}">
                <a16:creationId xmlns:a16="http://schemas.microsoft.com/office/drawing/2014/main" id="{A2C8A6ED-CBA7-7357-0072-8C3A816DC921}"/>
              </a:ext>
            </a:extLst>
          </p:cNvPr>
          <p:cNvGraphicFramePr>
            <a:graphicFrameLocks noGrp="1"/>
          </p:cNvGraphicFramePr>
          <p:nvPr>
            <p:extLst>
              <p:ext uri="{D42A27DB-BD31-4B8C-83A1-F6EECF244321}">
                <p14:modId xmlns:p14="http://schemas.microsoft.com/office/powerpoint/2010/main" val="3817991679"/>
              </p:ext>
            </p:extLst>
          </p:nvPr>
        </p:nvGraphicFramePr>
        <p:xfrm>
          <a:off x="5558397" y="932430"/>
          <a:ext cx="6123761" cy="2597577"/>
        </p:xfrm>
        <a:graphic>
          <a:graphicData uri="http://schemas.openxmlformats.org/drawingml/2006/table">
            <a:tbl>
              <a:tblPr firstRow="1" bandRow="1">
                <a:tableStyleId>{5C22544A-7EE6-4342-B048-85BDC9FD1C3A}</a:tableStyleId>
              </a:tblPr>
              <a:tblGrid>
                <a:gridCol w="2952114">
                  <a:extLst>
                    <a:ext uri="{9D8B030D-6E8A-4147-A177-3AD203B41FA5}">
                      <a16:colId xmlns:a16="http://schemas.microsoft.com/office/drawing/2014/main" val="54091031"/>
                    </a:ext>
                  </a:extLst>
                </a:gridCol>
                <a:gridCol w="437887">
                  <a:extLst>
                    <a:ext uri="{9D8B030D-6E8A-4147-A177-3AD203B41FA5}">
                      <a16:colId xmlns:a16="http://schemas.microsoft.com/office/drawing/2014/main" val="4156885251"/>
                    </a:ext>
                  </a:extLst>
                </a:gridCol>
                <a:gridCol w="599813">
                  <a:extLst>
                    <a:ext uri="{9D8B030D-6E8A-4147-A177-3AD203B41FA5}">
                      <a16:colId xmlns:a16="http://schemas.microsoft.com/office/drawing/2014/main" val="3405892806"/>
                    </a:ext>
                  </a:extLst>
                </a:gridCol>
                <a:gridCol w="669663">
                  <a:extLst>
                    <a:ext uri="{9D8B030D-6E8A-4147-A177-3AD203B41FA5}">
                      <a16:colId xmlns:a16="http://schemas.microsoft.com/office/drawing/2014/main" val="3069304044"/>
                    </a:ext>
                  </a:extLst>
                </a:gridCol>
                <a:gridCol w="667036">
                  <a:extLst>
                    <a:ext uri="{9D8B030D-6E8A-4147-A177-3AD203B41FA5}">
                      <a16:colId xmlns:a16="http://schemas.microsoft.com/office/drawing/2014/main" val="2161319140"/>
                    </a:ext>
                  </a:extLst>
                </a:gridCol>
                <a:gridCol w="797248">
                  <a:extLst>
                    <a:ext uri="{9D8B030D-6E8A-4147-A177-3AD203B41FA5}">
                      <a16:colId xmlns:a16="http://schemas.microsoft.com/office/drawing/2014/main" val="3675701645"/>
                    </a:ext>
                  </a:extLst>
                </a:gridCol>
              </a:tblGrid>
              <a:tr h="212186">
                <a:tc>
                  <a:txBody>
                    <a:bodyPr/>
                    <a:lstStyle/>
                    <a:p>
                      <a:pPr algn="ctr" fontAlgn="ctr">
                        <a:buNone/>
                      </a:pPr>
                      <a:r>
                        <a:rPr lang="it-IT" sz="800" u="none" strike="noStrike" dirty="0">
                          <a:effectLst/>
                        </a:rPr>
                        <a:t>SETTORE</a:t>
                      </a:r>
                      <a:endParaRPr lang="it-IT" sz="800" b="1"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AZIENDE</a:t>
                      </a:r>
                      <a:endParaRPr lang="it-IT" sz="800" b="1"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DIPENDENTI</a:t>
                      </a:r>
                      <a:endParaRPr lang="it-IT" sz="800" b="1"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Rendicontato</a:t>
                      </a:r>
                      <a:endParaRPr lang="it-IT" sz="800" b="1"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 Rendicontato</a:t>
                      </a:r>
                      <a:endParaRPr lang="it-IT" sz="800" b="1"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 Dip. Iscritti 12/24</a:t>
                      </a:r>
                      <a:endParaRPr lang="it-IT" sz="800" b="1"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3892996957"/>
                  </a:ext>
                </a:extLst>
              </a:tr>
              <a:tr h="175753">
                <a:tc>
                  <a:txBody>
                    <a:bodyPr/>
                    <a:lstStyle/>
                    <a:p>
                      <a:pPr algn="r" fontAlgn="ctr">
                        <a:buNone/>
                      </a:pPr>
                      <a:r>
                        <a:rPr lang="it-IT" sz="800" u="none" strike="noStrike" dirty="0">
                          <a:effectLst/>
                        </a:rPr>
                        <a:t>Alimentari ed affini</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69</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401</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109.596 €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1,07%</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8,27%</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642519268"/>
                  </a:ext>
                </a:extLst>
              </a:tr>
              <a:tr h="175753">
                <a:tc>
                  <a:txBody>
                    <a:bodyPr/>
                    <a:lstStyle/>
                    <a:p>
                      <a:pPr algn="r" fontAlgn="ctr">
                        <a:buNone/>
                      </a:pPr>
                      <a:r>
                        <a:rPr lang="it-IT" sz="800" u="none" strike="noStrike" dirty="0">
                          <a:effectLst/>
                        </a:rPr>
                        <a:t>Attività varie (terziario, professionisti ed artisti, </a:t>
                      </a:r>
                      <a:r>
                        <a:rPr lang="it-IT" sz="800" u="none" strike="noStrike" dirty="0" err="1">
                          <a:effectLst/>
                        </a:rPr>
                        <a:t>ecc</a:t>
                      </a:r>
                      <a:r>
                        <a:rPr lang="it-IT" sz="800" u="none" strike="noStrike" dirty="0">
                          <a:effectLst/>
                        </a:rPr>
                        <a:t>,)</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2.106 €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0,02%</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3,98%</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602928021"/>
                  </a:ext>
                </a:extLst>
              </a:tr>
              <a:tr h="209718">
                <a:tc>
                  <a:txBody>
                    <a:bodyPr/>
                    <a:lstStyle/>
                    <a:p>
                      <a:pPr algn="r" fontAlgn="ctr">
                        <a:buNone/>
                      </a:pPr>
                      <a:r>
                        <a:rPr lang="it-IT" sz="800" u="none" strike="noStrike" dirty="0">
                          <a:effectLst/>
                        </a:rPr>
                        <a:t>Carta e cartotecnica, stampa ed editoria, fotografia e cinematografia</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247</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1.112</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360.745 €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3,52%</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1,99%</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98222370"/>
                  </a:ext>
                </a:extLst>
              </a:tr>
              <a:tr h="175753">
                <a:tc>
                  <a:txBody>
                    <a:bodyPr/>
                    <a:lstStyle/>
                    <a:p>
                      <a:pPr algn="r" fontAlgn="ctr">
                        <a:buNone/>
                      </a:pPr>
                      <a:r>
                        <a:rPr lang="it-IT" sz="800" u="none" strike="noStrike" dirty="0">
                          <a:effectLst/>
                        </a:rPr>
                        <a:t>Chimica, petrolchimica, gomma e materie plastiche</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355</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2.185</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676.772 €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6,61%</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3,34%</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255582461"/>
                  </a:ext>
                </a:extLst>
              </a:tr>
              <a:tr h="175753">
                <a:tc>
                  <a:txBody>
                    <a:bodyPr/>
                    <a:lstStyle/>
                    <a:p>
                      <a:pPr algn="r" fontAlgn="ctr">
                        <a:buNone/>
                      </a:pPr>
                      <a:r>
                        <a:rPr lang="it-IT" sz="800" u="none" strike="noStrike" dirty="0">
                          <a:effectLst/>
                        </a:rPr>
                        <a:t>Edilizia. Installazione impianti per l'edilizia</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157</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574</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200.661 €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1,96%</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14,42%</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236656375"/>
                  </a:ext>
                </a:extLst>
              </a:tr>
              <a:tr h="175753">
                <a:tc>
                  <a:txBody>
                    <a:bodyPr/>
                    <a:lstStyle/>
                    <a:p>
                      <a:pPr algn="r" fontAlgn="ctr">
                        <a:buNone/>
                      </a:pPr>
                      <a:r>
                        <a:rPr lang="it-IT" sz="800" u="none" strike="noStrike" dirty="0">
                          <a:effectLst/>
                        </a:rPr>
                        <a:t>Lavorazione dei minerali non metalliferi</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68</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302</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115.425 €</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1,13%</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1,23%</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713358149"/>
                  </a:ext>
                </a:extLst>
              </a:tr>
              <a:tr h="175753">
                <a:tc>
                  <a:txBody>
                    <a:bodyPr/>
                    <a:lstStyle/>
                    <a:p>
                      <a:pPr algn="r" fontAlgn="ctr">
                        <a:buNone/>
                      </a:pPr>
                      <a:r>
                        <a:rPr lang="it-IT" sz="800" u="none" strike="noStrike" dirty="0">
                          <a:effectLst/>
                        </a:rPr>
                        <a:t>Legno, carpenteria navale ed arredamenti in legno</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273</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1.798</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343.170 €</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3,35%</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5,47%</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3329564828"/>
                  </a:ext>
                </a:extLst>
              </a:tr>
              <a:tr h="156896">
                <a:tc>
                  <a:txBody>
                    <a:bodyPr/>
                    <a:lstStyle/>
                    <a:p>
                      <a:pPr algn="r" fontAlgn="ctr">
                        <a:buNone/>
                      </a:pPr>
                      <a:r>
                        <a:rPr lang="it-IT" sz="800" u="none" strike="noStrike" dirty="0">
                          <a:effectLst/>
                        </a:rPr>
                        <a:t>Pelli/Cuoio/Calzature</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159</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880</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412.223 €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4,03%</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0,64%</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893754000"/>
                  </a:ext>
                </a:extLst>
              </a:tr>
              <a:tr h="194218">
                <a:tc>
                  <a:txBody>
                    <a:bodyPr/>
                    <a:lstStyle/>
                    <a:p>
                      <a:pPr algn="r" fontAlgn="ctr">
                        <a:buNone/>
                      </a:pPr>
                      <a:r>
                        <a:rPr lang="it-IT" sz="800" u="none" strike="noStrike" dirty="0">
                          <a:effectLst/>
                        </a:rPr>
                        <a:t>Produzione e lavorazione metalli/Meccanica di precisione</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3.393</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19.749</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5.077.322 €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49,59%</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35,32%</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254622063"/>
                  </a:ext>
                </a:extLst>
              </a:tr>
              <a:tr h="159806">
                <a:tc>
                  <a:txBody>
                    <a:bodyPr/>
                    <a:lstStyle/>
                    <a:p>
                      <a:pPr algn="r" fontAlgn="ctr">
                        <a:buNone/>
                      </a:pPr>
                      <a:r>
                        <a:rPr lang="it-IT" sz="800" u="none" strike="noStrike" dirty="0">
                          <a:effectLst/>
                        </a:rPr>
                        <a:t>Servizi e attività varie (igiene, nettezza urbana, spettacolo)</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278</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1.069</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487.382 €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4,76%</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15,87%</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1725906588"/>
                  </a:ext>
                </a:extLst>
              </a:tr>
              <a:tr h="175753">
                <a:tc>
                  <a:txBody>
                    <a:bodyPr/>
                    <a:lstStyle/>
                    <a:p>
                      <a:pPr algn="r" fontAlgn="ctr">
                        <a:buNone/>
                      </a:pPr>
                      <a:r>
                        <a:rPr lang="it-IT" sz="800" u="none" strike="noStrike" dirty="0">
                          <a:effectLst/>
                        </a:rPr>
                        <a:t>Tessile/Abbigliamento/Arredamento</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1.153</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7.443</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2.410.148 €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23,54%</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4,84%</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917372601"/>
                  </a:ext>
                </a:extLst>
              </a:tr>
              <a:tr h="175753">
                <a:tc>
                  <a:txBody>
                    <a:bodyPr/>
                    <a:lstStyle/>
                    <a:p>
                      <a:pPr algn="r" fontAlgn="ctr">
                        <a:buNone/>
                      </a:pPr>
                      <a:r>
                        <a:rPr lang="it-IT" sz="800" u="none" strike="noStrike" dirty="0">
                          <a:effectLst/>
                        </a:rPr>
                        <a:t>Trasporti e comunicazioni</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48</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218</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43.048 €</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a:effectLst/>
                        </a:rPr>
                        <a:t>0,42%</a:t>
                      </a:r>
                      <a:endParaRPr lang="it-IT" sz="800" b="0" i="0" u="none" strike="noStrike">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u="none" strike="noStrike" dirty="0">
                          <a:effectLst/>
                        </a:rPr>
                        <a:t>3,45%</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2761276926"/>
                  </a:ext>
                </a:extLst>
              </a:tr>
              <a:tr h="175753">
                <a:tc>
                  <a:txBody>
                    <a:bodyPr/>
                    <a:lstStyle/>
                    <a:p>
                      <a:pPr algn="ctr" fontAlgn="ctr">
                        <a:buNone/>
                      </a:pPr>
                      <a:r>
                        <a:rPr lang="it-IT" sz="800" b="0" u="none" strike="noStrike" dirty="0">
                          <a:effectLst/>
                        </a:rPr>
                        <a:t>TOTALE REGIONE LOMBARDIA  </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b="0" u="none" strike="noStrike" dirty="0">
                          <a:effectLst/>
                        </a:rPr>
                        <a:t>6.201</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b="0" u="none" strike="noStrike" dirty="0">
                          <a:effectLst/>
                        </a:rPr>
                        <a:t>35.735</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b="0" u="none" strike="noStrike" dirty="0">
                          <a:effectLst/>
                        </a:rPr>
                        <a:t>10.238.598 €</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b="0" u="none" strike="noStrike" dirty="0">
                          <a:effectLst/>
                        </a:rPr>
                        <a:t>100,00%</a:t>
                      </a:r>
                      <a:endParaRPr lang="it-IT" sz="800" b="0" i="0" u="none" strike="noStrike" dirty="0">
                        <a:solidFill>
                          <a:srgbClr val="000000"/>
                        </a:solidFill>
                        <a:effectLst/>
                        <a:latin typeface="Calibri" panose="020F0502020204030204" pitchFamily="34" charset="0"/>
                      </a:endParaRPr>
                    </a:p>
                  </a:txBody>
                  <a:tcPr marL="8600" marR="8600" marT="8600" marB="0" anchor="ctr"/>
                </a:tc>
                <a:tc>
                  <a:txBody>
                    <a:bodyPr/>
                    <a:lstStyle/>
                    <a:p>
                      <a:pPr algn="ctr" fontAlgn="ctr">
                        <a:buNone/>
                      </a:pPr>
                      <a:r>
                        <a:rPr lang="it-IT" sz="800" b="0" u="none" strike="noStrike" dirty="0">
                          <a:effectLst/>
                        </a:rPr>
                        <a:t>100,00%</a:t>
                      </a:r>
                      <a:endParaRPr lang="it-IT" sz="800" b="0" i="0" u="none" strike="noStrike" dirty="0">
                        <a:solidFill>
                          <a:srgbClr val="000000"/>
                        </a:solidFill>
                        <a:effectLst/>
                        <a:latin typeface="Calibri" panose="020F0502020204030204" pitchFamily="34" charset="0"/>
                      </a:endParaRPr>
                    </a:p>
                  </a:txBody>
                  <a:tcPr marL="8600" marR="8600" marT="8600" marB="0" anchor="ctr"/>
                </a:tc>
                <a:extLst>
                  <a:ext uri="{0D108BD9-81ED-4DB2-BD59-A6C34878D82A}">
                    <a16:rowId xmlns:a16="http://schemas.microsoft.com/office/drawing/2014/main" val="3158954451"/>
                  </a:ext>
                </a:extLst>
              </a:tr>
            </a:tbl>
          </a:graphicData>
        </a:graphic>
      </p:graphicFrame>
      <p:graphicFrame>
        <p:nvGraphicFramePr>
          <p:cNvPr id="7" name="Grafico 6">
            <a:extLst>
              <a:ext uri="{FF2B5EF4-FFF2-40B4-BE49-F238E27FC236}">
                <a16:creationId xmlns:a16="http://schemas.microsoft.com/office/drawing/2014/main" id="{1AD6B6D5-DB84-A89C-E904-63B26FD94A7B}"/>
              </a:ext>
            </a:extLst>
          </p:cNvPr>
          <p:cNvGraphicFramePr>
            <a:graphicFrameLocks/>
          </p:cNvGraphicFramePr>
          <p:nvPr>
            <p:extLst>
              <p:ext uri="{D42A27DB-BD31-4B8C-83A1-F6EECF244321}">
                <p14:modId xmlns:p14="http://schemas.microsoft.com/office/powerpoint/2010/main" val="2746115395"/>
              </p:ext>
            </p:extLst>
          </p:nvPr>
        </p:nvGraphicFramePr>
        <p:xfrm>
          <a:off x="208420" y="3041584"/>
          <a:ext cx="8017843" cy="3918998"/>
        </p:xfrm>
        <a:graphic>
          <a:graphicData uri="http://schemas.openxmlformats.org/drawingml/2006/chart">
            <c:chart xmlns:c="http://schemas.openxmlformats.org/drawingml/2006/chart" xmlns:r="http://schemas.openxmlformats.org/officeDocument/2006/relationships" r:id="rId2"/>
          </a:graphicData>
        </a:graphic>
      </p:graphicFrame>
      <p:pic>
        <p:nvPicPr>
          <p:cNvPr id="3" name="Immagine 2" descr="Immagine che contiene testo, Carattere, Elementi grafici, grafica&#10;&#10;Descrizione generata automaticamente">
            <a:extLst>
              <a:ext uri="{FF2B5EF4-FFF2-40B4-BE49-F238E27FC236}">
                <a16:creationId xmlns:a16="http://schemas.microsoft.com/office/drawing/2014/main" id="{30537E24-B205-AF81-3028-D27609FF3B6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110652" y="5808158"/>
            <a:ext cx="1847622" cy="823011"/>
          </a:xfrm>
          <a:prstGeom prst="rect">
            <a:avLst/>
          </a:prstGeom>
        </p:spPr>
      </p:pic>
    </p:spTree>
    <p:extLst>
      <p:ext uri="{BB962C8B-B14F-4D97-AF65-F5344CB8AC3E}">
        <p14:creationId xmlns:p14="http://schemas.microsoft.com/office/powerpoint/2010/main" val="2978338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FB8A75-AB45-F52D-7C75-0295666ED72F}"/>
              </a:ext>
            </a:extLst>
          </p:cNvPr>
          <p:cNvSpPr>
            <a:spLocks noGrp="1"/>
          </p:cNvSpPr>
          <p:nvPr>
            <p:ph type="title"/>
          </p:nvPr>
        </p:nvSpPr>
        <p:spPr>
          <a:xfrm>
            <a:off x="2506134" y="542103"/>
            <a:ext cx="6556384" cy="562418"/>
          </a:xfrm>
        </p:spPr>
        <p:txBody>
          <a:bodyPr>
            <a:normAutofit/>
          </a:bodyPr>
          <a:lstStyle/>
          <a:p>
            <a:r>
              <a:rPr lang="it-IT" sz="2000" b="1" dirty="0"/>
              <a:t>Tendenze dell’occupazione artigiana in Lombardia</a:t>
            </a:r>
          </a:p>
        </p:txBody>
      </p:sp>
      <p:sp>
        <p:nvSpPr>
          <p:cNvPr id="6" name="Segnaposto contenuto 3">
            <a:extLst>
              <a:ext uri="{FF2B5EF4-FFF2-40B4-BE49-F238E27FC236}">
                <a16:creationId xmlns:a16="http://schemas.microsoft.com/office/drawing/2014/main" id="{E234D2A6-A656-66B8-F764-8DA1800092BA}"/>
              </a:ext>
            </a:extLst>
          </p:cNvPr>
          <p:cNvSpPr>
            <a:spLocks noGrp="1"/>
          </p:cNvSpPr>
          <p:nvPr>
            <p:ph sz="half" idx="1"/>
          </p:nvPr>
        </p:nvSpPr>
        <p:spPr>
          <a:xfrm>
            <a:off x="381824" y="1167895"/>
            <a:ext cx="9471601" cy="5671996"/>
          </a:xfrm>
        </p:spPr>
        <p:txBody>
          <a:bodyPr>
            <a:noAutofit/>
          </a:bodyPr>
          <a:lstStyle/>
          <a:p>
            <a:pPr marL="0" indent="0" algn="just">
              <a:buNone/>
            </a:pPr>
            <a:r>
              <a:rPr lang="it-IT" sz="1600" dirty="0"/>
              <a:t>Nei Tra il 2025 e il </a:t>
            </a:r>
            <a:r>
              <a:rPr lang="it-IT" sz="1600" b="1" dirty="0">
                <a:solidFill>
                  <a:schemeClr val="tx1"/>
                </a:solidFill>
              </a:rPr>
              <a:t>2029 la </a:t>
            </a:r>
            <a:r>
              <a:rPr lang="it-IT" sz="1600" dirty="0"/>
              <a:t>domanda di lavoro artigiano </a:t>
            </a:r>
            <a:r>
              <a:rPr lang="it-IT" sz="1600" b="1" dirty="0">
                <a:solidFill>
                  <a:schemeClr val="tx1"/>
                </a:solidFill>
              </a:rPr>
              <a:t>in Lombardia continuerà ad aumentare</a:t>
            </a:r>
            <a:r>
              <a:rPr lang="it-IT" sz="1600" dirty="0"/>
              <a:t>, (+0,8% e +1,6% l’anno fino al 2027) trainata dalle Imprese Artigiane e  micro e piccole imprese (MPI), che generano oggi oltre il 52% delle assunzioni regionali. ​</a:t>
            </a:r>
          </a:p>
          <a:p>
            <a:pPr marL="0" indent="0" algn="just">
              <a:buNone/>
            </a:pPr>
            <a:r>
              <a:rPr lang="it-IT" sz="1600" dirty="0"/>
              <a:t>Nei prossimi anni </a:t>
            </a:r>
            <a:r>
              <a:rPr lang="it-IT" sz="1600" b="1" dirty="0">
                <a:solidFill>
                  <a:schemeClr val="tx1"/>
                </a:solidFill>
              </a:rPr>
              <a:t>i settori dell’artigianato lombardo che cresceranno di più </a:t>
            </a:r>
            <a:r>
              <a:rPr lang="it-IT" sz="1600" dirty="0"/>
              <a:t>saranno quelli legati alla manifattura di qualità, alle costruzioni sostenibili, all’alimentare di eccellenza e alle tecnologie green e digitali. Questa dinamica riflette sia la ripresa della domanda interna ed estera sia i nuovi orientamenti della transizione ecologica e digitale promossi a livello regionale e nazionale.​</a:t>
            </a:r>
          </a:p>
          <a:p>
            <a:pPr marL="0" indent="0" algn="just">
              <a:buNone/>
            </a:pPr>
            <a:r>
              <a:rPr lang="it-IT" sz="1600" dirty="0"/>
              <a:t>In </a:t>
            </a:r>
            <a:r>
              <a:rPr lang="it-IT" sz="1600" b="1" dirty="0">
                <a:solidFill>
                  <a:schemeClr val="tx1"/>
                </a:solidFill>
              </a:rPr>
              <a:t>lieve contrazione </a:t>
            </a:r>
            <a:r>
              <a:rPr lang="it-IT" sz="1600" dirty="0"/>
              <a:t>la Meccanica pesante, gomma-plastica e metallurgia mostrano segnali di rallentamento produttivo nel 2025  a causa dei costi energetici e delle tensioni internazionali.​ Il tessile tradizionale, calzature e mezzi di trasporto restano più vulnerabili, sebbene alcune nicchie specializzate puntino al rilancio con produzioni sostenibili e su misura.​</a:t>
            </a:r>
          </a:p>
          <a:p>
            <a:pPr marL="0" indent="0" algn="just">
              <a:buNone/>
            </a:pPr>
            <a:r>
              <a:rPr lang="it-IT" sz="1600" b="1" dirty="0">
                <a:solidFill>
                  <a:schemeClr val="tx1"/>
                </a:solidFill>
              </a:rPr>
              <a:t>Le figure più richieste </a:t>
            </a:r>
            <a:r>
              <a:rPr lang="it-IT" sz="1600" dirty="0"/>
              <a:t>resteranno quelle tecniche e operative specializzate: meccanici, saldatori, elettricisti, operatori CNC e artigiani del legno e del tessile. Crescerà anche la domanda di competenze digitali e green collegate alla transizione ecologica e all’industria 4.0.​</a:t>
            </a:r>
          </a:p>
          <a:p>
            <a:pPr marL="0" indent="0" algn="just">
              <a:buNone/>
            </a:pPr>
            <a:r>
              <a:rPr lang="it-IT" sz="1600" dirty="0"/>
              <a:t>Il comparto artigiano lombardo continuerà quindi a rappresentare </a:t>
            </a:r>
            <a:r>
              <a:rPr lang="it-IT" sz="1600" b="1" dirty="0">
                <a:solidFill>
                  <a:schemeClr val="tx1"/>
                </a:solidFill>
              </a:rPr>
              <a:t>un pilastro occupazionale regionale</a:t>
            </a:r>
            <a:r>
              <a:rPr lang="it-IT" sz="1600" dirty="0">
                <a:solidFill>
                  <a:schemeClr val="tx1"/>
                </a:solidFill>
              </a:rPr>
              <a:t>,</a:t>
            </a:r>
            <a:r>
              <a:rPr lang="it-IT" sz="1600" dirty="0"/>
              <a:t> ma </a:t>
            </a:r>
            <a:r>
              <a:rPr lang="it-IT" sz="1600" b="1" dirty="0">
                <a:solidFill>
                  <a:schemeClr val="tx1"/>
                </a:solidFill>
              </a:rPr>
              <a:t>la carenza di competenze e la mancata sostituzione generazionale</a:t>
            </a:r>
            <a:r>
              <a:rPr lang="it-IT" sz="1600" dirty="0">
                <a:solidFill>
                  <a:schemeClr val="tx1"/>
                </a:solidFill>
              </a:rPr>
              <a:t> </a:t>
            </a:r>
            <a:r>
              <a:rPr lang="it-IT" sz="1600" dirty="0"/>
              <a:t>limiteranno la crescita potenziale se non accompagnate da forti politiche formative e di attrattività del settore.​ </a:t>
            </a:r>
          </a:p>
          <a:p>
            <a:pPr marL="0" indent="0" algn="just">
              <a:buNone/>
            </a:pPr>
            <a:r>
              <a:rPr lang="it-IT" sz="1600" b="1" dirty="0">
                <a:solidFill>
                  <a:schemeClr val="tx1"/>
                </a:solidFill>
              </a:rPr>
              <a:t>La domanda aumenterà</a:t>
            </a:r>
            <a:r>
              <a:rPr lang="it-IT" sz="1600" dirty="0">
                <a:solidFill>
                  <a:schemeClr val="tx1"/>
                </a:solidFill>
              </a:rPr>
              <a:t>, </a:t>
            </a:r>
            <a:r>
              <a:rPr lang="it-IT" sz="1600" b="1" dirty="0">
                <a:solidFill>
                  <a:schemeClr val="tx1"/>
                </a:solidFill>
              </a:rPr>
              <a:t>ma l’offerta di lavoratori qualificati non crescerà </a:t>
            </a:r>
            <a:r>
              <a:rPr lang="it-IT" sz="1600" dirty="0"/>
              <a:t>allo stesso ritmo, rendendo cruciale l’investimento in formazione tecnica, apprendistato e innovazione per sostenere la competitività del sistema artigiano lombardo. </a:t>
            </a:r>
          </a:p>
        </p:txBody>
      </p:sp>
    </p:spTree>
    <p:extLst>
      <p:ext uri="{BB962C8B-B14F-4D97-AF65-F5344CB8AC3E}">
        <p14:creationId xmlns:p14="http://schemas.microsoft.com/office/powerpoint/2010/main" val="3399926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2093A-B918-4809-4662-5C69A56DD6B8}"/>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AA43EE73-8FB4-ADC8-E400-7EEBD39EA934}"/>
              </a:ext>
            </a:extLst>
          </p:cNvPr>
          <p:cNvSpPr>
            <a:spLocks noGrp="1"/>
          </p:cNvSpPr>
          <p:nvPr>
            <p:ph type="subTitle" idx="1"/>
          </p:nvPr>
        </p:nvSpPr>
        <p:spPr>
          <a:xfrm>
            <a:off x="1612454" y="1214253"/>
            <a:ext cx="7766936" cy="4579244"/>
          </a:xfrm>
        </p:spPr>
        <p:txBody>
          <a:bodyPr>
            <a:noAutofit/>
          </a:bodyPr>
          <a:lstStyle/>
          <a:p>
            <a:pPr algn="just"/>
            <a:r>
              <a:rPr lang="it-IT" sz="1500" b="1" dirty="0">
                <a:solidFill>
                  <a:schemeClr val="tx1">
                    <a:lumMod val="75000"/>
                    <a:lumOff val="25000"/>
                  </a:schemeClr>
                </a:solidFill>
              </a:rPr>
              <a:t>I</a:t>
            </a:r>
            <a:r>
              <a:rPr lang="it-IT" sz="1500" dirty="0">
                <a:solidFill>
                  <a:schemeClr val="tx1">
                    <a:lumMod val="75000"/>
                    <a:lumOff val="25000"/>
                  </a:schemeClr>
                </a:solidFill>
              </a:rPr>
              <a:t>l contributo dei </a:t>
            </a:r>
            <a:r>
              <a:rPr lang="it-IT" sz="1500" b="1" dirty="0">
                <a:solidFill>
                  <a:schemeClr val="tx1"/>
                </a:solidFill>
              </a:rPr>
              <a:t>lavoratori immigrati</a:t>
            </a:r>
            <a:r>
              <a:rPr lang="it-IT" sz="1500" dirty="0">
                <a:solidFill>
                  <a:schemeClr val="tx1"/>
                </a:solidFill>
              </a:rPr>
              <a:t> </a:t>
            </a:r>
            <a:r>
              <a:rPr lang="it-IT" sz="1500" dirty="0">
                <a:solidFill>
                  <a:schemeClr val="tx1">
                    <a:lumMod val="75000"/>
                    <a:lumOff val="25000"/>
                  </a:schemeClr>
                </a:solidFill>
              </a:rPr>
              <a:t>è sempre più significativo per il tessuto produttivo artigiano lombardo. La quota delle imprese gestite in prevalenza da persone nate fuori dall’Italia (13,8% vs. 11,5% nazionale) è tornata a crescere a ritmo sostenuto dopo il rallentamento nel periodo di emergenza sanitaria che aveva ridotto i flussi di mobilità internazionale.</a:t>
            </a:r>
          </a:p>
          <a:p>
            <a:pPr algn="just"/>
            <a:r>
              <a:rPr lang="it-IT" sz="1500" b="1" dirty="0">
                <a:solidFill>
                  <a:schemeClr val="tx1"/>
                </a:solidFill>
              </a:rPr>
              <a:t>L’artigianato lombardo ha mostrato quindi un riequilibrio settoriale</a:t>
            </a:r>
            <a:r>
              <a:rPr lang="it-IT" sz="1500" dirty="0">
                <a:solidFill>
                  <a:schemeClr val="tx1"/>
                </a:solidFill>
              </a:rPr>
              <a:t>: </a:t>
            </a:r>
            <a:r>
              <a:rPr lang="it-IT" sz="1500" dirty="0">
                <a:solidFill>
                  <a:schemeClr val="tx1">
                    <a:lumMod val="75000"/>
                    <a:lumOff val="25000"/>
                  </a:schemeClr>
                </a:solidFill>
              </a:rPr>
              <a:t>crescita dei lavoratori dipendenti nei servizi e nella produzione personalizzata, riduzione degli autonomi nei settori più tradizionali. Questo spostamento riflette una ristrutturazione del settore più orientata ai servizi e alla tecnologia che alla produzione manuale tradizionale.</a:t>
            </a:r>
          </a:p>
          <a:p>
            <a:pPr algn="just"/>
            <a:r>
              <a:rPr lang="it-IT" sz="1500" b="1" dirty="0">
                <a:solidFill>
                  <a:schemeClr val="tx1"/>
                </a:solidFill>
              </a:rPr>
              <a:t>Il reperimento di personale </a:t>
            </a:r>
            <a:r>
              <a:rPr lang="it-IT" sz="1500" b="1" dirty="0">
                <a:solidFill>
                  <a:schemeClr val="tx1">
                    <a:lumMod val="75000"/>
                    <a:lumOff val="25000"/>
                  </a:schemeClr>
                </a:solidFill>
              </a:rPr>
              <a:t>qualificato</a:t>
            </a:r>
            <a:r>
              <a:rPr lang="it-IT" sz="1500" dirty="0">
                <a:solidFill>
                  <a:schemeClr val="tx1">
                    <a:lumMod val="75000"/>
                    <a:lumOff val="25000"/>
                  </a:schemeClr>
                </a:solidFill>
              </a:rPr>
              <a:t> si conferma una criticità per le imprese artigiane, in un contesto in cui la Lombardia, pur essendo una regione manifatturiera leader, ha visto una riduzione dell'occupazione manifatturiera nell'ultimo anno. Le imprese artigiane affrontano una grave carenza di competenze, cruciale per mantenere la competitività. </a:t>
            </a:r>
          </a:p>
          <a:p>
            <a:pPr algn="just"/>
            <a:r>
              <a:rPr lang="it-IT" sz="1500" dirty="0">
                <a:solidFill>
                  <a:schemeClr val="tx1">
                    <a:lumMod val="75000"/>
                    <a:lumOff val="25000"/>
                  </a:schemeClr>
                </a:solidFill>
              </a:rPr>
              <a:t>Ad ELBA/FSBA sono iscritti oltre il 90% delle aziende artigiane Lombarde con dipendenti  (esclusa edilizia), pertanto, le statistiche elaborate sugli iscritti ELBA/FSBA possono ben rappresentare la struttura e composizione dell’artigianato in Lombardia.</a:t>
            </a:r>
          </a:p>
        </p:txBody>
      </p:sp>
      <p:pic>
        <p:nvPicPr>
          <p:cNvPr id="6" name="Immagine 5">
            <a:extLst>
              <a:ext uri="{FF2B5EF4-FFF2-40B4-BE49-F238E27FC236}">
                <a16:creationId xmlns:a16="http://schemas.microsoft.com/office/drawing/2014/main" id="{57750DCB-94D8-640A-89E4-11EDB44096C8}"/>
              </a:ext>
            </a:extLst>
          </p:cNvPr>
          <p:cNvPicPr>
            <a:picLocks noChangeAspect="1"/>
          </p:cNvPicPr>
          <p:nvPr/>
        </p:nvPicPr>
        <p:blipFill>
          <a:blip r:embed="rId2"/>
          <a:stretch>
            <a:fillRect/>
          </a:stretch>
        </p:blipFill>
        <p:spPr>
          <a:xfrm>
            <a:off x="0" y="6227438"/>
            <a:ext cx="12192000" cy="669890"/>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Input penna 8">
                <a:extLst>
                  <a:ext uri="{FF2B5EF4-FFF2-40B4-BE49-F238E27FC236}">
                    <a16:creationId xmlns:a16="http://schemas.microsoft.com/office/drawing/2014/main" id="{76E48014-B24A-6547-856E-0FEEE1AA9741}"/>
                  </a:ext>
                </a:extLst>
              </p14:cNvPr>
              <p14:cNvContentPartPr/>
              <p14:nvPr/>
            </p14:nvContentPartPr>
            <p14:xfrm>
              <a:off x="0" y="6216375"/>
              <a:ext cx="12192000" cy="360"/>
            </p14:xfrm>
          </p:contentPart>
        </mc:Choice>
        <mc:Fallback xmlns="">
          <p:pic>
            <p:nvPicPr>
              <p:cNvPr id="9" name="Input penna 8">
                <a:extLst>
                  <a:ext uri="{FF2B5EF4-FFF2-40B4-BE49-F238E27FC236}">
                    <a16:creationId xmlns:a16="http://schemas.microsoft.com/office/drawing/2014/main" id="{76E48014-B24A-6547-856E-0FEEE1AA9741}"/>
                  </a:ext>
                </a:extLst>
              </p:cNvPr>
              <p:cNvPicPr/>
              <p:nvPr/>
            </p:nvPicPr>
            <p:blipFill>
              <a:blip r:embed="rId4"/>
              <a:stretch>
                <a:fillRect/>
              </a:stretch>
            </p:blipFill>
            <p:spPr>
              <a:xfrm>
                <a:off x="-12600" y="6203775"/>
                <a:ext cx="12217200" cy="25560"/>
              </a:xfrm>
              <a:prstGeom prst="rect">
                <a:avLst/>
              </a:prstGeom>
            </p:spPr>
          </p:pic>
        </mc:Fallback>
      </mc:AlternateContent>
      <p:sp>
        <p:nvSpPr>
          <p:cNvPr id="4" name="CasellaDiTesto 3">
            <a:extLst>
              <a:ext uri="{FF2B5EF4-FFF2-40B4-BE49-F238E27FC236}">
                <a16:creationId xmlns:a16="http://schemas.microsoft.com/office/drawing/2014/main" id="{172FE940-EFA8-CBE9-2AB1-66E0F8678443}"/>
              </a:ext>
            </a:extLst>
          </p:cNvPr>
          <p:cNvSpPr txBox="1"/>
          <p:nvPr/>
        </p:nvSpPr>
        <p:spPr>
          <a:xfrm>
            <a:off x="2521390" y="517315"/>
            <a:ext cx="6858000" cy="461665"/>
          </a:xfrm>
          <a:prstGeom prst="rect">
            <a:avLst/>
          </a:prstGeom>
          <a:noFill/>
        </p:spPr>
        <p:txBody>
          <a:bodyPr wrap="square">
            <a:spAutoFit/>
          </a:bodyPr>
          <a:lstStyle/>
          <a:p>
            <a:r>
              <a:rPr lang="it-IT" sz="2400" dirty="0">
                <a:solidFill>
                  <a:schemeClr val="accent1"/>
                </a:solidFill>
              </a:rPr>
              <a:t>ARTIGIANATO E BILATERALITA’ IN LOMBARDIA</a:t>
            </a:r>
          </a:p>
        </p:txBody>
      </p:sp>
    </p:spTree>
    <p:extLst>
      <p:ext uri="{BB962C8B-B14F-4D97-AF65-F5344CB8AC3E}">
        <p14:creationId xmlns:p14="http://schemas.microsoft.com/office/powerpoint/2010/main" val="2572041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44EDA0-4C1F-4DC7-9C87-4FE485DC7304}"/>
              </a:ext>
            </a:extLst>
          </p:cNvPr>
          <p:cNvSpPr>
            <a:spLocks noGrp="1"/>
          </p:cNvSpPr>
          <p:nvPr>
            <p:ph type="title"/>
          </p:nvPr>
        </p:nvSpPr>
        <p:spPr>
          <a:xfrm>
            <a:off x="2085773" y="725053"/>
            <a:ext cx="7626127" cy="484708"/>
          </a:xfrm>
        </p:spPr>
        <p:txBody>
          <a:bodyPr>
            <a:noAutofit/>
          </a:bodyPr>
          <a:lstStyle/>
          <a:p>
            <a:pPr algn="ctr"/>
            <a:r>
              <a:rPr lang="it-IT" sz="2000" dirty="0"/>
              <a:t>% Dipendenti iscritti ELBA/FSBA per provincia al 31/12/2024</a:t>
            </a:r>
          </a:p>
        </p:txBody>
      </p:sp>
      <p:graphicFrame>
        <p:nvGraphicFramePr>
          <p:cNvPr id="8" name="Grafico 7">
            <a:extLst>
              <a:ext uri="{FF2B5EF4-FFF2-40B4-BE49-F238E27FC236}">
                <a16:creationId xmlns:a16="http://schemas.microsoft.com/office/drawing/2014/main" id="{44C99F8D-C4F6-8B87-E4DF-31DCF5EBBB47}"/>
              </a:ext>
            </a:extLst>
          </p:cNvPr>
          <p:cNvGraphicFramePr>
            <a:graphicFrameLocks/>
          </p:cNvGraphicFramePr>
          <p:nvPr>
            <p:extLst>
              <p:ext uri="{D42A27DB-BD31-4B8C-83A1-F6EECF244321}">
                <p14:modId xmlns:p14="http://schemas.microsoft.com/office/powerpoint/2010/main" val="2333041974"/>
              </p:ext>
            </p:extLst>
          </p:nvPr>
        </p:nvGraphicFramePr>
        <p:xfrm>
          <a:off x="4620109" y="2576946"/>
          <a:ext cx="5379437" cy="320501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ella 9">
            <a:extLst>
              <a:ext uri="{FF2B5EF4-FFF2-40B4-BE49-F238E27FC236}">
                <a16:creationId xmlns:a16="http://schemas.microsoft.com/office/drawing/2014/main" id="{1A9A4512-1820-3A21-A04E-C233A000CD16}"/>
              </a:ext>
            </a:extLst>
          </p:cNvPr>
          <p:cNvGraphicFramePr>
            <a:graphicFrameLocks noGrp="1"/>
          </p:cNvGraphicFramePr>
          <p:nvPr>
            <p:extLst>
              <p:ext uri="{D42A27DB-BD31-4B8C-83A1-F6EECF244321}">
                <p14:modId xmlns:p14="http://schemas.microsoft.com/office/powerpoint/2010/main" val="191093264"/>
              </p:ext>
            </p:extLst>
          </p:nvPr>
        </p:nvGraphicFramePr>
        <p:xfrm>
          <a:off x="702686" y="1945408"/>
          <a:ext cx="3917423" cy="2616201"/>
        </p:xfrm>
        <a:graphic>
          <a:graphicData uri="http://schemas.openxmlformats.org/drawingml/2006/table">
            <a:tbl>
              <a:tblPr>
                <a:tableStyleId>{5C22544A-7EE6-4342-B048-85BDC9FD1C3A}</a:tableStyleId>
              </a:tblPr>
              <a:tblGrid>
                <a:gridCol w="1231426">
                  <a:extLst>
                    <a:ext uri="{9D8B030D-6E8A-4147-A177-3AD203B41FA5}">
                      <a16:colId xmlns:a16="http://schemas.microsoft.com/office/drawing/2014/main" val="548640187"/>
                    </a:ext>
                  </a:extLst>
                </a:gridCol>
                <a:gridCol w="504141">
                  <a:extLst>
                    <a:ext uri="{9D8B030D-6E8A-4147-A177-3AD203B41FA5}">
                      <a16:colId xmlns:a16="http://schemas.microsoft.com/office/drawing/2014/main" val="192318730"/>
                    </a:ext>
                  </a:extLst>
                </a:gridCol>
                <a:gridCol w="685962">
                  <a:extLst>
                    <a:ext uri="{9D8B030D-6E8A-4147-A177-3AD203B41FA5}">
                      <a16:colId xmlns:a16="http://schemas.microsoft.com/office/drawing/2014/main" val="1754354769"/>
                    </a:ext>
                  </a:extLst>
                </a:gridCol>
                <a:gridCol w="826461">
                  <a:extLst>
                    <a:ext uri="{9D8B030D-6E8A-4147-A177-3AD203B41FA5}">
                      <a16:colId xmlns:a16="http://schemas.microsoft.com/office/drawing/2014/main" val="1582477925"/>
                    </a:ext>
                  </a:extLst>
                </a:gridCol>
                <a:gridCol w="669433">
                  <a:extLst>
                    <a:ext uri="{9D8B030D-6E8A-4147-A177-3AD203B41FA5}">
                      <a16:colId xmlns:a16="http://schemas.microsoft.com/office/drawing/2014/main" val="2909606507"/>
                    </a:ext>
                  </a:extLst>
                </a:gridCol>
              </a:tblGrid>
              <a:tr h="280602">
                <a:tc gridSpan="5">
                  <a:txBody>
                    <a:bodyPr/>
                    <a:lstStyle/>
                    <a:p>
                      <a:pPr algn="ctr" fontAlgn="ctr">
                        <a:buNone/>
                      </a:pPr>
                      <a:r>
                        <a:rPr lang="it-IT" sz="1200" u="none" strike="noStrike" dirty="0">
                          <a:solidFill>
                            <a:schemeClr val="accent2">
                              <a:lumMod val="50000"/>
                            </a:schemeClr>
                          </a:solidFill>
                          <a:effectLst/>
                        </a:rPr>
                        <a:t>ISCRITTI ELBA/FSBA  AL 31/12/2024</a:t>
                      </a:r>
                      <a:endParaRPr lang="it-IT" sz="12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317718125"/>
                  </a:ext>
                </a:extLst>
              </a:tr>
              <a:tr h="173313">
                <a:tc>
                  <a:txBody>
                    <a:bodyPr/>
                    <a:lstStyle/>
                    <a:p>
                      <a:pPr algn="ctr" fontAlgn="ctr">
                        <a:buNone/>
                      </a:pPr>
                      <a:r>
                        <a:rPr lang="it-IT" sz="1000" b="1" u="none" strike="noStrike" dirty="0">
                          <a:solidFill>
                            <a:schemeClr val="accent2">
                              <a:lumMod val="50000"/>
                            </a:schemeClr>
                          </a:solidFill>
                          <a:effectLst/>
                        </a:rPr>
                        <a:t>PROVINCE</a:t>
                      </a:r>
                      <a:endParaRPr lang="it-IT" sz="10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1000" b="1" u="none" strike="noStrike" dirty="0">
                          <a:solidFill>
                            <a:schemeClr val="accent2">
                              <a:lumMod val="50000"/>
                            </a:schemeClr>
                          </a:solidFill>
                          <a:effectLst/>
                        </a:rPr>
                        <a:t>Aziende</a:t>
                      </a:r>
                      <a:endParaRPr lang="it-IT" sz="10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1000" b="1" u="none" strike="noStrike">
                          <a:solidFill>
                            <a:schemeClr val="accent2">
                              <a:lumMod val="50000"/>
                            </a:schemeClr>
                          </a:solidFill>
                          <a:effectLst/>
                        </a:rPr>
                        <a:t>Dipendenti</a:t>
                      </a:r>
                      <a:endParaRPr lang="it-IT" sz="1000" b="1"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1000" b="1" u="none" strike="noStrike" dirty="0">
                          <a:solidFill>
                            <a:schemeClr val="accent2">
                              <a:lumMod val="50000"/>
                            </a:schemeClr>
                          </a:solidFill>
                          <a:effectLst/>
                        </a:rPr>
                        <a:t>% Dipendenti</a:t>
                      </a:r>
                      <a:endParaRPr lang="it-IT" sz="10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1000" b="1" u="none" strike="noStrike" dirty="0">
                          <a:solidFill>
                            <a:schemeClr val="accent2">
                              <a:lumMod val="50000"/>
                            </a:schemeClr>
                          </a:solidFill>
                          <a:effectLst/>
                        </a:rPr>
                        <a:t>Media Lav.</a:t>
                      </a:r>
                      <a:endParaRPr lang="it-IT" sz="10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1569063284"/>
                  </a:ext>
                </a:extLst>
              </a:tr>
              <a:tr h="165060">
                <a:tc>
                  <a:txBody>
                    <a:bodyPr/>
                    <a:lstStyle/>
                    <a:p>
                      <a:pPr algn="r" fontAlgn="ctr">
                        <a:buNone/>
                      </a:pPr>
                      <a:r>
                        <a:rPr lang="it-IT" sz="900" b="1" i="1" u="none" strike="noStrike" dirty="0">
                          <a:solidFill>
                            <a:schemeClr val="accent2">
                              <a:lumMod val="50000"/>
                            </a:schemeClr>
                          </a:solidFill>
                          <a:effectLst/>
                        </a:rPr>
                        <a:t>BERGAMO</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6.501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32.285</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15,79%</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4,97</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541779935"/>
                  </a:ext>
                </a:extLst>
              </a:tr>
              <a:tr h="165060">
                <a:tc>
                  <a:txBody>
                    <a:bodyPr/>
                    <a:lstStyle/>
                    <a:p>
                      <a:pPr algn="r" fontAlgn="ctr">
                        <a:buNone/>
                      </a:pPr>
                      <a:r>
                        <a:rPr lang="it-IT" sz="900" b="1" i="1" u="none" strike="noStrike" dirty="0">
                          <a:solidFill>
                            <a:schemeClr val="accent2">
                              <a:lumMod val="50000"/>
                            </a:schemeClr>
                          </a:solidFill>
                          <a:effectLst/>
                        </a:rPr>
                        <a:t>BRESCIA</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8.111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38.617</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18,88%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4,76</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2823730027"/>
                  </a:ext>
                </a:extLst>
              </a:tr>
              <a:tr h="165060">
                <a:tc>
                  <a:txBody>
                    <a:bodyPr/>
                    <a:lstStyle/>
                    <a:p>
                      <a:pPr algn="r" fontAlgn="ctr">
                        <a:buNone/>
                      </a:pPr>
                      <a:r>
                        <a:rPr lang="it-IT" sz="900" b="1" i="1" u="none" strike="noStrike" dirty="0">
                          <a:solidFill>
                            <a:schemeClr val="accent2">
                              <a:lumMod val="50000"/>
                            </a:schemeClr>
                          </a:solidFill>
                          <a:effectLst/>
                        </a:rPr>
                        <a:t>COMO</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3.398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15.030</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7,35%</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4,42</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1351826976"/>
                  </a:ext>
                </a:extLst>
              </a:tr>
              <a:tr h="165060">
                <a:tc>
                  <a:txBody>
                    <a:bodyPr/>
                    <a:lstStyle/>
                    <a:p>
                      <a:pPr algn="r" fontAlgn="ctr">
                        <a:buNone/>
                      </a:pPr>
                      <a:r>
                        <a:rPr lang="it-IT" sz="900" b="1" i="1" u="none" strike="noStrike" dirty="0">
                          <a:solidFill>
                            <a:schemeClr val="accent2">
                              <a:lumMod val="50000"/>
                            </a:schemeClr>
                          </a:solidFill>
                          <a:effectLst/>
                        </a:rPr>
                        <a:t>CREMONA</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1.763</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7.947</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3,89%</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4,51</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1682881512"/>
                  </a:ext>
                </a:extLst>
              </a:tr>
              <a:tr h="165060">
                <a:tc>
                  <a:txBody>
                    <a:bodyPr/>
                    <a:lstStyle/>
                    <a:p>
                      <a:pPr algn="r" fontAlgn="ctr">
                        <a:buNone/>
                      </a:pPr>
                      <a:r>
                        <a:rPr lang="it-IT" sz="900" b="1" i="1" u="none" strike="noStrike" dirty="0">
                          <a:solidFill>
                            <a:schemeClr val="accent2">
                              <a:lumMod val="50000"/>
                            </a:schemeClr>
                          </a:solidFill>
                          <a:effectLst/>
                        </a:rPr>
                        <a:t>LECCO</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2.040</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9.125</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4,46%</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4,47</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4093862058"/>
                  </a:ext>
                </a:extLst>
              </a:tr>
              <a:tr h="165060">
                <a:tc>
                  <a:txBody>
                    <a:bodyPr/>
                    <a:lstStyle/>
                    <a:p>
                      <a:pPr algn="r" fontAlgn="ctr">
                        <a:buNone/>
                      </a:pPr>
                      <a:r>
                        <a:rPr lang="it-IT" sz="900" b="1" i="1" u="none" strike="noStrike" dirty="0">
                          <a:solidFill>
                            <a:schemeClr val="accent2">
                              <a:lumMod val="50000"/>
                            </a:schemeClr>
                          </a:solidFill>
                          <a:effectLst/>
                        </a:rPr>
                        <a:t>LODI</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882</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3.431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1,68%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3,89</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505784812"/>
                  </a:ext>
                </a:extLst>
              </a:tr>
              <a:tr h="165060">
                <a:tc>
                  <a:txBody>
                    <a:bodyPr/>
                    <a:lstStyle/>
                    <a:p>
                      <a:pPr algn="r" fontAlgn="ctr">
                        <a:buNone/>
                      </a:pPr>
                      <a:r>
                        <a:rPr lang="it-IT" sz="900" b="1" i="1" u="none" strike="noStrike" dirty="0">
                          <a:solidFill>
                            <a:schemeClr val="accent2">
                              <a:lumMod val="50000"/>
                            </a:schemeClr>
                          </a:solidFill>
                          <a:effectLst/>
                        </a:rPr>
                        <a:t>MONZA BRIANZA</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4.147</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17.270</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8,45%</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4,16</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1768080085"/>
                  </a:ext>
                </a:extLst>
              </a:tr>
              <a:tr h="165060">
                <a:tc>
                  <a:txBody>
                    <a:bodyPr/>
                    <a:lstStyle/>
                    <a:p>
                      <a:pPr algn="r" fontAlgn="ctr">
                        <a:buNone/>
                      </a:pPr>
                      <a:r>
                        <a:rPr lang="it-IT" sz="900" b="1" i="1" u="none" strike="noStrike" dirty="0">
                          <a:solidFill>
                            <a:schemeClr val="accent2">
                              <a:lumMod val="50000"/>
                            </a:schemeClr>
                          </a:solidFill>
                          <a:effectLst/>
                        </a:rPr>
                        <a:t>MILANO</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10.378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40.296</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19,71%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3,88</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2441955831"/>
                  </a:ext>
                </a:extLst>
              </a:tr>
              <a:tr h="165060">
                <a:tc>
                  <a:txBody>
                    <a:bodyPr/>
                    <a:lstStyle/>
                    <a:p>
                      <a:pPr algn="r" fontAlgn="ctr">
                        <a:buNone/>
                      </a:pPr>
                      <a:r>
                        <a:rPr lang="it-IT" sz="900" b="1" i="1" u="none" strike="noStrike" dirty="0">
                          <a:solidFill>
                            <a:schemeClr val="accent2">
                              <a:lumMod val="50000"/>
                            </a:schemeClr>
                          </a:solidFill>
                          <a:effectLst/>
                        </a:rPr>
                        <a:t>MANTOVA</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2.188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10.431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5,10%</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4,77</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83659657"/>
                  </a:ext>
                </a:extLst>
              </a:tr>
              <a:tr h="165060">
                <a:tc>
                  <a:txBody>
                    <a:bodyPr/>
                    <a:lstStyle/>
                    <a:p>
                      <a:pPr algn="r" fontAlgn="ctr">
                        <a:buNone/>
                      </a:pPr>
                      <a:r>
                        <a:rPr lang="it-IT" sz="900" b="1" i="1" u="none" strike="noStrike" dirty="0">
                          <a:solidFill>
                            <a:schemeClr val="accent2">
                              <a:lumMod val="50000"/>
                            </a:schemeClr>
                          </a:solidFill>
                          <a:effectLst/>
                        </a:rPr>
                        <a:t>PAVIA</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2.034</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7.688</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3,76%</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3,78</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2349586604"/>
                  </a:ext>
                </a:extLst>
              </a:tr>
              <a:tr h="165060">
                <a:tc>
                  <a:txBody>
                    <a:bodyPr/>
                    <a:lstStyle/>
                    <a:p>
                      <a:pPr algn="r" fontAlgn="ctr">
                        <a:buNone/>
                      </a:pPr>
                      <a:r>
                        <a:rPr lang="it-IT" sz="900" b="1" i="1" u="none" strike="noStrike" dirty="0">
                          <a:solidFill>
                            <a:schemeClr val="accent2">
                              <a:lumMod val="50000"/>
                            </a:schemeClr>
                          </a:solidFill>
                          <a:effectLst/>
                        </a:rPr>
                        <a:t>SONDRIO</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1.093</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4.566</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2,23%</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4,18</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4081760880"/>
                  </a:ext>
                </a:extLst>
              </a:tr>
              <a:tr h="165060">
                <a:tc>
                  <a:txBody>
                    <a:bodyPr/>
                    <a:lstStyle/>
                    <a:p>
                      <a:pPr algn="r" fontAlgn="ctr">
                        <a:buNone/>
                      </a:pPr>
                      <a:r>
                        <a:rPr lang="it-IT" sz="900" b="1" i="1" u="none" strike="noStrike" dirty="0">
                          <a:solidFill>
                            <a:schemeClr val="accent2">
                              <a:lumMod val="50000"/>
                            </a:schemeClr>
                          </a:solidFill>
                          <a:effectLst/>
                        </a:rPr>
                        <a:t>VARESE</a:t>
                      </a:r>
                      <a:endParaRPr lang="it-IT" sz="900" b="1" i="1" u="none" strike="noStrike" dirty="0">
                        <a:solidFill>
                          <a:schemeClr val="accent2">
                            <a:lumMod val="50000"/>
                          </a:schemeClr>
                        </a:solidFill>
                        <a:effectLst/>
                        <a:latin typeface="Calibri" panose="020F0502020204030204" pitchFamily="34" charset="0"/>
                      </a:endParaRPr>
                    </a:p>
                  </a:txBody>
                  <a:tcPr marL="8253" marR="148554"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4.303</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17.802</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a:solidFill>
                            <a:schemeClr val="accent2">
                              <a:lumMod val="50000"/>
                            </a:schemeClr>
                          </a:solidFill>
                          <a:effectLst/>
                        </a:rPr>
                        <a:t>8,71%</a:t>
                      </a:r>
                      <a:endParaRPr lang="it-IT" sz="800" b="0" i="0" u="none" strike="noStrike">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u="none" strike="noStrike" dirty="0">
                          <a:solidFill>
                            <a:schemeClr val="accent2">
                              <a:lumMod val="50000"/>
                            </a:schemeClr>
                          </a:solidFill>
                          <a:effectLst/>
                        </a:rPr>
                        <a:t>4,14</a:t>
                      </a:r>
                      <a:endParaRPr lang="it-IT" sz="800" b="0"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2871145384"/>
                  </a:ext>
                </a:extLst>
              </a:tr>
              <a:tr h="181566">
                <a:tc>
                  <a:txBody>
                    <a:bodyPr/>
                    <a:lstStyle/>
                    <a:p>
                      <a:pPr algn="ctr" fontAlgn="ctr">
                        <a:buNone/>
                      </a:pPr>
                      <a:r>
                        <a:rPr lang="it-IT" sz="1000" b="1" u="none" strike="noStrike" dirty="0">
                          <a:solidFill>
                            <a:schemeClr val="accent2">
                              <a:lumMod val="50000"/>
                            </a:schemeClr>
                          </a:solidFill>
                          <a:effectLst/>
                        </a:rPr>
                        <a:t>Totale</a:t>
                      </a:r>
                      <a:endParaRPr lang="it-IT" sz="10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b="1" u="none" strike="noStrike" dirty="0">
                          <a:solidFill>
                            <a:schemeClr val="accent2">
                              <a:lumMod val="50000"/>
                            </a:schemeClr>
                          </a:solidFill>
                          <a:effectLst/>
                        </a:rPr>
                        <a:t>46.838</a:t>
                      </a:r>
                      <a:endParaRPr lang="it-IT" sz="8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b="1" u="none" strike="noStrike" dirty="0">
                          <a:solidFill>
                            <a:schemeClr val="accent2">
                              <a:lumMod val="50000"/>
                            </a:schemeClr>
                          </a:solidFill>
                          <a:effectLst/>
                        </a:rPr>
                        <a:t>204.489</a:t>
                      </a:r>
                      <a:endParaRPr lang="it-IT" sz="8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b="1" u="none" strike="noStrike" dirty="0">
                          <a:solidFill>
                            <a:schemeClr val="accent2">
                              <a:lumMod val="50000"/>
                            </a:schemeClr>
                          </a:solidFill>
                          <a:effectLst/>
                        </a:rPr>
                        <a:t>100,00%</a:t>
                      </a:r>
                      <a:endParaRPr lang="it-IT" sz="8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tc>
                  <a:txBody>
                    <a:bodyPr/>
                    <a:lstStyle/>
                    <a:p>
                      <a:pPr algn="ctr" fontAlgn="ctr">
                        <a:buNone/>
                      </a:pPr>
                      <a:r>
                        <a:rPr lang="it-IT" sz="800" b="1" u="none" strike="noStrike" dirty="0">
                          <a:solidFill>
                            <a:schemeClr val="accent2">
                              <a:lumMod val="50000"/>
                            </a:schemeClr>
                          </a:solidFill>
                          <a:effectLst/>
                        </a:rPr>
                        <a:t>4,37</a:t>
                      </a:r>
                      <a:endParaRPr lang="it-IT" sz="800" b="1" i="0" u="none" strike="noStrike" dirty="0">
                        <a:solidFill>
                          <a:schemeClr val="accent2">
                            <a:lumMod val="50000"/>
                          </a:schemeClr>
                        </a:solidFill>
                        <a:effectLst/>
                        <a:latin typeface="Calibri" panose="020F0502020204030204" pitchFamily="34" charset="0"/>
                      </a:endParaRPr>
                    </a:p>
                  </a:txBody>
                  <a:tcPr marL="8253" marR="8253" marT="8253" marB="0" anchor="ctr">
                    <a:solidFill>
                      <a:schemeClr val="accent1">
                        <a:lumMod val="20000"/>
                        <a:lumOff val="80000"/>
                      </a:schemeClr>
                    </a:solidFill>
                  </a:tcPr>
                </a:tc>
                <a:extLst>
                  <a:ext uri="{0D108BD9-81ED-4DB2-BD59-A6C34878D82A}">
                    <a16:rowId xmlns:a16="http://schemas.microsoft.com/office/drawing/2014/main" val="186039501"/>
                  </a:ext>
                </a:extLst>
              </a:tr>
            </a:tbl>
          </a:graphicData>
        </a:graphic>
      </p:graphicFrame>
    </p:spTree>
    <p:extLst>
      <p:ext uri="{BB962C8B-B14F-4D97-AF65-F5344CB8AC3E}">
        <p14:creationId xmlns:p14="http://schemas.microsoft.com/office/powerpoint/2010/main" val="2664462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B3868E-B7F8-A91D-DC4E-46893993F19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B50E080-95EC-87F6-E957-10466E535A56}"/>
              </a:ext>
            </a:extLst>
          </p:cNvPr>
          <p:cNvSpPr>
            <a:spLocks noGrp="1"/>
          </p:cNvSpPr>
          <p:nvPr>
            <p:ph type="title"/>
          </p:nvPr>
        </p:nvSpPr>
        <p:spPr>
          <a:xfrm>
            <a:off x="2518131" y="581028"/>
            <a:ext cx="7670258" cy="472073"/>
          </a:xfrm>
        </p:spPr>
        <p:txBody>
          <a:bodyPr vert="horz" lIns="91440" tIns="45720" rIns="91440" bIns="45720" rtlCol="0" anchor="b">
            <a:normAutofit/>
          </a:bodyPr>
          <a:lstStyle/>
          <a:p>
            <a:pPr>
              <a:lnSpc>
                <a:spcPct val="90000"/>
              </a:lnSpc>
            </a:pPr>
            <a:r>
              <a:rPr lang="en-US" sz="2000" kern="1200" dirty="0">
                <a:solidFill>
                  <a:schemeClr val="accent1"/>
                </a:solidFill>
                <a:latin typeface="+mj-lt"/>
                <a:ea typeface="+mj-ea"/>
                <a:cs typeface="+mj-cs"/>
              </a:rPr>
              <a:t>% </a:t>
            </a:r>
            <a:r>
              <a:rPr lang="en-US" sz="2000" kern="1200" dirty="0" err="1">
                <a:solidFill>
                  <a:schemeClr val="accent1"/>
                </a:solidFill>
                <a:latin typeface="+mj-lt"/>
                <a:ea typeface="+mj-ea"/>
                <a:cs typeface="+mj-cs"/>
              </a:rPr>
              <a:t>Dipendenti</a:t>
            </a:r>
            <a:r>
              <a:rPr lang="en-US" sz="2000" kern="1200" dirty="0">
                <a:solidFill>
                  <a:schemeClr val="accent1"/>
                </a:solidFill>
                <a:latin typeface="+mj-lt"/>
                <a:ea typeface="+mj-ea"/>
                <a:cs typeface="+mj-cs"/>
              </a:rPr>
              <a:t> </a:t>
            </a:r>
            <a:r>
              <a:rPr lang="en-US" sz="2000" kern="1200" dirty="0" err="1">
                <a:solidFill>
                  <a:schemeClr val="accent1"/>
                </a:solidFill>
                <a:latin typeface="+mj-lt"/>
                <a:ea typeface="+mj-ea"/>
                <a:cs typeface="+mj-cs"/>
              </a:rPr>
              <a:t>iscritti</a:t>
            </a:r>
            <a:r>
              <a:rPr lang="en-US" sz="2000" kern="1200" dirty="0">
                <a:solidFill>
                  <a:schemeClr val="accent1"/>
                </a:solidFill>
                <a:latin typeface="+mj-lt"/>
                <a:ea typeface="+mj-ea"/>
                <a:cs typeface="+mj-cs"/>
              </a:rPr>
              <a:t> ELBA/FSBA per </a:t>
            </a:r>
            <a:r>
              <a:rPr lang="en-US" sz="2000" dirty="0" err="1"/>
              <a:t>S</a:t>
            </a:r>
            <a:r>
              <a:rPr lang="en-US" sz="2000" kern="1200" dirty="0" err="1">
                <a:solidFill>
                  <a:schemeClr val="accent1"/>
                </a:solidFill>
                <a:latin typeface="+mj-lt"/>
                <a:ea typeface="+mj-ea"/>
                <a:cs typeface="+mj-cs"/>
              </a:rPr>
              <a:t>ettore</a:t>
            </a:r>
            <a:r>
              <a:rPr lang="en-US" sz="2000" kern="1200" dirty="0">
                <a:solidFill>
                  <a:schemeClr val="accent1"/>
                </a:solidFill>
                <a:latin typeface="+mj-lt"/>
                <a:ea typeface="+mj-ea"/>
                <a:cs typeface="+mj-cs"/>
              </a:rPr>
              <a:t> al 31/12/2024</a:t>
            </a:r>
          </a:p>
        </p:txBody>
      </p:sp>
      <p:graphicFrame>
        <p:nvGraphicFramePr>
          <p:cNvPr id="7" name="Tabella 6">
            <a:extLst>
              <a:ext uri="{FF2B5EF4-FFF2-40B4-BE49-F238E27FC236}">
                <a16:creationId xmlns:a16="http://schemas.microsoft.com/office/drawing/2014/main" id="{4A68AF10-96C2-3E3A-1758-F9EFE8C97F89}"/>
              </a:ext>
            </a:extLst>
          </p:cNvPr>
          <p:cNvGraphicFramePr>
            <a:graphicFrameLocks noGrp="1"/>
          </p:cNvGraphicFramePr>
          <p:nvPr>
            <p:extLst>
              <p:ext uri="{D42A27DB-BD31-4B8C-83A1-F6EECF244321}">
                <p14:modId xmlns:p14="http://schemas.microsoft.com/office/powerpoint/2010/main" val="2535166198"/>
              </p:ext>
            </p:extLst>
          </p:nvPr>
        </p:nvGraphicFramePr>
        <p:xfrm>
          <a:off x="923454" y="1575303"/>
          <a:ext cx="7128754" cy="4701669"/>
        </p:xfrm>
        <a:graphic>
          <a:graphicData uri="http://schemas.openxmlformats.org/drawingml/2006/table">
            <a:tbl>
              <a:tblPr firstRow="1" bandRow="1">
                <a:tableStyleId>{5C22544A-7EE6-4342-B048-85BDC9FD1C3A}</a:tableStyleId>
              </a:tblPr>
              <a:tblGrid>
                <a:gridCol w="4185928">
                  <a:extLst>
                    <a:ext uri="{9D8B030D-6E8A-4147-A177-3AD203B41FA5}">
                      <a16:colId xmlns:a16="http://schemas.microsoft.com/office/drawing/2014/main" val="2597645772"/>
                    </a:ext>
                  </a:extLst>
                </a:gridCol>
                <a:gridCol w="587831">
                  <a:extLst>
                    <a:ext uri="{9D8B030D-6E8A-4147-A177-3AD203B41FA5}">
                      <a16:colId xmlns:a16="http://schemas.microsoft.com/office/drawing/2014/main" val="2544952900"/>
                    </a:ext>
                  </a:extLst>
                </a:gridCol>
                <a:gridCol w="788178">
                  <a:extLst>
                    <a:ext uri="{9D8B030D-6E8A-4147-A177-3AD203B41FA5}">
                      <a16:colId xmlns:a16="http://schemas.microsoft.com/office/drawing/2014/main" val="1428159897"/>
                    </a:ext>
                  </a:extLst>
                </a:gridCol>
                <a:gridCol w="850872">
                  <a:extLst>
                    <a:ext uri="{9D8B030D-6E8A-4147-A177-3AD203B41FA5}">
                      <a16:colId xmlns:a16="http://schemas.microsoft.com/office/drawing/2014/main" val="4259392611"/>
                    </a:ext>
                  </a:extLst>
                </a:gridCol>
                <a:gridCol w="715945">
                  <a:extLst>
                    <a:ext uri="{9D8B030D-6E8A-4147-A177-3AD203B41FA5}">
                      <a16:colId xmlns:a16="http://schemas.microsoft.com/office/drawing/2014/main" val="188119974"/>
                    </a:ext>
                  </a:extLst>
                </a:gridCol>
              </a:tblGrid>
              <a:tr h="306395">
                <a:tc>
                  <a:txBody>
                    <a:bodyPr/>
                    <a:lstStyle/>
                    <a:p>
                      <a:pPr algn="ctr" fontAlgn="ctr">
                        <a:buNone/>
                      </a:pPr>
                      <a:r>
                        <a:rPr lang="it-IT" sz="900" u="none" strike="noStrike" dirty="0">
                          <a:effectLst/>
                        </a:rPr>
                        <a:t>SETTORE</a:t>
                      </a:r>
                      <a:endParaRPr lang="it-IT" sz="9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900" u="none" strike="noStrike" dirty="0">
                          <a:effectLst/>
                        </a:rPr>
                        <a:t>AZIENDE</a:t>
                      </a:r>
                      <a:endParaRPr lang="it-IT" sz="9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900" u="none" strike="noStrike" dirty="0">
                          <a:effectLst/>
                        </a:rPr>
                        <a:t>DIPENDENTI</a:t>
                      </a:r>
                      <a:endParaRPr lang="it-IT" sz="9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900" u="none" strike="noStrike" dirty="0">
                          <a:effectLst/>
                        </a:rPr>
                        <a:t>% Dipendenti</a:t>
                      </a:r>
                      <a:endParaRPr lang="it-IT" sz="9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900" u="none" strike="noStrike" dirty="0">
                          <a:effectLst/>
                        </a:rPr>
                        <a:t>Media Dip.</a:t>
                      </a:r>
                      <a:endParaRPr lang="it-IT" sz="900" b="1" i="0" u="none" strike="noStrike" dirty="0">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550159695"/>
                  </a:ext>
                </a:extLst>
              </a:tr>
              <a:tr h="169049">
                <a:tc>
                  <a:txBody>
                    <a:bodyPr/>
                    <a:lstStyle/>
                    <a:p>
                      <a:pPr algn="r" fontAlgn="ctr">
                        <a:buNone/>
                      </a:pPr>
                      <a:r>
                        <a:rPr lang="it-IT" sz="700" u="none" strike="noStrike">
                          <a:effectLst/>
                        </a:rPr>
                        <a:t>Alberghi, pubblici esercizi e attività similari</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146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694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0,34%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4,74</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610246868"/>
                  </a:ext>
                </a:extLst>
              </a:tr>
              <a:tr h="169049">
                <a:tc>
                  <a:txBody>
                    <a:bodyPr/>
                    <a:lstStyle/>
                    <a:p>
                      <a:pPr algn="r" fontAlgn="ctr">
                        <a:buNone/>
                      </a:pPr>
                      <a:r>
                        <a:rPr lang="it-IT" sz="700" u="none" strike="noStrike">
                          <a:effectLst/>
                        </a:rPr>
                        <a:t>Alimentari ed affini</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3.737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16.905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8,27%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4,52</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154753743"/>
                  </a:ext>
                </a:extLst>
              </a:tr>
              <a:tr h="169049">
                <a:tc>
                  <a:txBody>
                    <a:bodyPr/>
                    <a:lstStyle/>
                    <a:p>
                      <a:pPr algn="r" fontAlgn="ctr">
                        <a:buNone/>
                      </a:pPr>
                      <a:r>
                        <a:rPr lang="it-IT" sz="700" u="none" strike="noStrike">
                          <a:effectLst/>
                        </a:rPr>
                        <a:t>Assicurazione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1,50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644557900"/>
                  </a:ext>
                </a:extLst>
              </a:tr>
              <a:tr h="169049">
                <a:tc>
                  <a:txBody>
                    <a:bodyPr/>
                    <a:lstStyle/>
                    <a:p>
                      <a:pPr algn="r" fontAlgn="ctr">
                        <a:buNone/>
                      </a:pPr>
                      <a:r>
                        <a:rPr lang="it-IT" sz="700" u="none" strike="noStrike">
                          <a:effectLst/>
                        </a:rPr>
                        <a:t>Attività connesse con l'agricoltura</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168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4,61</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1017299101"/>
                  </a:ext>
                </a:extLst>
              </a:tr>
              <a:tr h="169049">
                <a:tc>
                  <a:txBody>
                    <a:bodyPr/>
                    <a:lstStyle/>
                    <a:p>
                      <a:pPr algn="r" fontAlgn="ctr">
                        <a:buNone/>
                      </a:pPr>
                      <a:r>
                        <a:rPr lang="it-IT" sz="700" u="none" strike="noStrike">
                          <a:effectLst/>
                        </a:rPr>
                        <a:t>Attività varie (terziario, professionisti ed artisti, ecc,)</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1.289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8.142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3,98%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6,32</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319210669"/>
                  </a:ext>
                </a:extLst>
              </a:tr>
              <a:tr h="169049">
                <a:tc>
                  <a:txBody>
                    <a:bodyPr/>
                    <a:lstStyle/>
                    <a:p>
                      <a:pPr algn="r" fontAlgn="ctr">
                        <a:buNone/>
                      </a:pPr>
                      <a:r>
                        <a:rPr lang="it-IT" sz="700" u="none" strike="noStrike">
                          <a:effectLst/>
                        </a:rPr>
                        <a:t>Carta e cartotecnica, stampa ed editoria, fotografia e cinematografia</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901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4.059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1,99%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4,51</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774364541"/>
                  </a:ext>
                </a:extLst>
              </a:tr>
              <a:tr h="169049">
                <a:tc>
                  <a:txBody>
                    <a:bodyPr/>
                    <a:lstStyle/>
                    <a:p>
                      <a:pPr algn="r" fontAlgn="ctr">
                        <a:buNone/>
                      </a:pPr>
                      <a:r>
                        <a:rPr lang="it-IT" sz="700" u="none" strike="noStrike">
                          <a:effectLst/>
                        </a:rPr>
                        <a:t>Chimica, petrolchimica, gomma e materie plastiche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1.204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6.827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3,34%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5,67</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22796599"/>
                  </a:ext>
                </a:extLst>
              </a:tr>
              <a:tr h="169049">
                <a:tc>
                  <a:txBody>
                    <a:bodyPr/>
                    <a:lstStyle/>
                    <a:p>
                      <a:pPr algn="r" fontAlgn="ctr">
                        <a:buNone/>
                      </a:pPr>
                      <a:r>
                        <a:rPr lang="it-IT" sz="700" u="none" strike="noStrike">
                          <a:effectLst/>
                        </a:rPr>
                        <a:t>Coltivazione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1,00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1387237303"/>
                  </a:ext>
                </a:extLst>
              </a:tr>
              <a:tr h="169049">
                <a:tc>
                  <a:txBody>
                    <a:bodyPr/>
                    <a:lstStyle/>
                    <a:p>
                      <a:pPr algn="r" fontAlgn="ctr">
                        <a:buNone/>
                      </a:pPr>
                      <a:r>
                        <a:rPr lang="it-IT" sz="700" u="none" strike="noStrike">
                          <a:effectLst/>
                        </a:rPr>
                        <a:t>Commercio al dettaglio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188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532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0,26%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2,83</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926697716"/>
                  </a:ext>
                </a:extLst>
              </a:tr>
              <a:tr h="169049">
                <a:tc>
                  <a:txBody>
                    <a:bodyPr/>
                    <a:lstStyle/>
                    <a:p>
                      <a:pPr algn="r" fontAlgn="ctr">
                        <a:buNone/>
                      </a:pPr>
                      <a:r>
                        <a:rPr lang="it-IT" sz="700" u="none" strike="noStrike">
                          <a:effectLst/>
                        </a:rPr>
                        <a:t>Commercio all'ingrosso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609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0,30%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6,85</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375567580"/>
                  </a:ext>
                </a:extLst>
              </a:tr>
              <a:tr h="169049">
                <a:tc>
                  <a:txBody>
                    <a:bodyPr/>
                    <a:lstStyle/>
                    <a:p>
                      <a:pPr algn="r" fontAlgn="ctr">
                        <a:buNone/>
                      </a:pPr>
                      <a:r>
                        <a:rPr lang="it-IT" sz="700" u="none" strike="noStrike">
                          <a:effectLst/>
                        </a:rPr>
                        <a:t>Commercio ambulante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0,03%</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8,29</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81744781"/>
                  </a:ext>
                </a:extLst>
              </a:tr>
              <a:tr h="169049">
                <a:tc>
                  <a:txBody>
                    <a:bodyPr/>
                    <a:lstStyle/>
                    <a:p>
                      <a:pPr algn="r" fontAlgn="ctr">
                        <a:buNone/>
                      </a:pPr>
                      <a:r>
                        <a:rPr lang="it-IT" sz="700" u="none" strike="noStrike">
                          <a:effectLst/>
                        </a:rPr>
                        <a:t>Edilizia. Installazione impianti per l'edilizia</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7.021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29.484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14,42%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4,20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340752540"/>
                  </a:ext>
                </a:extLst>
              </a:tr>
              <a:tr h="169049">
                <a:tc>
                  <a:txBody>
                    <a:bodyPr/>
                    <a:lstStyle/>
                    <a:p>
                      <a:pPr algn="r" fontAlgn="ctr">
                        <a:buNone/>
                      </a:pPr>
                      <a:r>
                        <a:rPr lang="it-IT" sz="700" u="none" strike="noStrike">
                          <a:effectLst/>
                        </a:rPr>
                        <a:t>Estrazione di minerali metalliferi e non metalliferi</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146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4,83</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950493138"/>
                  </a:ext>
                </a:extLst>
              </a:tr>
              <a:tr h="169049">
                <a:tc>
                  <a:txBody>
                    <a:bodyPr/>
                    <a:lstStyle/>
                    <a:p>
                      <a:pPr algn="r" fontAlgn="ctr">
                        <a:buNone/>
                      </a:pPr>
                      <a:r>
                        <a:rPr lang="it-IT" sz="700" u="none" strike="noStrike">
                          <a:effectLst/>
                        </a:rPr>
                        <a:t>Intermediari (immobiliari, agenzie di viaggio, logistica, ecc.)</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71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0,03%</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4,12</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1378339401"/>
                  </a:ext>
                </a:extLst>
              </a:tr>
              <a:tr h="169049">
                <a:tc>
                  <a:txBody>
                    <a:bodyPr/>
                    <a:lstStyle/>
                    <a:p>
                      <a:pPr algn="r" fontAlgn="ctr">
                        <a:buNone/>
                      </a:pPr>
                      <a:r>
                        <a:rPr lang="it-IT" sz="700" u="none" strike="noStrike">
                          <a:effectLst/>
                        </a:rPr>
                        <a:t>Lavorazione dei minerali non metalliferi</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568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2.520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1,23%</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4,44</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991021045"/>
                  </a:ext>
                </a:extLst>
              </a:tr>
              <a:tr h="169049">
                <a:tc>
                  <a:txBody>
                    <a:bodyPr/>
                    <a:lstStyle/>
                    <a:p>
                      <a:pPr algn="r" fontAlgn="ctr">
                        <a:buNone/>
                      </a:pPr>
                      <a:r>
                        <a:rPr lang="it-IT" sz="700" u="none" strike="noStrike">
                          <a:effectLst/>
                        </a:rPr>
                        <a:t>Legno,carpenteria navale ed arredamenti in legno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2.351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11.191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5,47%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4,76</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863601612"/>
                  </a:ext>
                </a:extLst>
              </a:tr>
              <a:tr h="169049">
                <a:tc>
                  <a:txBody>
                    <a:bodyPr/>
                    <a:lstStyle/>
                    <a:p>
                      <a:pPr algn="r" fontAlgn="ctr">
                        <a:buNone/>
                      </a:pPr>
                      <a:r>
                        <a:rPr lang="it-IT" sz="700" u="none" strike="noStrike">
                          <a:effectLst/>
                        </a:rPr>
                        <a:t>Pelli/Cuoio/Calzature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245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1.309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0,64%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5,33</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1776925880"/>
                  </a:ext>
                </a:extLst>
              </a:tr>
              <a:tr h="169049">
                <a:tc>
                  <a:txBody>
                    <a:bodyPr/>
                    <a:lstStyle/>
                    <a:p>
                      <a:pPr algn="r" fontAlgn="ctr">
                        <a:buNone/>
                      </a:pPr>
                      <a:r>
                        <a:rPr lang="it-IT" sz="700" u="none" strike="noStrike">
                          <a:effectLst/>
                        </a:rPr>
                        <a:t>Produzione e distribuzione di energia, gas, vapore ed acqua</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8,50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455197315"/>
                  </a:ext>
                </a:extLst>
              </a:tr>
              <a:tr h="169049">
                <a:tc>
                  <a:txBody>
                    <a:bodyPr/>
                    <a:lstStyle/>
                    <a:p>
                      <a:pPr algn="r" fontAlgn="ctr">
                        <a:buNone/>
                      </a:pPr>
                      <a:r>
                        <a:rPr lang="it-IT" sz="700" u="none" strike="noStrike">
                          <a:effectLst/>
                        </a:rPr>
                        <a:t>Produzione e distribuzione di vapore, acqua calda ecc.</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0,00%</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1,00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56735244"/>
                  </a:ext>
                </a:extLst>
              </a:tr>
              <a:tr h="169049">
                <a:tc>
                  <a:txBody>
                    <a:bodyPr/>
                    <a:lstStyle/>
                    <a:p>
                      <a:pPr algn="r" fontAlgn="ctr">
                        <a:buNone/>
                      </a:pPr>
                      <a:r>
                        <a:rPr lang="it-IT" sz="700" u="none" strike="noStrike">
                          <a:effectLst/>
                        </a:rPr>
                        <a:t>Produzione e lavorazione metalli/Meccanica di precisione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14.959</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72.233</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35,32%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4,83</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1954050013"/>
                  </a:ext>
                </a:extLst>
              </a:tr>
              <a:tr h="169049">
                <a:tc>
                  <a:txBody>
                    <a:bodyPr/>
                    <a:lstStyle/>
                    <a:p>
                      <a:pPr algn="r" fontAlgn="ctr">
                        <a:buNone/>
                      </a:pPr>
                      <a:r>
                        <a:rPr lang="it-IT" sz="700" u="none" strike="noStrike">
                          <a:effectLst/>
                        </a:rPr>
                        <a:t>Proprietari di fabbricato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4267004836"/>
                  </a:ext>
                </a:extLst>
              </a:tr>
              <a:tr h="169049">
                <a:tc>
                  <a:txBody>
                    <a:bodyPr/>
                    <a:lstStyle/>
                    <a:p>
                      <a:pPr algn="r" fontAlgn="ctr">
                        <a:buNone/>
                      </a:pPr>
                      <a:r>
                        <a:rPr lang="it-IT" sz="700" u="none" strike="noStrike">
                          <a:effectLst/>
                        </a:rPr>
                        <a:t>Servizi e attivita' varie (igiene, nettezza urbana, spettacolo)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10.558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32.442</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15,87%</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3,07</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254017120"/>
                  </a:ext>
                </a:extLst>
              </a:tr>
              <a:tr h="169049">
                <a:tc>
                  <a:txBody>
                    <a:bodyPr/>
                    <a:lstStyle/>
                    <a:p>
                      <a:pPr algn="r" fontAlgn="ctr">
                        <a:buNone/>
                      </a:pPr>
                      <a:r>
                        <a:rPr lang="it-IT" sz="700" u="none" strike="noStrike">
                          <a:effectLst/>
                        </a:rPr>
                        <a:t>Tessile/Abbigliamento/Arredamento</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1.755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9.906</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4,84%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5,64</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3730526043"/>
                  </a:ext>
                </a:extLst>
              </a:tr>
              <a:tr h="169049">
                <a:tc>
                  <a:txBody>
                    <a:bodyPr/>
                    <a:lstStyle/>
                    <a:p>
                      <a:pPr algn="r" fontAlgn="ctr">
                        <a:buNone/>
                      </a:pPr>
                      <a:r>
                        <a:rPr lang="it-IT" sz="700" u="none" strike="noStrike">
                          <a:effectLst/>
                        </a:rPr>
                        <a:t>Trasporti e comunicazioni</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1.715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7.061</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3,45%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4,12</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4057626528"/>
                  </a:ext>
                </a:extLst>
              </a:tr>
              <a:tr h="169049">
                <a:tc>
                  <a:txBody>
                    <a:bodyPr/>
                    <a:lstStyle/>
                    <a:p>
                      <a:pPr algn="r" fontAlgn="ctr">
                        <a:buNone/>
                      </a:pPr>
                      <a:r>
                        <a:rPr lang="it-IT" sz="700" u="none" strike="noStrike">
                          <a:effectLst/>
                        </a:rPr>
                        <a:t>Dato non disponibile</a:t>
                      </a:r>
                      <a:endParaRPr lang="it-IT" sz="7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85</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0,04%</a:t>
                      </a:r>
                      <a:endParaRPr lang="it-IT" sz="600" b="0" i="0" u="none" strike="noStrike">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600" u="none" strike="noStrike">
                          <a:effectLst/>
                        </a:rPr>
                        <a:t>10,50</a:t>
                      </a:r>
                      <a:endParaRPr lang="it-IT" sz="600" b="0" i="0" u="none" strike="noStrike">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969379567"/>
                  </a:ext>
                </a:extLst>
              </a:tr>
              <a:tr h="169049">
                <a:tc>
                  <a:txBody>
                    <a:bodyPr/>
                    <a:lstStyle/>
                    <a:p>
                      <a:pPr algn="r" fontAlgn="b">
                        <a:buNone/>
                      </a:pPr>
                      <a:r>
                        <a:rPr lang="it-IT" sz="800" b="1" u="none" strike="noStrike" dirty="0">
                          <a:effectLst/>
                        </a:rPr>
                        <a:t>TOTALE REGIONE LOMBARDIA  </a:t>
                      </a:r>
                      <a:endParaRPr lang="it-IT" sz="800" b="1" i="0" u="none" strike="noStrike" dirty="0">
                        <a:solidFill>
                          <a:srgbClr val="000000"/>
                        </a:solidFill>
                        <a:effectLst/>
                        <a:latin typeface="Calibri" panose="020F0502020204030204" pitchFamily="34" charset="0"/>
                      </a:endParaRPr>
                    </a:p>
                  </a:txBody>
                  <a:tcPr marL="3318" marR="3318" marT="3318" marB="0" anchor="b"/>
                </a:tc>
                <a:tc>
                  <a:txBody>
                    <a:bodyPr/>
                    <a:lstStyle/>
                    <a:p>
                      <a:pPr algn="ctr" fontAlgn="ctr">
                        <a:buNone/>
                      </a:pPr>
                      <a:r>
                        <a:rPr lang="it-IT" sz="800" b="1" u="none" strike="noStrike" dirty="0">
                          <a:effectLst/>
                        </a:rPr>
                        <a:t>46.838</a:t>
                      </a:r>
                      <a:endParaRPr lang="it-IT" sz="8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800" b="1" u="none" strike="noStrike" dirty="0">
                          <a:effectLst/>
                        </a:rPr>
                        <a:t>204.489</a:t>
                      </a:r>
                      <a:endParaRPr lang="it-IT" sz="8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800" b="1" u="none" strike="noStrike" dirty="0">
                          <a:effectLst/>
                        </a:rPr>
                        <a:t>100,00%</a:t>
                      </a:r>
                      <a:endParaRPr lang="it-IT" sz="800" b="1" i="0" u="none" strike="noStrike" dirty="0">
                        <a:solidFill>
                          <a:srgbClr val="000000"/>
                        </a:solidFill>
                        <a:effectLst/>
                        <a:latin typeface="Calibri" panose="020F0502020204030204" pitchFamily="34" charset="0"/>
                      </a:endParaRPr>
                    </a:p>
                  </a:txBody>
                  <a:tcPr marL="3318" marR="3318" marT="3318" marB="0" anchor="ctr"/>
                </a:tc>
                <a:tc>
                  <a:txBody>
                    <a:bodyPr/>
                    <a:lstStyle/>
                    <a:p>
                      <a:pPr algn="ctr" fontAlgn="ctr">
                        <a:buNone/>
                      </a:pPr>
                      <a:r>
                        <a:rPr lang="it-IT" sz="800" b="1" u="none" strike="noStrike" dirty="0">
                          <a:effectLst/>
                        </a:rPr>
                        <a:t>4,37</a:t>
                      </a:r>
                      <a:endParaRPr lang="it-IT" sz="800" b="1" i="0" u="none" strike="noStrike" dirty="0">
                        <a:solidFill>
                          <a:srgbClr val="000000"/>
                        </a:solidFill>
                        <a:effectLst/>
                        <a:latin typeface="Calibri" panose="020F0502020204030204" pitchFamily="34" charset="0"/>
                      </a:endParaRPr>
                    </a:p>
                  </a:txBody>
                  <a:tcPr marL="3318" marR="3318" marT="3318" marB="0" anchor="ctr"/>
                </a:tc>
                <a:extLst>
                  <a:ext uri="{0D108BD9-81ED-4DB2-BD59-A6C34878D82A}">
                    <a16:rowId xmlns:a16="http://schemas.microsoft.com/office/drawing/2014/main" val="2657056175"/>
                  </a:ext>
                </a:extLst>
              </a:tr>
            </a:tbl>
          </a:graphicData>
        </a:graphic>
      </p:graphicFrame>
    </p:spTree>
    <p:extLst>
      <p:ext uri="{BB962C8B-B14F-4D97-AF65-F5344CB8AC3E}">
        <p14:creationId xmlns:p14="http://schemas.microsoft.com/office/powerpoint/2010/main" val="2681121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637C1-56FD-CEB3-C558-60D5B4A473B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7CDA65D-844B-CCAC-04BE-6C2D043D9190}"/>
              </a:ext>
            </a:extLst>
          </p:cNvPr>
          <p:cNvSpPr>
            <a:spLocks noGrp="1"/>
          </p:cNvSpPr>
          <p:nvPr>
            <p:ph type="title"/>
          </p:nvPr>
        </p:nvSpPr>
        <p:spPr>
          <a:xfrm>
            <a:off x="2181885" y="691559"/>
            <a:ext cx="7315200" cy="484708"/>
          </a:xfrm>
        </p:spPr>
        <p:txBody>
          <a:bodyPr>
            <a:noAutofit/>
          </a:bodyPr>
          <a:lstStyle/>
          <a:p>
            <a:pPr algn="ctr"/>
            <a:r>
              <a:rPr lang="it-IT" sz="2000" dirty="0"/>
              <a:t>% Dipendenti iscritti ELBA/FSBA per Settore al 31/12/2024</a:t>
            </a:r>
          </a:p>
        </p:txBody>
      </p:sp>
      <p:graphicFrame>
        <p:nvGraphicFramePr>
          <p:cNvPr id="3" name="Grafico 2">
            <a:extLst>
              <a:ext uri="{FF2B5EF4-FFF2-40B4-BE49-F238E27FC236}">
                <a16:creationId xmlns:a16="http://schemas.microsoft.com/office/drawing/2014/main" id="{838AD2E2-126C-7229-5C36-C20A0C44CC9C}"/>
              </a:ext>
            </a:extLst>
          </p:cNvPr>
          <p:cNvGraphicFramePr>
            <a:graphicFrameLocks/>
          </p:cNvGraphicFramePr>
          <p:nvPr/>
        </p:nvGraphicFramePr>
        <p:xfrm>
          <a:off x="289711" y="1629625"/>
          <a:ext cx="9207374" cy="50156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1494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A83131A-CA4D-F022-2A90-8837FD98B3F6}"/>
              </a:ext>
            </a:extLst>
          </p:cNvPr>
          <p:cNvSpPr>
            <a:spLocks noGrp="1"/>
          </p:cNvSpPr>
          <p:nvPr>
            <p:ph idx="1"/>
          </p:nvPr>
        </p:nvSpPr>
        <p:spPr>
          <a:xfrm>
            <a:off x="1283916" y="1317522"/>
            <a:ext cx="8596668" cy="2213330"/>
          </a:xfrm>
        </p:spPr>
        <p:txBody>
          <a:bodyPr>
            <a:normAutofit/>
          </a:bodyPr>
          <a:lstStyle/>
          <a:p>
            <a:pPr marL="0" indent="0">
              <a:buNone/>
            </a:pPr>
            <a:r>
              <a:rPr lang="it-IT" sz="1500" dirty="0"/>
              <a:t>Attenzione particolare deve essere data  alla </a:t>
            </a:r>
            <a:r>
              <a:rPr lang="it-IT" sz="1500" b="1" dirty="0"/>
              <a:t>Occupazione giovanile:</a:t>
            </a:r>
            <a:r>
              <a:rPr lang="it-IT" sz="1500" dirty="0"/>
              <a:t> L'artigianato e le MPI si confermano un volano per l'occupazione giovanile. Tra il 2021 e il 2024, i lavoratori under 35 in questo settore sono aumentati dell'11%, più del doppio rispetto all'incremento complessivo della popolazione occupata. </a:t>
            </a:r>
          </a:p>
          <a:p>
            <a:pPr marL="0" indent="0">
              <a:buNone/>
            </a:pPr>
            <a:r>
              <a:rPr lang="it-IT" sz="1500" dirty="0"/>
              <a:t>Allo stesso modo da evidenziare che la crescita dell'occupazione è stata sostenuta soprattutto dal </a:t>
            </a:r>
            <a:r>
              <a:rPr lang="it-IT" sz="1500" b="1" dirty="0"/>
              <a:t>lavoro femminile</a:t>
            </a:r>
            <a:r>
              <a:rPr lang="it-IT" sz="1500" dirty="0"/>
              <a:t> (+1,6% su base annua).</a:t>
            </a:r>
          </a:p>
          <a:p>
            <a:pPr marL="0" indent="0">
              <a:buNone/>
            </a:pPr>
            <a:r>
              <a:rPr lang="it-IT" sz="1500" dirty="0"/>
              <a:t>Vediamo ora altri dati statistici che offrono uno spaccato  delle imprese artigiane della Lombardia  con dipendenti</a:t>
            </a:r>
          </a:p>
          <a:p>
            <a:endParaRPr lang="it-IT" dirty="0"/>
          </a:p>
        </p:txBody>
      </p:sp>
      <p:graphicFrame>
        <p:nvGraphicFramePr>
          <p:cNvPr id="6" name="Grafico 5">
            <a:extLst>
              <a:ext uri="{FF2B5EF4-FFF2-40B4-BE49-F238E27FC236}">
                <a16:creationId xmlns:a16="http://schemas.microsoft.com/office/drawing/2014/main" id="{83E02A86-3497-16E0-8EEF-FE0962420B4B}"/>
              </a:ext>
            </a:extLst>
          </p:cNvPr>
          <p:cNvGraphicFramePr>
            <a:graphicFrameLocks/>
          </p:cNvGraphicFramePr>
          <p:nvPr>
            <p:extLst>
              <p:ext uri="{D42A27DB-BD31-4B8C-83A1-F6EECF244321}">
                <p14:modId xmlns:p14="http://schemas.microsoft.com/office/powerpoint/2010/main" val="3502300718"/>
              </p:ext>
            </p:extLst>
          </p:nvPr>
        </p:nvGraphicFramePr>
        <p:xfrm>
          <a:off x="-645414" y="3641264"/>
          <a:ext cx="3323299" cy="21805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Grafico 6">
            <a:extLst>
              <a:ext uri="{FF2B5EF4-FFF2-40B4-BE49-F238E27FC236}">
                <a16:creationId xmlns:a16="http://schemas.microsoft.com/office/drawing/2014/main" id="{C1BBA55C-B196-846D-3BF0-9EE59173CFD1}"/>
              </a:ext>
            </a:extLst>
          </p:cNvPr>
          <p:cNvGraphicFramePr>
            <a:graphicFrameLocks/>
          </p:cNvGraphicFramePr>
          <p:nvPr>
            <p:extLst>
              <p:ext uri="{D42A27DB-BD31-4B8C-83A1-F6EECF244321}">
                <p14:modId xmlns:p14="http://schemas.microsoft.com/office/powerpoint/2010/main" val="3450461051"/>
              </p:ext>
            </p:extLst>
          </p:nvPr>
        </p:nvGraphicFramePr>
        <p:xfrm>
          <a:off x="2577331" y="3685953"/>
          <a:ext cx="5271796" cy="193195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afico 7">
            <a:extLst>
              <a:ext uri="{FF2B5EF4-FFF2-40B4-BE49-F238E27FC236}">
                <a16:creationId xmlns:a16="http://schemas.microsoft.com/office/drawing/2014/main" id="{715566CC-C66F-862F-746F-98B09DD69B47}"/>
              </a:ext>
            </a:extLst>
          </p:cNvPr>
          <p:cNvGraphicFramePr>
            <a:graphicFrameLocks/>
          </p:cNvGraphicFramePr>
          <p:nvPr>
            <p:extLst>
              <p:ext uri="{D42A27DB-BD31-4B8C-83A1-F6EECF244321}">
                <p14:modId xmlns:p14="http://schemas.microsoft.com/office/powerpoint/2010/main" val="1220135631"/>
              </p:ext>
            </p:extLst>
          </p:nvPr>
        </p:nvGraphicFramePr>
        <p:xfrm>
          <a:off x="1334980" y="3725011"/>
          <a:ext cx="3211333" cy="18928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Grafico 8">
            <a:extLst>
              <a:ext uri="{FF2B5EF4-FFF2-40B4-BE49-F238E27FC236}">
                <a16:creationId xmlns:a16="http://schemas.microsoft.com/office/drawing/2014/main" id="{6FA6728B-B6F5-4411-5803-9E5DBDB9028A}"/>
              </a:ext>
            </a:extLst>
          </p:cNvPr>
          <p:cNvGraphicFramePr>
            <a:graphicFrameLocks/>
          </p:cNvGraphicFramePr>
          <p:nvPr>
            <p:extLst>
              <p:ext uri="{D42A27DB-BD31-4B8C-83A1-F6EECF244321}">
                <p14:modId xmlns:p14="http://schemas.microsoft.com/office/powerpoint/2010/main" val="3935229451"/>
              </p:ext>
            </p:extLst>
          </p:nvPr>
        </p:nvGraphicFramePr>
        <p:xfrm>
          <a:off x="5582250" y="3641264"/>
          <a:ext cx="3110154" cy="218059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Grafico 9">
            <a:extLst>
              <a:ext uri="{FF2B5EF4-FFF2-40B4-BE49-F238E27FC236}">
                <a16:creationId xmlns:a16="http://schemas.microsoft.com/office/drawing/2014/main" id="{E9DF3433-63C4-150C-E95F-3A73494AB671}"/>
              </a:ext>
            </a:extLst>
          </p:cNvPr>
          <p:cNvGraphicFramePr>
            <a:graphicFrameLocks/>
          </p:cNvGraphicFramePr>
          <p:nvPr>
            <p:extLst>
              <p:ext uri="{D42A27DB-BD31-4B8C-83A1-F6EECF244321}">
                <p14:modId xmlns:p14="http://schemas.microsoft.com/office/powerpoint/2010/main" val="95252208"/>
              </p:ext>
            </p:extLst>
          </p:nvPr>
        </p:nvGraphicFramePr>
        <p:xfrm>
          <a:off x="7961093" y="3607354"/>
          <a:ext cx="2535845" cy="2010553"/>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716797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C57A3D-6558-C5C8-D2DA-52851176A37C}"/>
              </a:ext>
            </a:extLst>
          </p:cNvPr>
          <p:cNvSpPr>
            <a:spLocks noGrp="1"/>
          </p:cNvSpPr>
          <p:nvPr>
            <p:ph type="title"/>
          </p:nvPr>
        </p:nvSpPr>
        <p:spPr>
          <a:xfrm>
            <a:off x="2580025" y="662909"/>
            <a:ext cx="8596668" cy="528582"/>
          </a:xfrm>
        </p:spPr>
        <p:txBody>
          <a:bodyPr>
            <a:normAutofit/>
          </a:bodyPr>
          <a:lstStyle/>
          <a:p>
            <a:r>
              <a:rPr lang="it-IT" sz="2400" dirty="0"/>
              <a:t>ELBA e la Bilateralità artigiana in Lombardia</a:t>
            </a:r>
          </a:p>
        </p:txBody>
      </p:sp>
      <p:sp>
        <p:nvSpPr>
          <p:cNvPr id="3" name="Segnaposto contenuto 2">
            <a:extLst>
              <a:ext uri="{FF2B5EF4-FFF2-40B4-BE49-F238E27FC236}">
                <a16:creationId xmlns:a16="http://schemas.microsoft.com/office/drawing/2014/main" id="{D59CAA12-9DF4-D2B3-ABF2-CE629E7E30ED}"/>
              </a:ext>
            </a:extLst>
          </p:cNvPr>
          <p:cNvSpPr>
            <a:spLocks noGrp="1"/>
          </p:cNvSpPr>
          <p:nvPr>
            <p:ph idx="1"/>
          </p:nvPr>
        </p:nvSpPr>
        <p:spPr>
          <a:xfrm>
            <a:off x="295565" y="1191491"/>
            <a:ext cx="9411854" cy="5551053"/>
          </a:xfrm>
        </p:spPr>
        <p:txBody>
          <a:bodyPr>
            <a:normAutofit lnSpcReduction="10000"/>
          </a:bodyPr>
          <a:lstStyle/>
          <a:p>
            <a:pPr marL="0" indent="0" algn="just">
              <a:buNone/>
            </a:pPr>
            <a:r>
              <a:rPr lang="it-IT" sz="1500" dirty="0"/>
              <a:t>L’artigianato è stato il primo comparto in Italia che ha sperimentato, diffuso e consolidato il principio della bilateralità e gli strumenti che da questa hanno preso origine, coinvolgendo “trasversalmente” più settori produttivi: dal manifatturiero (di cui fanno parte, ad esempio, il tessile – abbigliamento, il legno – arredamento, l’alimentazione, la meccanica di produzione), all’artistico (ad esempio l’orafo – argentiero e la ceramica – vetro), ai servizi alla persona (come l’acconciatura e l’estetica) e servizi alla collettività (quali ad esempio l’installazione di impianti e gli autoriparatori).</a:t>
            </a:r>
          </a:p>
          <a:p>
            <a:pPr marL="0" indent="0" algn="just">
              <a:buNone/>
            </a:pPr>
            <a:r>
              <a:rPr lang="it-IT" sz="1500" dirty="0"/>
              <a:t>ELBA  si propone come strumento di gestione/attuazione degli accordi sindacali e come strumento di integrazione allo stato sociale e di promozione per lo sviluppo del settore.</a:t>
            </a:r>
          </a:p>
          <a:p>
            <a:pPr marL="0" indent="0" algn="just">
              <a:buNone/>
            </a:pPr>
            <a:r>
              <a:rPr lang="it-IT" sz="1500" dirty="0"/>
              <a:t>ELBA è un ente no profit che sostiene l’artigianato lombardo con una serie di Provvidenze (Contributi a fondo perduto) rivolte sia ai lavoratori che alle imprese del settore e, in collaborazione con il Fondo di Solidarietà Bilaterale dell’Artigianato – FSBA offre un sostegno al reddito dei dipendenti delle aziende artigiane alle prese con difficoltà produttive mediante l’unico strumento di ammortizzatore sociale a disposizione del comparto artigiano. </a:t>
            </a:r>
          </a:p>
          <a:p>
            <a:pPr marL="0" indent="0" algn="just">
              <a:buNone/>
            </a:pPr>
            <a:r>
              <a:rPr lang="it-IT" sz="1500" dirty="0"/>
              <a:t>ELBA, negli ultimi 10 anni, ha erogato, grazie a provvidenze e contributi a fondo perduto, oltre 60 Mln. di euro a favore di oltre 200.000 Aziende, Lavoratrici e Lavoratori Artigiani della Lombardia e, con il fondamentale contributo degli attori sociali dell’artigianato, Confartigianato, CNA, CLAAI e CASA in rappresentanza dei datori di lavoro e CGIL, CISL e UIL per i Lavoratori, è sempre riuscita a dare una risposta all’altezza delle necessità e del bisogno di sostegno dell’intero comparto artigiano della Lombardia.</a:t>
            </a:r>
          </a:p>
          <a:p>
            <a:pPr marL="0" indent="0" algn="just">
              <a:buNone/>
            </a:pPr>
            <a:r>
              <a:rPr lang="it-IT" sz="1500" dirty="0"/>
              <a:t>Insieme ad ELBA fanno parte della bilateralità artigiana Lombarda OPRA </a:t>
            </a:r>
            <a:r>
              <a:rPr lang="it-IT" sz="1500" dirty="0">
                <a:solidFill>
                  <a:schemeClr val="tx1"/>
                </a:solidFill>
              </a:rPr>
              <a:t>(sicurezza sul lavoro), l’Articolazione regionale di </a:t>
            </a:r>
            <a:r>
              <a:rPr lang="it-IT" sz="1500" dirty="0" err="1">
                <a:solidFill>
                  <a:schemeClr val="tx1"/>
                </a:solidFill>
              </a:rPr>
              <a:t>Fondartigianato</a:t>
            </a:r>
            <a:r>
              <a:rPr lang="it-IT" sz="1500" dirty="0">
                <a:solidFill>
                  <a:schemeClr val="tx1"/>
                </a:solidFill>
              </a:rPr>
              <a:t> (formazione), WILA (Welfare Integrativo Lombardo), EBNA (Ente Bilaterale Nazionale dell’Artigianato), FSBA (Fondo di Solidarietà Bilaterale alternativo per l’Artigianato) e SANARTI (sanità integrativa artigiana).</a:t>
            </a:r>
            <a:endParaRPr lang="it-IT" dirty="0"/>
          </a:p>
        </p:txBody>
      </p:sp>
    </p:spTree>
    <p:extLst>
      <p:ext uri="{BB962C8B-B14F-4D97-AF65-F5344CB8AC3E}">
        <p14:creationId xmlns:p14="http://schemas.microsoft.com/office/powerpoint/2010/main" val="73566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0A94C-F350-4D6C-BFAD-A75645C5F83B}"/>
              </a:ext>
            </a:extLst>
          </p:cNvPr>
          <p:cNvSpPr>
            <a:spLocks noGrp="1"/>
          </p:cNvSpPr>
          <p:nvPr>
            <p:ph type="title"/>
          </p:nvPr>
        </p:nvSpPr>
        <p:spPr>
          <a:xfrm>
            <a:off x="2263367" y="272509"/>
            <a:ext cx="7134130" cy="859174"/>
          </a:xfrm>
        </p:spPr>
        <p:txBody>
          <a:bodyPr>
            <a:normAutofit/>
          </a:bodyPr>
          <a:lstStyle/>
          <a:p>
            <a:pPr algn="ctr"/>
            <a:r>
              <a:rPr lang="it-IT" sz="2400" dirty="0"/>
              <a:t>PROVVIDENZE ELBA 2025</a:t>
            </a:r>
            <a:br>
              <a:rPr lang="it-IT" sz="2400" dirty="0"/>
            </a:br>
            <a:r>
              <a:rPr lang="it-IT" sz="1400" dirty="0"/>
              <a:t>Contributi a fondo perduto a favore dei lavoratori e delle imprese artigiane Lombarde</a:t>
            </a:r>
          </a:p>
        </p:txBody>
      </p:sp>
      <p:pic>
        <p:nvPicPr>
          <p:cNvPr id="20" name="Immagine 19">
            <a:extLst>
              <a:ext uri="{FF2B5EF4-FFF2-40B4-BE49-F238E27FC236}">
                <a16:creationId xmlns:a16="http://schemas.microsoft.com/office/drawing/2014/main" id="{C8F28786-761B-1C93-6A55-2752BDF0EFE4}"/>
              </a:ext>
            </a:extLst>
          </p:cNvPr>
          <p:cNvPicPr>
            <a:picLocks noChangeAspect="1"/>
          </p:cNvPicPr>
          <p:nvPr/>
        </p:nvPicPr>
        <p:blipFill>
          <a:blip r:embed="rId3"/>
          <a:stretch>
            <a:fillRect/>
          </a:stretch>
        </p:blipFill>
        <p:spPr>
          <a:xfrm>
            <a:off x="4985885" y="1195885"/>
            <a:ext cx="3861717" cy="5570675"/>
          </a:xfrm>
          <a:prstGeom prst="rect">
            <a:avLst/>
          </a:prstGeom>
        </p:spPr>
      </p:pic>
      <p:pic>
        <p:nvPicPr>
          <p:cNvPr id="22" name="Immagine 21">
            <a:extLst>
              <a:ext uri="{FF2B5EF4-FFF2-40B4-BE49-F238E27FC236}">
                <a16:creationId xmlns:a16="http://schemas.microsoft.com/office/drawing/2014/main" id="{D89D942A-A6BA-8AC9-E75E-069B923E16D6}"/>
              </a:ext>
            </a:extLst>
          </p:cNvPr>
          <p:cNvPicPr>
            <a:picLocks noChangeAspect="1"/>
          </p:cNvPicPr>
          <p:nvPr/>
        </p:nvPicPr>
        <p:blipFill>
          <a:blip r:embed="rId4"/>
          <a:stretch>
            <a:fillRect/>
          </a:stretch>
        </p:blipFill>
        <p:spPr>
          <a:xfrm>
            <a:off x="967365" y="1195885"/>
            <a:ext cx="3941521" cy="5663030"/>
          </a:xfrm>
          <a:prstGeom prst="rect">
            <a:avLst/>
          </a:prstGeom>
        </p:spPr>
      </p:pic>
    </p:spTree>
    <p:extLst>
      <p:ext uri="{BB962C8B-B14F-4D97-AF65-F5344CB8AC3E}">
        <p14:creationId xmlns:p14="http://schemas.microsoft.com/office/powerpoint/2010/main" val="2706972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50417B-5F2A-D183-D688-2A29E62714D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821743C-F485-A8B3-C878-A16F9C902C90}"/>
              </a:ext>
            </a:extLst>
          </p:cNvPr>
          <p:cNvSpPr>
            <a:spLocks noGrp="1"/>
          </p:cNvSpPr>
          <p:nvPr>
            <p:ph type="title"/>
          </p:nvPr>
        </p:nvSpPr>
        <p:spPr>
          <a:xfrm>
            <a:off x="3142542" y="280655"/>
            <a:ext cx="3611344" cy="562555"/>
          </a:xfrm>
        </p:spPr>
        <p:txBody>
          <a:bodyPr vert="horz" lIns="91440" tIns="45720" rIns="91440" bIns="45720" rtlCol="0" anchor="b">
            <a:normAutofit/>
          </a:bodyPr>
          <a:lstStyle/>
          <a:p>
            <a:r>
              <a:rPr lang="en-US" sz="2400" kern="1200" dirty="0">
                <a:solidFill>
                  <a:schemeClr val="accent1"/>
                </a:solidFill>
                <a:latin typeface="+mj-lt"/>
                <a:ea typeface="+mj-ea"/>
                <a:cs typeface="+mj-cs"/>
              </a:rPr>
              <a:t>PROVVIDENZE ELBA 2025</a:t>
            </a:r>
          </a:p>
        </p:txBody>
      </p:sp>
      <p:graphicFrame>
        <p:nvGraphicFramePr>
          <p:cNvPr id="3" name="Tabella 2">
            <a:extLst>
              <a:ext uri="{FF2B5EF4-FFF2-40B4-BE49-F238E27FC236}">
                <a16:creationId xmlns:a16="http://schemas.microsoft.com/office/drawing/2014/main" id="{B26F6C5F-7101-8631-D8AD-C0BAAAC2DE01}"/>
              </a:ext>
            </a:extLst>
          </p:cNvPr>
          <p:cNvGraphicFramePr>
            <a:graphicFrameLocks noGrp="1"/>
          </p:cNvGraphicFramePr>
          <p:nvPr>
            <p:extLst>
              <p:ext uri="{D42A27DB-BD31-4B8C-83A1-F6EECF244321}">
                <p14:modId xmlns:p14="http://schemas.microsoft.com/office/powerpoint/2010/main" val="2374415288"/>
              </p:ext>
            </p:extLst>
          </p:nvPr>
        </p:nvGraphicFramePr>
        <p:xfrm>
          <a:off x="738696" y="1333542"/>
          <a:ext cx="4888947" cy="1291254"/>
        </p:xfrm>
        <a:graphic>
          <a:graphicData uri="http://schemas.openxmlformats.org/drawingml/2006/table">
            <a:tbl>
              <a:tblPr/>
              <a:tblGrid>
                <a:gridCol w="635670">
                  <a:extLst>
                    <a:ext uri="{9D8B030D-6E8A-4147-A177-3AD203B41FA5}">
                      <a16:colId xmlns:a16="http://schemas.microsoft.com/office/drawing/2014/main" val="3058366814"/>
                    </a:ext>
                  </a:extLst>
                </a:gridCol>
                <a:gridCol w="1444403">
                  <a:extLst>
                    <a:ext uri="{9D8B030D-6E8A-4147-A177-3AD203B41FA5}">
                      <a16:colId xmlns:a16="http://schemas.microsoft.com/office/drawing/2014/main" val="275330712"/>
                    </a:ext>
                  </a:extLst>
                </a:gridCol>
                <a:gridCol w="1461529">
                  <a:extLst>
                    <a:ext uri="{9D8B030D-6E8A-4147-A177-3AD203B41FA5}">
                      <a16:colId xmlns:a16="http://schemas.microsoft.com/office/drawing/2014/main" val="3176664041"/>
                    </a:ext>
                  </a:extLst>
                </a:gridCol>
                <a:gridCol w="1347345">
                  <a:extLst>
                    <a:ext uri="{9D8B030D-6E8A-4147-A177-3AD203B41FA5}">
                      <a16:colId xmlns:a16="http://schemas.microsoft.com/office/drawing/2014/main" val="1759600054"/>
                    </a:ext>
                  </a:extLst>
                </a:gridCol>
              </a:tblGrid>
              <a:tr h="330056">
                <a:tc>
                  <a:txBody>
                    <a:bodyPr/>
                    <a:lstStyle/>
                    <a:p>
                      <a:pPr algn="ctr" fontAlgn="ctr">
                        <a:buNone/>
                      </a:pPr>
                      <a:r>
                        <a:rPr lang="it-IT" sz="1100" b="1" i="0" u="none" strike="noStrike" dirty="0">
                          <a:solidFill>
                            <a:srgbClr val="3A3838"/>
                          </a:solidFill>
                          <a:effectLst/>
                          <a:latin typeface="Arial" panose="020B0604020202020204" pitchFamily="34" charset="0"/>
                        </a:rPr>
                        <a:t>ANNO</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1" i="0" u="none" strike="noStrike" dirty="0">
                          <a:solidFill>
                            <a:srgbClr val="3A3838"/>
                          </a:solidFill>
                          <a:effectLst/>
                          <a:latin typeface="Arial" panose="020B0604020202020204" pitchFamily="34" charset="0"/>
                        </a:rPr>
                        <a:t>n° pratiche erogate Dipendenti</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33"/>
                    </a:solidFill>
                  </a:tcPr>
                </a:tc>
                <a:tc>
                  <a:txBody>
                    <a:bodyPr/>
                    <a:lstStyle/>
                    <a:p>
                      <a:pPr algn="ctr" fontAlgn="ctr">
                        <a:buNone/>
                      </a:pPr>
                      <a:r>
                        <a:rPr lang="it-IT" sz="1100" b="1" i="0" u="none" strike="noStrike" dirty="0">
                          <a:solidFill>
                            <a:srgbClr val="3A3838"/>
                          </a:solidFill>
                          <a:effectLst/>
                          <a:latin typeface="Arial" panose="020B0604020202020204" pitchFamily="34" charset="0"/>
                        </a:rPr>
                        <a:t>n° pratiche erogate</a:t>
                      </a:r>
                    </a:p>
                    <a:p>
                      <a:pPr algn="ctr" fontAlgn="ctr">
                        <a:buNone/>
                      </a:pPr>
                      <a:r>
                        <a:rPr lang="it-IT" sz="1100" b="1" i="0" u="none" strike="noStrike" dirty="0">
                          <a:solidFill>
                            <a:srgbClr val="3A3838"/>
                          </a:solidFill>
                          <a:effectLst/>
                          <a:latin typeface="Arial" panose="020B0604020202020204" pitchFamily="34" charset="0"/>
                        </a:rPr>
                        <a:t> Impresa</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00"/>
                    </a:solidFill>
                  </a:tcPr>
                </a:tc>
                <a:tc>
                  <a:txBody>
                    <a:bodyPr/>
                    <a:lstStyle/>
                    <a:p>
                      <a:pPr algn="ctr" fontAlgn="ctr">
                        <a:buNone/>
                      </a:pPr>
                      <a:r>
                        <a:rPr lang="it-IT" sz="1100" b="1" i="0" u="none" strike="noStrike" dirty="0">
                          <a:solidFill>
                            <a:srgbClr val="3A3838"/>
                          </a:solidFill>
                          <a:effectLst/>
                          <a:latin typeface="Arial" panose="020B0604020202020204" pitchFamily="34" charset="0"/>
                        </a:rPr>
                        <a:t>Totale pratiche erogate</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157693063"/>
                  </a:ext>
                </a:extLst>
              </a:tr>
              <a:tr h="173433">
                <a:tc>
                  <a:txBody>
                    <a:bodyPr/>
                    <a:lstStyle/>
                    <a:p>
                      <a:pPr algn="ctr" fontAlgn="ctr">
                        <a:buNone/>
                      </a:pPr>
                      <a:r>
                        <a:rPr lang="it-IT" sz="1100" b="1" i="0" u="none" strike="noStrike" dirty="0">
                          <a:solidFill>
                            <a:srgbClr val="3A3838"/>
                          </a:solidFill>
                          <a:effectLst/>
                          <a:latin typeface="Arial" panose="020B0604020202020204" pitchFamily="34" charset="0"/>
                        </a:rPr>
                        <a:t>2020</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13.846</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7.505</a:t>
                      </a:r>
                      <a:endParaRPr lang="it-IT" sz="1100" b="0" i="0" u="none" strike="noStrike">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21.351</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15994755"/>
                  </a:ext>
                </a:extLst>
              </a:tr>
              <a:tr h="173433">
                <a:tc>
                  <a:txBody>
                    <a:bodyPr/>
                    <a:lstStyle/>
                    <a:p>
                      <a:pPr algn="ctr" fontAlgn="ctr">
                        <a:buNone/>
                      </a:pPr>
                      <a:r>
                        <a:rPr lang="it-IT" sz="1100" b="1" i="0" u="none" strike="noStrike" dirty="0">
                          <a:solidFill>
                            <a:srgbClr val="3A3838"/>
                          </a:solidFill>
                          <a:effectLst/>
                          <a:latin typeface="Arial" panose="020B0604020202020204" pitchFamily="34" charset="0"/>
                        </a:rPr>
                        <a:t>2021</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11.850</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6.535</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18.385</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7003882"/>
                  </a:ext>
                </a:extLst>
              </a:tr>
              <a:tr h="173433">
                <a:tc>
                  <a:txBody>
                    <a:bodyPr/>
                    <a:lstStyle/>
                    <a:p>
                      <a:pPr algn="ctr" fontAlgn="ctr">
                        <a:buNone/>
                      </a:pPr>
                      <a:r>
                        <a:rPr lang="it-IT" sz="1100" b="1" i="0" u="none" strike="noStrike" dirty="0">
                          <a:solidFill>
                            <a:srgbClr val="3A3838"/>
                          </a:solidFill>
                          <a:effectLst/>
                          <a:latin typeface="Arial" panose="020B0604020202020204" pitchFamily="34" charset="0"/>
                        </a:rPr>
                        <a:t>2022</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13.034</a:t>
                      </a:r>
                      <a:endParaRPr lang="it-IT" sz="1100" b="0" i="0" u="none" strike="noStrike">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8.896</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21.930</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47005615"/>
                  </a:ext>
                </a:extLst>
              </a:tr>
              <a:tr h="173433">
                <a:tc>
                  <a:txBody>
                    <a:bodyPr/>
                    <a:lstStyle/>
                    <a:p>
                      <a:pPr algn="ctr" fontAlgn="ctr">
                        <a:buNone/>
                      </a:pPr>
                      <a:r>
                        <a:rPr lang="it-IT" sz="1100" b="1" i="0" u="none" strike="noStrike" dirty="0">
                          <a:solidFill>
                            <a:srgbClr val="3A3838"/>
                          </a:solidFill>
                          <a:effectLst/>
                          <a:latin typeface="Arial" panose="020B0604020202020204" pitchFamily="34" charset="0"/>
                        </a:rPr>
                        <a:t>2023</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16.265</a:t>
                      </a:r>
                      <a:endParaRPr lang="it-IT" sz="1100" b="0" i="0" u="none" strike="noStrike">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a:solidFill>
                            <a:srgbClr val="3A3838"/>
                          </a:solidFill>
                          <a:effectLst/>
                          <a:latin typeface="Arial" panose="020B0604020202020204" pitchFamily="34" charset="0"/>
                        </a:rPr>
                        <a:t>6.693</a:t>
                      </a:r>
                      <a:endParaRPr lang="it-IT" sz="1100" b="0" i="0" u="none" strike="noStrike">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0" i="0" u="none" strike="noStrike" dirty="0">
                          <a:solidFill>
                            <a:srgbClr val="3A3838"/>
                          </a:solidFill>
                          <a:effectLst/>
                          <a:latin typeface="Arial" panose="020B0604020202020204" pitchFamily="34" charset="0"/>
                        </a:rPr>
                        <a:t>22.958</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8289108"/>
                  </a:ext>
                </a:extLst>
              </a:tr>
              <a:tr h="173433">
                <a:tc>
                  <a:txBody>
                    <a:bodyPr/>
                    <a:lstStyle/>
                    <a:p>
                      <a:pPr algn="ctr" fontAlgn="ctr">
                        <a:buNone/>
                      </a:pPr>
                      <a:r>
                        <a:rPr lang="it-IT" sz="1100" b="1" i="0" u="none" strike="noStrike" dirty="0">
                          <a:solidFill>
                            <a:srgbClr val="3A3838"/>
                          </a:solidFill>
                          <a:effectLst/>
                          <a:latin typeface="Arial" panose="020B0604020202020204" pitchFamily="34" charset="0"/>
                        </a:rPr>
                        <a:t>2024</a:t>
                      </a:r>
                      <a:endParaRPr lang="it-IT" sz="1100" b="1"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23.286</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a:solidFill>
                            <a:srgbClr val="3A3838"/>
                          </a:solidFill>
                          <a:effectLst/>
                          <a:latin typeface="Arial" panose="020B0604020202020204" pitchFamily="34" charset="0"/>
                        </a:rPr>
                        <a:t>6.247</a:t>
                      </a:r>
                      <a:endParaRPr lang="it-IT" sz="1100" b="0" i="0" u="none" strike="noStrike">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buNone/>
                      </a:pPr>
                      <a:r>
                        <a:rPr lang="it-IT" sz="1100" b="0" i="0" u="none" strike="noStrike" dirty="0">
                          <a:solidFill>
                            <a:srgbClr val="3A3838"/>
                          </a:solidFill>
                          <a:effectLst/>
                          <a:latin typeface="Arial" panose="020B0604020202020204" pitchFamily="34" charset="0"/>
                        </a:rPr>
                        <a:t>29.533</a:t>
                      </a:r>
                      <a:endParaRPr lang="it-IT" sz="1100" b="0" i="0" u="none" strike="noStrike" dirty="0">
                        <a:effectLst/>
                        <a:latin typeface="Arial" panose="020B0604020202020204" pitchFamily="34" charset="0"/>
                      </a:endParaRPr>
                    </a:p>
                  </a:txBody>
                  <a:tcPr marL="19629" marR="19629" marT="196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71043277"/>
                  </a:ext>
                </a:extLst>
              </a:tr>
            </a:tbl>
          </a:graphicData>
        </a:graphic>
      </p:graphicFrame>
      <p:graphicFrame>
        <p:nvGraphicFramePr>
          <p:cNvPr id="4" name="Grafico 3">
            <a:extLst>
              <a:ext uri="{FF2B5EF4-FFF2-40B4-BE49-F238E27FC236}">
                <a16:creationId xmlns:a16="http://schemas.microsoft.com/office/drawing/2014/main" id="{4565902D-438D-BF4B-12E9-0517951D5F37}"/>
              </a:ext>
            </a:extLst>
          </p:cNvPr>
          <p:cNvGraphicFramePr>
            <a:graphicFrameLocks/>
          </p:cNvGraphicFramePr>
          <p:nvPr>
            <p:extLst>
              <p:ext uri="{D42A27DB-BD31-4B8C-83A1-F6EECF244321}">
                <p14:modId xmlns:p14="http://schemas.microsoft.com/office/powerpoint/2010/main" val="114953996"/>
              </p:ext>
            </p:extLst>
          </p:nvPr>
        </p:nvGraphicFramePr>
        <p:xfrm>
          <a:off x="2457247" y="2906967"/>
          <a:ext cx="6493141" cy="38866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424576"/>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D0E05F133549F42B304C2D9D72C8212" ma:contentTypeVersion="9" ma:contentTypeDescription="Creare un nuovo documento." ma:contentTypeScope="" ma:versionID="10688b9389f6d1c5ead3913afd3540b3">
  <xsd:schema xmlns:xsd="http://www.w3.org/2001/XMLSchema" xmlns:xs="http://www.w3.org/2001/XMLSchema" xmlns:p="http://schemas.microsoft.com/office/2006/metadata/properties" xmlns:ns3="9cef6670-58a3-4288-b59b-6e512486891f" targetNamespace="http://schemas.microsoft.com/office/2006/metadata/properties" ma:root="true" ma:fieldsID="d7119c0240f315ac7f1765a7e84444d6" ns3:_="">
    <xsd:import namespace="9cef6670-58a3-4288-b59b-6e512486891f"/>
    <xsd:element name="properties">
      <xsd:complexType>
        <xsd:sequence>
          <xsd:element name="documentManagement">
            <xsd:complexType>
              <xsd:all>
                <xsd:element ref="ns3:MediaServiceDateTaken" minOccurs="0"/>
                <xsd:element ref="ns3:_activity" minOccurs="0"/>
                <xsd:element ref="ns3:MediaServiceMetadata" minOccurs="0"/>
                <xsd:element ref="ns3:MediaServiceFastMetadata" minOccurs="0"/>
                <xsd:element ref="ns3:MediaServiceSearchProperties" minOccurs="0"/>
                <xsd:element ref="ns3:MediaServiceSystemTag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ef6670-58a3-4288-b59b-6e512486891f"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cef6670-58a3-4288-b59b-6e512486891f" xsi:nil="true"/>
  </documentManagement>
</p:properties>
</file>

<file path=customXml/itemProps1.xml><?xml version="1.0" encoding="utf-8"?>
<ds:datastoreItem xmlns:ds="http://schemas.openxmlformats.org/officeDocument/2006/customXml" ds:itemID="{701A9855-6E6A-4281-BDAD-D20C027EF7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ef6670-58a3-4288-b59b-6e51248689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53216A-F082-4617-A5F1-2747F98D2659}">
  <ds:schemaRefs>
    <ds:schemaRef ds:uri="http://schemas.microsoft.com/sharepoint/v3/contenttype/forms"/>
  </ds:schemaRefs>
</ds:datastoreItem>
</file>

<file path=customXml/itemProps3.xml><?xml version="1.0" encoding="utf-8"?>
<ds:datastoreItem xmlns:ds="http://schemas.openxmlformats.org/officeDocument/2006/customXml" ds:itemID="{8526992B-B5FF-449F-B8A4-3C310659431F}">
  <ds:schemaRef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9cef6670-58a3-4288-b59b-6e512486891f"/>
    <ds:schemaRef ds:uri="http://www.w3.org/XML/1998/namespace"/>
    <ds:schemaRef ds:uri="http://schemas.microsoft.com/office/infopath/2007/PartnerControl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TotalTime>
  <Words>1694</Words>
  <Application>Microsoft Office PowerPoint</Application>
  <PresentationFormat>Widescreen</PresentationFormat>
  <Paragraphs>530</Paragraphs>
  <Slides>18</Slides>
  <Notes>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18</vt:i4>
      </vt:variant>
    </vt:vector>
  </HeadingPairs>
  <TitlesOfParts>
    <vt:vector size="24" baseType="lpstr">
      <vt:lpstr>Aptos</vt:lpstr>
      <vt:lpstr>Arial</vt:lpstr>
      <vt:lpstr>Calibri</vt:lpstr>
      <vt:lpstr>Trebuchet MS</vt:lpstr>
      <vt:lpstr>Wingdings 3</vt:lpstr>
      <vt:lpstr>Sfaccettatura</vt:lpstr>
      <vt:lpstr>Presentazione standard di PowerPoint</vt:lpstr>
      <vt:lpstr>Presentazione standard di PowerPoint</vt:lpstr>
      <vt:lpstr>% Dipendenti iscritti ELBA/FSBA per provincia al 31/12/2024</vt:lpstr>
      <vt:lpstr>% Dipendenti iscritti ELBA/FSBA per Settore al 31/12/2024</vt:lpstr>
      <vt:lpstr>% Dipendenti iscritti ELBA/FSBA per Settore al 31/12/2024</vt:lpstr>
      <vt:lpstr>Presentazione standard di PowerPoint</vt:lpstr>
      <vt:lpstr>ELBA e la Bilateralità artigiana in Lombardia</vt:lpstr>
      <vt:lpstr>PROVVIDENZE ELBA 2025 Contributi a fondo perduto a favore dei lavoratori e delle imprese artigiane Lombarde</vt:lpstr>
      <vt:lpstr>PROVVIDENZE ELBA 2025</vt:lpstr>
      <vt:lpstr>PROVVIDENZE ELBA </vt:lpstr>
      <vt:lpstr>FSBA (Fondo di Solidarietà Bilaterale per l’Artigianato): la Cassa Integrazione del Comparto Artigiano</vt:lpstr>
      <vt:lpstr>FSBA (Fondo di Solidarietà Bilaterale per l’Artigianato): la Cassa Integrazione del Comparto Artigiano</vt:lpstr>
      <vt:lpstr>ANDAMENTO UTILIZZO FSBA IN ITALIA</vt:lpstr>
      <vt:lpstr>Presentazione standard di PowerPoint</vt:lpstr>
      <vt:lpstr>Presentazione standard di PowerPoint</vt:lpstr>
      <vt:lpstr>RENDICONTATO AIS-FSBA PER PROVINCIA     dal 01/01/2025 al 31/08/2025</vt:lpstr>
      <vt:lpstr>LOMBARDIA RENDICONTATO AIS-FSBA PER SETTORE dal 01/01/2025 al 31/08/2025</vt:lpstr>
      <vt:lpstr>Tendenze dell’occupazione artigiana in Lombardia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 E COSA SIAMO</dc:title>
  <dc:creator>EPiNet S.r.l.</dc:creator>
  <cp:lastModifiedBy>Di Martino</cp:lastModifiedBy>
  <cp:revision>34</cp:revision>
  <cp:lastPrinted>2025-11-03T13:14:16Z</cp:lastPrinted>
  <dcterms:created xsi:type="dcterms:W3CDTF">2025-06-17T14:43:09Z</dcterms:created>
  <dcterms:modified xsi:type="dcterms:W3CDTF">2025-11-03T13:15:26Z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0x0101006D0E05F133549F42B304C2D9D72C8212</vt:lpwstr>
  </property>
</Properties>
</file>