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4.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5.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theme/themeOverride5.xml" ContentType="application/vnd.openxmlformats-officedocument.themeOverrid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7.xml" ContentType="application/vnd.openxmlformats-officedocument.drawingml.chart+xml"/>
  <Override PartName="/ppt/theme/themeOverride6.xml" ContentType="application/vnd.openxmlformats-officedocument.themeOverride+xml"/>
  <Override PartName="/ppt/drawings/drawing2.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0" r:id="rId3"/>
    <p:sldId id="261" r:id="rId4"/>
    <p:sldId id="263" r:id="rId5"/>
    <p:sldId id="264" r:id="rId6"/>
    <p:sldId id="281" r:id="rId7"/>
    <p:sldId id="283" r:id="rId8"/>
    <p:sldId id="268" r:id="rId9"/>
    <p:sldId id="267" r:id="rId10"/>
    <p:sldId id="278" r:id="rId11"/>
    <p:sldId id="274" r:id="rId12"/>
    <p:sldId id="276" r:id="rId13"/>
    <p:sldId id="269" r:id="rId14"/>
    <p:sldId id="275" r:id="rId15"/>
    <p:sldId id="277" r:id="rId16"/>
    <p:sldId id="280"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ile chiaro 3 - Color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228" autoAdjust="0"/>
  </p:normalViewPr>
  <p:slideViewPr>
    <p:cSldViewPr snapToGrid="0">
      <p:cViewPr varScale="1">
        <p:scale>
          <a:sx n="81" d="100"/>
          <a:sy n="81" d="100"/>
        </p:scale>
        <p:origin x="120" y="44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nicoletta\Desktop\Analisi%20dati%20Accordi%20Covid\Tabelle%20accordi%20Covid.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nicoletta\Desktop\Analisi%20dati%20Accordi%20Covid\Tabelle%20accordi%20Covid.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nicoletta\Desktop\Tabelle%20accordi%20Covid.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nicoletta\Desktop\Analisi%20dati%20Accordi%20Covid\Tabelle%20accordi%20Covid.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oleObject" Target="Cartel1" TargetMode="External"/><Relationship Id="rId2" Type="http://schemas.microsoft.com/office/2011/relationships/chartColorStyle" Target="colors1.xml"/><Relationship Id="rId1" Type="http://schemas.microsoft.com/office/2011/relationships/chartStyle" Target="style1.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nicoletta\Dropbox\Analisi%20dati%20Accordi%20Covid\Tabelle%20accordi%20Covid.xlsx" TargetMode="External"/><Relationship Id="rId1" Type="http://schemas.openxmlformats.org/officeDocument/2006/relationships/themeOverride" Target="../theme/themeOverride5.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Users\nicoletta\Dropbox\Analisi%20dati%20Accordi%20Covid\Tabelle%20accordi%20Covid.xlsx" TargetMode="External"/><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accent5">
                        <a:lumMod val="50000"/>
                      </a:schemeClr>
                    </a:solidFill>
                    <a:latin typeface="+mn-lt"/>
                    <a:ea typeface="+mn-ea"/>
                    <a:cs typeface="+mn-cs"/>
                  </a:defRPr>
                </a:pPr>
                <a:endParaRPr lang="it-IT"/>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'Parti firmatarie'!$Z$3:$Z$14</c:f>
              <c:strCache>
                <c:ptCount val="12"/>
                <c:pt idx="0">
                  <c:v>Filctem</c:v>
                </c:pt>
                <c:pt idx="1">
                  <c:v>Fiom</c:v>
                </c:pt>
                <c:pt idx="2">
                  <c:v>Confederale</c:v>
                </c:pt>
                <c:pt idx="3">
                  <c:v>Filcams</c:v>
                </c:pt>
                <c:pt idx="4">
                  <c:v>Fillea</c:v>
                </c:pt>
                <c:pt idx="5">
                  <c:v>Flai</c:v>
                </c:pt>
                <c:pt idx="6">
                  <c:v>Fisac</c:v>
                </c:pt>
                <c:pt idx="7">
                  <c:v>Slc</c:v>
                </c:pt>
                <c:pt idx="8">
                  <c:v>Fp</c:v>
                </c:pt>
                <c:pt idx="9">
                  <c:v>Flc</c:v>
                </c:pt>
                <c:pt idx="10">
                  <c:v>Filt</c:v>
                </c:pt>
                <c:pt idx="11">
                  <c:v>Nidl</c:v>
                </c:pt>
              </c:strCache>
            </c:strRef>
          </c:cat>
          <c:val>
            <c:numRef>
              <c:f>'Parti firmatarie'!$AA$3:$AA$14</c:f>
              <c:numCache>
                <c:formatCode>General</c:formatCode>
                <c:ptCount val="12"/>
                <c:pt idx="0">
                  <c:v>19.899999999999999</c:v>
                </c:pt>
                <c:pt idx="1">
                  <c:v>16.600000000000001</c:v>
                </c:pt>
                <c:pt idx="2">
                  <c:v>14.1</c:v>
                </c:pt>
                <c:pt idx="3">
                  <c:v>11.3</c:v>
                </c:pt>
                <c:pt idx="4">
                  <c:v>8.6</c:v>
                </c:pt>
                <c:pt idx="5">
                  <c:v>7.1</c:v>
                </c:pt>
                <c:pt idx="6">
                  <c:v>7.1</c:v>
                </c:pt>
                <c:pt idx="7">
                  <c:v>4.9000000000000004</c:v>
                </c:pt>
                <c:pt idx="8">
                  <c:v>4.5999999999999996</c:v>
                </c:pt>
                <c:pt idx="9">
                  <c:v>4</c:v>
                </c:pt>
                <c:pt idx="10">
                  <c:v>1.8</c:v>
                </c:pt>
                <c:pt idx="11">
                  <c:v>0.3</c:v>
                </c:pt>
              </c:numCache>
            </c:numRef>
          </c:val>
          <c:extLst xmlns:c16r2="http://schemas.microsoft.com/office/drawing/2015/06/chart">
            <c:ext xmlns:c16="http://schemas.microsoft.com/office/drawing/2014/chart" uri="{C3380CC4-5D6E-409C-BE32-E72D297353CC}">
              <c16:uniqueId val="{00000000-448B-4185-A846-FD41148B880B}"/>
            </c:ext>
          </c:extLst>
        </c:ser>
        <c:dLbls>
          <c:showLegendKey val="0"/>
          <c:showVal val="0"/>
          <c:showCatName val="0"/>
          <c:showSerName val="0"/>
          <c:showPercent val="0"/>
          <c:showBubbleSize val="0"/>
        </c:dLbls>
        <c:gapWidth val="219"/>
        <c:overlap val="-27"/>
        <c:axId val="326540992"/>
        <c:axId val="326540600"/>
      </c:barChart>
      <c:catAx>
        <c:axId val="326540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accent5">
                    <a:lumMod val="50000"/>
                  </a:schemeClr>
                </a:solidFill>
                <a:latin typeface="+mn-lt"/>
                <a:ea typeface="+mn-ea"/>
                <a:cs typeface="+mn-cs"/>
              </a:defRPr>
            </a:pPr>
            <a:endParaRPr lang="it-IT"/>
          </a:p>
        </c:txPr>
        <c:crossAx val="326540600"/>
        <c:crosses val="autoZero"/>
        <c:auto val="1"/>
        <c:lblAlgn val="ctr"/>
        <c:lblOffset val="100"/>
        <c:noMultiLvlLbl val="0"/>
      </c:catAx>
      <c:valAx>
        <c:axId val="326540600"/>
        <c:scaling>
          <c:orientation val="minMax"/>
        </c:scaling>
        <c:delete val="1"/>
        <c:axPos val="l"/>
        <c:numFmt formatCode="General" sourceLinked="1"/>
        <c:majorTickMark val="none"/>
        <c:minorTickMark val="none"/>
        <c:tickLblPos val="nextTo"/>
        <c:crossAx val="326540992"/>
        <c:crosses val="autoZero"/>
        <c:crossBetween val="between"/>
      </c:valAx>
      <c:spPr>
        <a:noFill/>
        <a:ln>
          <a:noFill/>
        </a:ln>
        <a:effectLst/>
      </c:spPr>
    </c:plotArea>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it-IT"/>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1"/>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E614-4621-8A6F-AE2E11DBCFB6}"/>
              </c:ext>
            </c:extLst>
          </c:dPt>
          <c:dPt>
            <c:idx val="1"/>
            <c:bubble3D val="0"/>
            <c:spPr>
              <a:solidFill>
                <a:schemeClr val="accent2"/>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E614-4621-8A6F-AE2E11DBCFB6}"/>
              </c:ext>
            </c:extLst>
          </c:dPt>
          <c:dPt>
            <c:idx val="2"/>
            <c:bubble3D val="0"/>
            <c:spPr>
              <a:solidFill>
                <a:schemeClr val="accent3"/>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E614-4621-8A6F-AE2E11DBCFB6}"/>
              </c:ext>
            </c:extLst>
          </c:dPt>
          <c:dPt>
            <c:idx val="3"/>
            <c:bubble3D val="0"/>
            <c:spPr>
              <a:solidFill>
                <a:schemeClr val="accent4"/>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E614-4621-8A6F-AE2E11DBCFB6}"/>
              </c:ext>
            </c:extLst>
          </c:dPt>
          <c:dPt>
            <c:idx val="4"/>
            <c:bubble3D val="0"/>
            <c:spPr>
              <a:solidFill>
                <a:schemeClr val="accent5"/>
              </a:solidFill>
              <a:ln>
                <a:noFill/>
              </a:ln>
              <a:effectLst>
                <a:outerShdw blurRad="635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9-E614-4621-8A6F-AE2E11DBCFB6}"/>
              </c:ext>
            </c:extLst>
          </c:dPt>
          <c:dLbls>
            <c:dLbl>
              <c:idx val="0"/>
              <c:layout>
                <c:manualLayout>
                  <c:x val="-2.012577819015374E-2"/>
                  <c:y val="0"/>
                </c:manualLayout>
              </c:layout>
              <c:spPr>
                <a:noFill/>
                <a:ln>
                  <a:noFill/>
                </a:ln>
                <a:effectLst/>
              </c:spPr>
              <c:txPr>
                <a:bodyPr rot="0" vert="horz" anchorCtr="0"/>
                <a:lstStyle/>
                <a:p>
                  <a:pPr algn="l">
                    <a:defRPr/>
                  </a:pPr>
                  <a:endParaRPr lang="it-IT"/>
                </a:p>
              </c:txPr>
              <c:dLblPos val="bestFit"/>
              <c:showLegendKey val="0"/>
              <c:showVal val="0"/>
              <c:showCatName val="1"/>
              <c:showSerName val="0"/>
              <c:showPercent val="1"/>
              <c:showBubbleSize val="0"/>
              <c:extLst>
                <c:ext xmlns:c15="http://schemas.microsoft.com/office/drawing/2012/chart" uri="{CE6537A1-D6FC-4f65-9D91-7224C49458BB}">
                  <c15:layout>
                    <c:manualLayout>
                      <c:w val="0.3902010042287905"/>
                      <c:h val="0.22392700266869311"/>
                    </c:manualLayout>
                  </c15:layout>
                </c:ext>
              </c:extLst>
            </c:dLbl>
            <c:dLbl>
              <c:idx val="1"/>
              <c:layout>
                <c:manualLayout>
                  <c:x val="1.5094333642615304E-2"/>
                  <c:y val="1.4234524437988472E-2"/>
                </c:manualLayout>
              </c:layout>
              <c:spPr>
                <a:noFill/>
                <a:ln>
                  <a:noFill/>
                </a:ln>
                <a:effectLst/>
              </c:spPr>
              <c:txPr>
                <a:bodyPr rot="0" vert="horz"/>
                <a:lstStyle/>
                <a:p>
                  <a:pPr>
                    <a:defRPr/>
                  </a:pPr>
                  <a:endParaRPr lang="it-IT"/>
                </a:p>
              </c:txPr>
              <c:dLblPos val="bestFit"/>
              <c:showLegendKey val="0"/>
              <c:showVal val="0"/>
              <c:showCatName val="1"/>
              <c:showSerName val="0"/>
              <c:showPercent val="1"/>
              <c:showBubbleSize val="0"/>
              <c:extLst>
                <c:ext xmlns:c15="http://schemas.microsoft.com/office/drawing/2012/chart" uri="{CE6537A1-D6FC-4f65-9D91-7224C49458BB}"/>
              </c:extLst>
            </c:dLbl>
            <c:dLbl>
              <c:idx val="2"/>
              <c:spPr>
                <a:noFill/>
                <a:ln>
                  <a:noFill/>
                </a:ln>
                <a:effectLst/>
              </c:spPr>
              <c:txPr>
                <a:bodyPr rot="0" vert="horz"/>
                <a:lstStyle/>
                <a:p>
                  <a:pPr>
                    <a:defRPr/>
                  </a:pPr>
                  <a:endParaRPr lang="it-IT"/>
                </a:p>
              </c:txPr>
              <c:dLblPos val="outEnd"/>
              <c:showLegendKey val="0"/>
              <c:showVal val="0"/>
              <c:showCatName val="1"/>
              <c:showSerName val="0"/>
              <c:showPercent val="1"/>
              <c:showBubbleSize val="0"/>
            </c:dLbl>
            <c:dLbl>
              <c:idx val="3"/>
              <c:spPr>
                <a:noFill/>
                <a:ln>
                  <a:noFill/>
                </a:ln>
                <a:effectLst/>
              </c:spPr>
              <c:txPr>
                <a:bodyPr rot="0" vert="horz"/>
                <a:lstStyle/>
                <a:p>
                  <a:pPr>
                    <a:defRPr/>
                  </a:pPr>
                  <a:endParaRPr lang="it-IT"/>
                </a:p>
              </c:txPr>
              <c:dLblPos val="outEnd"/>
              <c:showLegendKey val="0"/>
              <c:showVal val="0"/>
              <c:showCatName val="1"/>
              <c:showSerName val="0"/>
              <c:showPercent val="1"/>
              <c:showBubbleSize val="0"/>
            </c:dLbl>
            <c:dLbl>
              <c:idx val="4"/>
              <c:layout>
                <c:manualLayout>
                  <c:x val="6.2893056844230438E-2"/>
                  <c:y val="-0.35119443912050813"/>
                </c:manualLayout>
              </c:layout>
              <c:tx>
                <c:rich>
                  <a:bodyPr rot="0" vert="horz"/>
                  <a:lstStyle/>
                  <a:p>
                    <a:pPr>
                      <a:defRPr/>
                    </a:pPr>
                    <a:fld id="{6629F779-7359-4E70-9649-B35F2DAF21CF}" type="CATEGORYNAME">
                      <a:rPr lang="en-US" smtClean="0"/>
                      <a:pPr>
                        <a:defRPr/>
                      </a:pPr>
                      <a:t>[NOME CATEGORIA]</a:t>
                    </a:fld>
                    <a:r>
                      <a:rPr lang="en-US" baseline="0" dirty="0" smtClean="0"/>
                      <a:t>/ </a:t>
                    </a:r>
                    <a:r>
                      <a:rPr lang="en-US" baseline="0" dirty="0" err="1" smtClean="0"/>
                      <a:t>Nazionali</a:t>
                    </a:r>
                    <a:r>
                      <a:rPr lang="en-US" baseline="0" dirty="0" smtClean="0"/>
                      <a:t> </a:t>
                    </a:r>
                  </a:p>
                  <a:p>
                    <a:pPr>
                      <a:defRPr/>
                    </a:pPr>
                    <a:r>
                      <a:rPr lang="en-US" baseline="0" dirty="0" smtClean="0"/>
                      <a:t>63%</a:t>
                    </a:r>
                  </a:p>
                  <a:p>
                    <a:pPr>
                      <a:defRPr/>
                    </a:pPr>
                    <a:endParaRPr lang="it-IT"/>
                  </a:p>
                </c:rich>
              </c:tx>
              <c:spPr>
                <a:noFill/>
                <a:ln>
                  <a:noFill/>
                </a:ln>
                <a:effectLst/>
              </c:spPr>
              <c:dLblPos val="bestFit"/>
              <c:showLegendKey val="0"/>
              <c:showVal val="0"/>
              <c:showCatName val="1"/>
              <c:showSerName val="0"/>
              <c:showPercent val="1"/>
              <c:showBubbleSize val="0"/>
              <c:extLst>
                <c:ext xmlns:c15="http://schemas.microsoft.com/office/drawing/2012/chart" uri="{CE6537A1-D6FC-4f65-9D91-7224C49458BB}">
                  <c15:layout>
                    <c:manualLayout>
                      <c:w val="0.35768044619422573"/>
                      <c:h val="0.31090358404846036"/>
                    </c:manualLayout>
                  </c15:layout>
                  <c15:dlblFieldTable/>
                  <c15:showDataLabelsRange val="0"/>
                </c:ext>
              </c:extLst>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'Territorio e settore su tot'!$I$3:$I$7</c:f>
              <c:strCache>
                <c:ptCount val="5"/>
                <c:pt idx="0">
                  <c:v>Nord-ovest</c:v>
                </c:pt>
                <c:pt idx="1">
                  <c:v>Nord-est</c:v>
                </c:pt>
                <c:pt idx="2">
                  <c:v>Centro</c:v>
                </c:pt>
                <c:pt idx="3">
                  <c:v>Sud e Isole</c:v>
                </c:pt>
                <c:pt idx="4">
                  <c:v>Multiterritoriali</c:v>
                </c:pt>
              </c:strCache>
            </c:strRef>
          </c:cat>
          <c:val>
            <c:numRef>
              <c:f>'Territorio e settore su tot'!$J$3:$J$7</c:f>
              <c:numCache>
                <c:formatCode>General</c:formatCode>
                <c:ptCount val="5"/>
                <c:pt idx="0">
                  <c:v>12.9</c:v>
                </c:pt>
                <c:pt idx="1">
                  <c:v>7.4</c:v>
                </c:pt>
                <c:pt idx="2">
                  <c:v>11</c:v>
                </c:pt>
                <c:pt idx="3">
                  <c:v>6.1</c:v>
                </c:pt>
                <c:pt idx="4">
                  <c:v>62.6</c:v>
                </c:pt>
              </c:numCache>
            </c:numRef>
          </c:val>
          <c:extLst xmlns:c16r2="http://schemas.microsoft.com/office/drawing/2015/06/chart">
            <c:ext xmlns:c16="http://schemas.microsoft.com/office/drawing/2014/chart" uri="{C3380CC4-5D6E-409C-BE32-E72D297353CC}">
              <c16:uniqueId val="{0000000A-E614-4621-8A6F-AE2E11DBCFB6}"/>
            </c:ext>
          </c:extLst>
        </c:ser>
        <c:dLbls>
          <c:dLblPos val="outEnd"/>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sz="1800">
          <a:solidFill>
            <a:schemeClr val="accent5">
              <a:lumMod val="50000"/>
            </a:schemeClr>
          </a:solidFill>
        </a:defRPr>
      </a:pPr>
      <a:endParaRPr lang="it-IT"/>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accent5">
                        <a:lumMod val="50000"/>
                      </a:schemeClr>
                    </a:solidFill>
                    <a:latin typeface="+mn-lt"/>
                    <a:ea typeface="+mn-ea"/>
                    <a:cs typeface="+mn-cs"/>
                  </a:defRPr>
                </a:pPr>
                <a:endParaRPr lang="it-IT"/>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'settore protocolli'!$J$16:$J$20</c:f>
              <c:strCache>
                <c:ptCount val="5"/>
                <c:pt idx="0">
                  <c:v>Settore Pubblico</c:v>
                </c:pt>
                <c:pt idx="1">
                  <c:v>Terziario</c:v>
                </c:pt>
                <c:pt idx="2">
                  <c:v>Servizi</c:v>
                </c:pt>
                <c:pt idx="3">
                  <c:v>Manifattura</c:v>
                </c:pt>
                <c:pt idx="4">
                  <c:v>Multisettoriali</c:v>
                </c:pt>
              </c:strCache>
            </c:strRef>
          </c:cat>
          <c:val>
            <c:numRef>
              <c:f>'settore protocolli'!$K$16:$K$20</c:f>
              <c:numCache>
                <c:formatCode>General</c:formatCode>
                <c:ptCount val="5"/>
                <c:pt idx="0">
                  <c:v>18</c:v>
                </c:pt>
                <c:pt idx="1">
                  <c:v>22.5</c:v>
                </c:pt>
                <c:pt idx="2">
                  <c:v>4.5</c:v>
                </c:pt>
                <c:pt idx="3">
                  <c:v>20.7</c:v>
                </c:pt>
                <c:pt idx="4">
                  <c:v>34.200000000000003</c:v>
                </c:pt>
              </c:numCache>
            </c:numRef>
          </c:val>
          <c:extLst xmlns:c16r2="http://schemas.microsoft.com/office/drawing/2015/06/chart">
            <c:ext xmlns:c16="http://schemas.microsoft.com/office/drawing/2014/chart" uri="{C3380CC4-5D6E-409C-BE32-E72D297353CC}">
              <c16:uniqueId val="{00000000-27DE-493D-8049-9759C67A199C}"/>
            </c:ext>
          </c:extLst>
        </c:ser>
        <c:dLbls>
          <c:showLegendKey val="0"/>
          <c:showVal val="0"/>
          <c:showCatName val="0"/>
          <c:showSerName val="0"/>
          <c:showPercent val="0"/>
          <c:showBubbleSize val="0"/>
        </c:dLbls>
        <c:gapWidth val="182"/>
        <c:axId val="326542168"/>
        <c:axId val="326542560"/>
      </c:barChart>
      <c:catAx>
        <c:axId val="326542168"/>
        <c:scaling>
          <c:orientation val="minMax"/>
        </c:scaling>
        <c:delete val="0"/>
        <c:axPos val="l"/>
        <c:numFmt formatCode="General" sourceLinked="1"/>
        <c:majorTickMark val="none"/>
        <c:minorTickMark val="none"/>
        <c:tickLblPos val="nextTo"/>
        <c:spPr>
          <a:noFill/>
          <a:ln w="9525" cap="flat" cmpd="sng" algn="ctr">
            <a:solidFill>
              <a:srgbClr val="5B9BD5">
                <a:lumMod val="50000"/>
              </a:srgbClr>
            </a:solidFill>
            <a:round/>
          </a:ln>
          <a:effectLst/>
        </c:spPr>
        <c:txPr>
          <a:bodyPr rot="-60000000" spcFirstLastPara="1" vertOverflow="ellipsis" vert="horz" wrap="square" anchor="ctr" anchorCtr="1"/>
          <a:lstStyle/>
          <a:p>
            <a:pPr>
              <a:defRPr sz="2000" b="0" i="0" u="none" strike="noStrike" kern="1200" baseline="0">
                <a:solidFill>
                  <a:schemeClr val="accent5">
                    <a:lumMod val="50000"/>
                  </a:schemeClr>
                </a:solidFill>
                <a:latin typeface="+mn-lt"/>
                <a:ea typeface="+mn-ea"/>
                <a:cs typeface="+mn-cs"/>
              </a:defRPr>
            </a:pPr>
            <a:endParaRPr lang="it-IT"/>
          </a:p>
        </c:txPr>
        <c:crossAx val="326542560"/>
        <c:crosses val="autoZero"/>
        <c:auto val="1"/>
        <c:lblAlgn val="ctr"/>
        <c:lblOffset val="100"/>
        <c:noMultiLvlLbl val="0"/>
      </c:catAx>
      <c:valAx>
        <c:axId val="326542560"/>
        <c:scaling>
          <c:orientation val="minMax"/>
        </c:scaling>
        <c:delete val="1"/>
        <c:axPos val="b"/>
        <c:numFmt formatCode="General" sourceLinked="1"/>
        <c:majorTickMark val="none"/>
        <c:minorTickMark val="none"/>
        <c:tickLblPos val="nextTo"/>
        <c:crossAx val="326542168"/>
        <c:crosses val="autoZero"/>
        <c:crossBetween val="between"/>
      </c:valAx>
      <c:spPr>
        <a:noFill/>
        <a:ln>
          <a:noFill/>
        </a:ln>
        <a:effectLst/>
      </c:spPr>
    </c:plotArea>
    <c:plotVisOnly val="1"/>
    <c:dispBlanksAs val="gap"/>
    <c:showDLblsOverMax val="0"/>
  </c:chart>
  <c:spPr>
    <a:solidFill>
      <a:srgbClr val="44546A">
        <a:lumMod val="20000"/>
        <a:lumOff val="80000"/>
      </a:srgbClr>
    </a:solidFill>
    <a:ln w="9525" cap="flat" cmpd="sng" algn="ctr">
      <a:solidFill>
        <a:srgbClr val="44546A"/>
      </a:solidFill>
      <a:round/>
    </a:ln>
    <a:effectLst/>
  </c:spPr>
  <c:txPr>
    <a:bodyPr/>
    <a:lstStyle/>
    <a:p>
      <a:pPr>
        <a:defRPr sz="900"/>
      </a:pPr>
      <a:endParaRPr lang="it-IT"/>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vert="horz"/>
              <a:lstStyle/>
              <a:p>
                <a:pPr>
                  <a:defRPr>
                    <a:solidFill>
                      <a:schemeClr val="accent5">
                        <a:lumMod val="50000"/>
                      </a:schemeClr>
                    </a:solidFill>
                  </a:defRPr>
                </a:pPr>
                <a:endParaRPr lang="it-IT"/>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'Accordi aziendali'!$AI$43:$AI$46</c:f>
              <c:strCache>
                <c:ptCount val="4"/>
                <c:pt idx="0">
                  <c:v>Settore Pubblico</c:v>
                </c:pt>
                <c:pt idx="1">
                  <c:v>Terziario</c:v>
                </c:pt>
                <c:pt idx="2">
                  <c:v>Servizi</c:v>
                </c:pt>
                <c:pt idx="3">
                  <c:v>Manifattura</c:v>
                </c:pt>
              </c:strCache>
            </c:strRef>
          </c:cat>
          <c:val>
            <c:numRef>
              <c:f>'Accordi aziendali'!$AJ$43:$AJ$46</c:f>
              <c:numCache>
                <c:formatCode>General</c:formatCode>
                <c:ptCount val="4"/>
                <c:pt idx="0">
                  <c:v>5.6</c:v>
                </c:pt>
                <c:pt idx="1">
                  <c:v>19.100000000000001</c:v>
                </c:pt>
                <c:pt idx="2">
                  <c:v>9.3000000000000007</c:v>
                </c:pt>
                <c:pt idx="3">
                  <c:v>66</c:v>
                </c:pt>
              </c:numCache>
            </c:numRef>
          </c:val>
          <c:extLst xmlns:c16r2="http://schemas.microsoft.com/office/drawing/2015/06/chart">
            <c:ext xmlns:c16="http://schemas.microsoft.com/office/drawing/2014/chart" uri="{C3380CC4-5D6E-409C-BE32-E72D297353CC}">
              <c16:uniqueId val="{00000000-5E1C-43C4-A462-3E9BF44F4CB3}"/>
            </c:ext>
          </c:extLst>
        </c:ser>
        <c:dLbls>
          <c:showLegendKey val="0"/>
          <c:showVal val="0"/>
          <c:showCatName val="0"/>
          <c:showSerName val="0"/>
          <c:showPercent val="0"/>
          <c:showBubbleSize val="0"/>
        </c:dLbls>
        <c:gapWidth val="182"/>
        <c:axId val="326543344"/>
        <c:axId val="326543736"/>
      </c:barChart>
      <c:catAx>
        <c:axId val="3265433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solidFill>
                  <a:schemeClr val="accent5">
                    <a:lumMod val="50000"/>
                  </a:schemeClr>
                </a:solidFill>
              </a:defRPr>
            </a:pPr>
            <a:endParaRPr lang="it-IT"/>
          </a:p>
        </c:txPr>
        <c:crossAx val="326543736"/>
        <c:crosses val="autoZero"/>
        <c:auto val="1"/>
        <c:lblAlgn val="ctr"/>
        <c:lblOffset val="100"/>
        <c:noMultiLvlLbl val="0"/>
      </c:catAx>
      <c:valAx>
        <c:axId val="326543736"/>
        <c:scaling>
          <c:orientation val="minMax"/>
        </c:scaling>
        <c:delete val="1"/>
        <c:axPos val="b"/>
        <c:numFmt formatCode="General" sourceLinked="1"/>
        <c:majorTickMark val="none"/>
        <c:minorTickMark val="none"/>
        <c:tickLblPos val="nextTo"/>
        <c:crossAx val="32654334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2000">
          <a:solidFill>
            <a:schemeClr val="accent5">
              <a:lumMod val="50000"/>
            </a:schemeClr>
          </a:solidFill>
        </a:defRPr>
      </a:pPr>
      <a:endParaRPr lang="it-IT"/>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spPr>
              <a:noFill/>
              <a:ln>
                <a:noFill/>
              </a:ln>
              <a:effectLst/>
            </c:spPr>
            <c:txPr>
              <a:bodyPr rot="0" spcFirstLastPara="1" vertOverflow="ellipsis" vert="horz" wrap="square" anchor="ctr" anchorCtr="1"/>
              <a:lstStyle/>
              <a:p>
                <a:pPr>
                  <a:defRPr sz="1800" b="0" i="0" u="none" strike="noStrike" kern="1200" baseline="0">
                    <a:solidFill>
                      <a:schemeClr val="accent5">
                        <a:lumMod val="50000"/>
                      </a:schemeClr>
                    </a:solidFill>
                    <a:latin typeface="+mn-lt"/>
                    <a:ea typeface="+mn-ea"/>
                    <a:cs typeface="+mn-cs"/>
                  </a:defRPr>
                </a:pPr>
                <a:endParaRPr lang="it-IT"/>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Foglio2!$A$2:$A$5</c:f>
              <c:strCache>
                <c:ptCount val="4"/>
                <c:pt idx="0">
                  <c:v>Piccole imprese</c:v>
                </c:pt>
                <c:pt idx="1">
                  <c:v>Medie Imprese</c:v>
                </c:pt>
                <c:pt idx="2">
                  <c:v>Medio- Grandi Imprese</c:v>
                </c:pt>
                <c:pt idx="3">
                  <c:v>Grandi Imprese</c:v>
                </c:pt>
              </c:strCache>
            </c:strRef>
          </c:cat>
          <c:val>
            <c:numRef>
              <c:f>Foglio2!$B$2:$B$5</c:f>
              <c:numCache>
                <c:formatCode>General</c:formatCode>
                <c:ptCount val="4"/>
                <c:pt idx="0">
                  <c:v>9.6</c:v>
                </c:pt>
                <c:pt idx="1">
                  <c:v>14.3</c:v>
                </c:pt>
                <c:pt idx="2">
                  <c:v>21.7</c:v>
                </c:pt>
                <c:pt idx="3">
                  <c:v>54.5</c:v>
                </c:pt>
              </c:numCache>
            </c:numRef>
          </c:val>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800"/>
      </a:pPr>
      <a:endParaRPr lang="it-I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744521477681829"/>
          <c:y val="1.4614557567076684E-2"/>
          <c:w val="0.50624317538291363"/>
          <c:h val="0.94954644165174185"/>
        </c:manualLayout>
      </c:layout>
      <c:barChart>
        <c:barDir val="bar"/>
        <c:grouping val="clustered"/>
        <c:varyColors val="0"/>
        <c:ser>
          <c:idx val="0"/>
          <c:order val="0"/>
          <c:spPr>
            <a:solidFill>
              <a:srgbClr val="5B9BD5">
                <a:lumMod val="75000"/>
              </a:srgbClr>
            </a:solidFill>
            <a:ln>
              <a:noFill/>
            </a:ln>
            <a:effectLst/>
          </c:spPr>
          <c:invertIfNegative val="0"/>
          <c:dLbls>
            <c:dLbl>
              <c:idx val="5"/>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accent5">
                          <a:lumMod val="50000"/>
                        </a:schemeClr>
                      </a:solidFill>
                      <a:latin typeface="+mn-lt"/>
                      <a:ea typeface="+mn-ea"/>
                      <a:cs typeface="+mn-cs"/>
                    </a:defRPr>
                  </a:pPr>
                  <a:endParaRPr lang="it-IT"/>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accent5">
                        <a:lumMod val="50000"/>
                      </a:schemeClr>
                    </a:solidFill>
                    <a:latin typeface="+mn-lt"/>
                    <a:ea typeface="+mn-ea"/>
                    <a:cs typeface="+mn-cs"/>
                  </a:defRPr>
                </a:pPr>
                <a:endParaRPr lang="it-IT"/>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'Temi aziendali'!$P$2:$P$11</c:f>
              <c:strCache>
                <c:ptCount val="10"/>
                <c:pt idx="0">
                  <c:v>Relazioni sindacali</c:v>
                </c:pt>
                <c:pt idx="1">
                  <c:v>Ambiente, Salute e Sicurezza</c:v>
                </c:pt>
                <c:pt idx="2">
                  <c:v>Organizzazione del lavoro</c:v>
                </c:pt>
                <c:pt idx="3">
                  <c:v>Orario di avoro</c:v>
                </c:pt>
                <c:pt idx="4">
                  <c:v>Politiche industriali e crisi aziendali</c:v>
                </c:pt>
                <c:pt idx="5">
                  <c:v>Diritti e prestazioni sociali</c:v>
                </c:pt>
                <c:pt idx="6">
                  <c:v>Inquadramento e formazione</c:v>
                </c:pt>
                <c:pt idx="7">
                  <c:v>Welfare integrativo</c:v>
                </c:pt>
                <c:pt idx="8">
                  <c:v>Trattamento economico</c:v>
                </c:pt>
                <c:pt idx="9">
                  <c:v>Occupazione e rapporto di lavoro</c:v>
                </c:pt>
              </c:strCache>
            </c:strRef>
          </c:cat>
          <c:val>
            <c:numRef>
              <c:f>'Temi aziendali'!$Q$2:$Q$11</c:f>
              <c:numCache>
                <c:formatCode>General</c:formatCode>
                <c:ptCount val="10"/>
                <c:pt idx="0">
                  <c:v>60</c:v>
                </c:pt>
                <c:pt idx="1">
                  <c:v>55</c:v>
                </c:pt>
                <c:pt idx="2">
                  <c:v>53</c:v>
                </c:pt>
                <c:pt idx="3">
                  <c:v>46</c:v>
                </c:pt>
                <c:pt idx="4" formatCode="0">
                  <c:v>18.100000000000001</c:v>
                </c:pt>
                <c:pt idx="5">
                  <c:v>17.2</c:v>
                </c:pt>
                <c:pt idx="6">
                  <c:v>10.199999999999999</c:v>
                </c:pt>
                <c:pt idx="7">
                  <c:v>9.3000000000000007</c:v>
                </c:pt>
                <c:pt idx="8">
                  <c:v>8.4</c:v>
                </c:pt>
                <c:pt idx="9">
                  <c:v>2.8</c:v>
                </c:pt>
              </c:numCache>
            </c:numRef>
          </c:val>
          <c:extLst xmlns:c16r2="http://schemas.microsoft.com/office/drawing/2015/06/chart">
            <c:ext xmlns:c16="http://schemas.microsoft.com/office/drawing/2014/chart" uri="{C3380CC4-5D6E-409C-BE32-E72D297353CC}">
              <c16:uniqueId val="{00000000-FDF0-49C6-A328-C5F9CDB18EA4}"/>
            </c:ext>
          </c:extLst>
        </c:ser>
        <c:dLbls>
          <c:showLegendKey val="0"/>
          <c:showVal val="0"/>
          <c:showCatName val="0"/>
          <c:showSerName val="0"/>
          <c:showPercent val="0"/>
          <c:showBubbleSize val="0"/>
        </c:dLbls>
        <c:gapWidth val="182"/>
        <c:axId val="329522616"/>
        <c:axId val="329523008"/>
      </c:barChart>
      <c:catAx>
        <c:axId val="3295226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accent5">
                    <a:lumMod val="50000"/>
                  </a:schemeClr>
                </a:solidFill>
                <a:latin typeface="+mn-lt"/>
                <a:ea typeface="+mn-ea"/>
                <a:cs typeface="+mn-cs"/>
              </a:defRPr>
            </a:pPr>
            <a:endParaRPr lang="it-IT"/>
          </a:p>
        </c:txPr>
        <c:crossAx val="329523008"/>
        <c:crosses val="autoZero"/>
        <c:auto val="1"/>
        <c:lblAlgn val="ctr"/>
        <c:lblOffset val="100"/>
        <c:noMultiLvlLbl val="0"/>
      </c:catAx>
      <c:valAx>
        <c:axId val="329523008"/>
        <c:scaling>
          <c:orientation val="minMax"/>
        </c:scaling>
        <c:delete val="1"/>
        <c:axPos val="t"/>
        <c:numFmt formatCode="General" sourceLinked="1"/>
        <c:majorTickMark val="none"/>
        <c:minorTickMark val="none"/>
        <c:tickLblPos val="nextTo"/>
        <c:crossAx val="329522616"/>
        <c:crosses val="autoZero"/>
        <c:crossBetween val="between"/>
      </c:valAx>
      <c:spPr>
        <a:noFill/>
        <a:ln>
          <a:noFill/>
        </a:ln>
        <a:effectLst/>
      </c:spPr>
    </c:plotArea>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it-IT"/>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328455327969023"/>
          <c:y val="1.0027870444507767E-2"/>
          <c:w val="0.50624317538291363"/>
          <c:h val="0.94954644165174185"/>
        </c:manualLayout>
      </c:layout>
      <c:barChart>
        <c:barDir val="bar"/>
        <c:grouping val="clustered"/>
        <c:varyColors val="0"/>
        <c:ser>
          <c:idx val="0"/>
          <c:order val="0"/>
          <c:spPr>
            <a:solidFill>
              <a:srgbClr val="5B9BD5">
                <a:lumMod val="75000"/>
              </a:srgbClr>
            </a:solidFill>
            <a:ln>
              <a:noFill/>
            </a:ln>
            <a:effectLst/>
          </c:spPr>
          <c:invertIfNegative val="0"/>
          <c:dLbls>
            <c:dLbl>
              <c:idx val="5"/>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accent5">
                          <a:lumMod val="50000"/>
                        </a:schemeClr>
                      </a:solidFill>
                      <a:latin typeface="+mn-lt"/>
                      <a:ea typeface="+mn-ea"/>
                      <a:cs typeface="+mn-cs"/>
                    </a:defRPr>
                  </a:pPr>
                  <a:endParaRPr lang="it-IT"/>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accent5">
                        <a:lumMod val="50000"/>
                      </a:schemeClr>
                    </a:solidFill>
                    <a:latin typeface="+mn-lt"/>
                    <a:ea typeface="+mn-ea"/>
                    <a:cs typeface="+mn-cs"/>
                  </a:defRPr>
                </a:pPr>
                <a:endParaRPr lang="it-IT"/>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'Temi aziendali'!$P$2:$P$11</c:f>
              <c:strCache>
                <c:ptCount val="10"/>
                <c:pt idx="0">
                  <c:v>Relazioni sindacali</c:v>
                </c:pt>
                <c:pt idx="1">
                  <c:v>Ambiente, Salute e Sicurezza</c:v>
                </c:pt>
                <c:pt idx="2">
                  <c:v>Organizzazione del lavoro</c:v>
                </c:pt>
                <c:pt idx="3">
                  <c:v>Orario di avoro</c:v>
                </c:pt>
                <c:pt idx="4">
                  <c:v>Politiche industriali e crisi aziendali</c:v>
                </c:pt>
                <c:pt idx="5">
                  <c:v>Diritti e prestazioni sociali</c:v>
                </c:pt>
                <c:pt idx="6">
                  <c:v>Inquadramento e formazione</c:v>
                </c:pt>
                <c:pt idx="7">
                  <c:v>Welfare integrativo</c:v>
                </c:pt>
                <c:pt idx="8">
                  <c:v>Trattamento economico</c:v>
                </c:pt>
                <c:pt idx="9">
                  <c:v>Occupazione e rapporto di lavoro</c:v>
                </c:pt>
              </c:strCache>
            </c:strRef>
          </c:cat>
          <c:val>
            <c:numRef>
              <c:f>'Temi aziendali'!$Q$2:$Q$11</c:f>
              <c:numCache>
                <c:formatCode>General</c:formatCode>
                <c:ptCount val="10"/>
                <c:pt idx="0">
                  <c:v>60</c:v>
                </c:pt>
                <c:pt idx="1">
                  <c:v>55</c:v>
                </c:pt>
                <c:pt idx="2">
                  <c:v>53</c:v>
                </c:pt>
                <c:pt idx="3">
                  <c:v>46</c:v>
                </c:pt>
                <c:pt idx="4" formatCode="0">
                  <c:v>18.100000000000001</c:v>
                </c:pt>
                <c:pt idx="5">
                  <c:v>17.2</c:v>
                </c:pt>
                <c:pt idx="6">
                  <c:v>10.199999999999999</c:v>
                </c:pt>
                <c:pt idx="7">
                  <c:v>9.3000000000000007</c:v>
                </c:pt>
                <c:pt idx="8">
                  <c:v>8.4</c:v>
                </c:pt>
                <c:pt idx="9">
                  <c:v>2.8</c:v>
                </c:pt>
              </c:numCache>
            </c:numRef>
          </c:val>
          <c:extLst xmlns:c16r2="http://schemas.microsoft.com/office/drawing/2015/06/chart">
            <c:ext xmlns:c16="http://schemas.microsoft.com/office/drawing/2014/chart" uri="{C3380CC4-5D6E-409C-BE32-E72D297353CC}">
              <c16:uniqueId val="{00000000-FDF0-49C6-A328-C5F9CDB18EA4}"/>
            </c:ext>
          </c:extLst>
        </c:ser>
        <c:dLbls>
          <c:showLegendKey val="0"/>
          <c:showVal val="0"/>
          <c:showCatName val="0"/>
          <c:showSerName val="0"/>
          <c:showPercent val="0"/>
          <c:showBubbleSize val="0"/>
        </c:dLbls>
        <c:gapWidth val="182"/>
        <c:axId val="329524184"/>
        <c:axId val="329524576"/>
      </c:barChart>
      <c:catAx>
        <c:axId val="32952418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accent5">
                    <a:lumMod val="50000"/>
                  </a:schemeClr>
                </a:solidFill>
                <a:latin typeface="+mn-lt"/>
                <a:ea typeface="+mn-ea"/>
                <a:cs typeface="+mn-cs"/>
              </a:defRPr>
            </a:pPr>
            <a:endParaRPr lang="it-IT"/>
          </a:p>
        </c:txPr>
        <c:crossAx val="329524576"/>
        <c:crosses val="autoZero"/>
        <c:auto val="1"/>
        <c:lblAlgn val="ctr"/>
        <c:lblOffset val="100"/>
        <c:noMultiLvlLbl val="0"/>
      </c:catAx>
      <c:valAx>
        <c:axId val="329524576"/>
        <c:scaling>
          <c:orientation val="minMax"/>
        </c:scaling>
        <c:delete val="1"/>
        <c:axPos val="t"/>
        <c:numFmt formatCode="General" sourceLinked="1"/>
        <c:majorTickMark val="none"/>
        <c:minorTickMark val="none"/>
        <c:tickLblPos val="nextTo"/>
        <c:crossAx val="329524184"/>
        <c:crosses val="autoZero"/>
        <c:crossBetween val="between"/>
      </c:valAx>
      <c:spPr>
        <a:noFill/>
        <a:ln>
          <a:noFill/>
        </a:ln>
        <a:effectLst/>
      </c:spPr>
    </c:plotArea>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it-IT"/>
    </a:p>
  </c:txPr>
  <c:externalData r:id="rId2">
    <c:autoUpdate val="0"/>
  </c:externalData>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0.82011</cdr:x>
      <cdr:y>0.46665</cdr:y>
    </cdr:from>
    <cdr:to>
      <cdr:x>0.94901</cdr:x>
      <cdr:y>0.64336</cdr:y>
    </cdr:to>
    <cdr:sp macro="" textlink="">
      <cdr:nvSpPr>
        <cdr:cNvPr id="8" name="CasellaDiTesto 7"/>
        <cdr:cNvSpPr txBox="1"/>
      </cdr:nvSpPr>
      <cdr:spPr>
        <a:xfrm xmlns:a="http://schemas.openxmlformats.org/drawingml/2006/main">
          <a:off x="9288380" y="2584217"/>
          <a:ext cx="1459831" cy="97856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it-IT" sz="1100" dirty="0"/>
        </a:p>
      </cdr:txBody>
    </cdr:sp>
  </cdr:relSizeAnchor>
  <cdr:relSizeAnchor xmlns:cdr="http://schemas.openxmlformats.org/drawingml/2006/chartDrawing">
    <cdr:from>
      <cdr:x>0.85269</cdr:x>
      <cdr:y>0.5</cdr:y>
    </cdr:from>
    <cdr:to>
      <cdr:x>0.94618</cdr:x>
      <cdr:y>0.61906</cdr:y>
    </cdr:to>
    <cdr:sp macro="" textlink="">
      <cdr:nvSpPr>
        <cdr:cNvPr id="9" name="CasellaDiTesto 8"/>
        <cdr:cNvSpPr txBox="1"/>
      </cdr:nvSpPr>
      <cdr:spPr>
        <a:xfrm xmlns:a="http://schemas.openxmlformats.org/drawingml/2006/main">
          <a:off x="9657349" y="2768883"/>
          <a:ext cx="1058779" cy="65934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it-IT"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0.82011</cdr:x>
      <cdr:y>0.46665</cdr:y>
    </cdr:from>
    <cdr:to>
      <cdr:x>0.94901</cdr:x>
      <cdr:y>0.64336</cdr:y>
    </cdr:to>
    <cdr:sp macro="" textlink="">
      <cdr:nvSpPr>
        <cdr:cNvPr id="8" name="CasellaDiTesto 7"/>
        <cdr:cNvSpPr txBox="1"/>
      </cdr:nvSpPr>
      <cdr:spPr>
        <a:xfrm xmlns:a="http://schemas.openxmlformats.org/drawingml/2006/main">
          <a:off x="9288380" y="2584217"/>
          <a:ext cx="1459831" cy="97856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it-IT" sz="1100" dirty="0"/>
        </a:p>
      </cdr:txBody>
    </cdr:sp>
  </cdr:relSizeAnchor>
  <cdr:relSizeAnchor xmlns:cdr="http://schemas.openxmlformats.org/drawingml/2006/chartDrawing">
    <cdr:from>
      <cdr:x>0.85269</cdr:x>
      <cdr:y>0.5</cdr:y>
    </cdr:from>
    <cdr:to>
      <cdr:x>0.94618</cdr:x>
      <cdr:y>0.61906</cdr:y>
    </cdr:to>
    <cdr:sp macro="" textlink="">
      <cdr:nvSpPr>
        <cdr:cNvPr id="9" name="CasellaDiTesto 8"/>
        <cdr:cNvSpPr txBox="1"/>
      </cdr:nvSpPr>
      <cdr:spPr>
        <a:xfrm xmlns:a="http://schemas.openxmlformats.org/drawingml/2006/main">
          <a:off x="9657349" y="2768883"/>
          <a:ext cx="1058779" cy="65934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it-IT"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19FA4E-1E0A-41A8-A539-BEFAB8C0028A}" type="datetimeFigureOut">
              <a:rPr lang="it-IT" smtClean="0"/>
              <a:t>10/02/2021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E923BE-BDAF-49C6-A7B3-E6DD8E946CCB}" type="slidenum">
              <a:rPr lang="it-IT" smtClean="0"/>
              <a:t>‹N›</a:t>
            </a:fld>
            <a:endParaRPr lang="it-IT"/>
          </a:p>
        </p:txBody>
      </p:sp>
    </p:spTree>
    <p:extLst>
      <p:ext uri="{BB962C8B-B14F-4D97-AF65-F5344CB8AC3E}">
        <p14:creationId xmlns:p14="http://schemas.microsoft.com/office/powerpoint/2010/main" val="1129583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4E923BE-BDAF-49C6-A7B3-E6DD8E946CCB}" type="slidenum">
              <a:rPr lang="it-IT" smtClean="0"/>
              <a:t>1</a:t>
            </a:fld>
            <a:endParaRPr lang="it-IT"/>
          </a:p>
        </p:txBody>
      </p:sp>
    </p:spTree>
    <p:extLst>
      <p:ext uri="{BB962C8B-B14F-4D97-AF65-F5344CB8AC3E}">
        <p14:creationId xmlns:p14="http://schemas.microsoft.com/office/powerpoint/2010/main" val="2025987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Il caso </a:t>
            </a:r>
            <a:r>
              <a:rPr lang="it-IT" sz="1200" b="1" kern="1200" dirty="0" smtClean="0">
                <a:solidFill>
                  <a:schemeClr val="tx1"/>
                </a:solidFill>
                <a:effectLst/>
                <a:latin typeface="+mn-lt"/>
                <a:ea typeface="+mn-ea"/>
                <a:cs typeface="+mn-cs"/>
              </a:rPr>
              <a:t>Istat</a:t>
            </a:r>
            <a:r>
              <a:rPr lang="it-IT" sz="1200" kern="1200" dirty="0" smtClean="0">
                <a:solidFill>
                  <a:schemeClr val="tx1"/>
                </a:solidFill>
                <a:effectLst/>
                <a:latin typeface="+mn-lt"/>
                <a:ea typeface="+mn-ea"/>
                <a:cs typeface="+mn-cs"/>
              </a:rPr>
              <a:t> (par. 2.2) rivela la qualità di un confronto negoziale serrato che, attraverso cinque accordi in meno di un anno, ha condotto a una regolazione particolarmente articolata e garantista, nella quale lo smart working diviene di fatto una modalità ordinaria e non meramente emergenziale di lavoro, e in cui la volontarietà diviene il presupposto per il rientro in presenza, piuttosto che il contrario. </a:t>
            </a:r>
          </a:p>
          <a:p>
            <a:endParaRPr lang="en-US" altLang="it-IT" b="1" dirty="0" smtClean="0"/>
          </a:p>
        </p:txBody>
      </p:sp>
      <p:sp>
        <p:nvSpPr>
          <p:cNvPr id="4" name="Segnaposto numero diapositiva 3"/>
          <p:cNvSpPr>
            <a:spLocks noGrp="1"/>
          </p:cNvSpPr>
          <p:nvPr>
            <p:ph type="sldNum" sz="quarter" idx="10"/>
          </p:nvPr>
        </p:nvSpPr>
        <p:spPr/>
        <p:txBody>
          <a:bodyPr/>
          <a:lstStyle/>
          <a:p>
            <a:fld id="{54E923BE-BDAF-49C6-A7B3-E6DD8E946CCB}" type="slidenum">
              <a:rPr lang="it-IT" smtClean="0"/>
              <a:t>10</a:t>
            </a:fld>
            <a:endParaRPr lang="it-IT"/>
          </a:p>
        </p:txBody>
      </p:sp>
    </p:spTree>
    <p:extLst>
      <p:ext uri="{BB962C8B-B14F-4D97-AF65-F5344CB8AC3E}">
        <p14:creationId xmlns:p14="http://schemas.microsoft.com/office/powerpoint/2010/main" val="1920643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eaLnBrk="1" hangingPunct="1">
              <a:lnSpc>
                <a:spcPct val="80000"/>
              </a:lnSpc>
              <a:buFont typeface="Wingdings" panose="05000000000000000000" pitchFamily="2" charset="2"/>
              <a:buNone/>
            </a:pPr>
            <a:r>
              <a:rPr lang="it-IT" altLang="it-IT" sz="1100" i="1" dirty="0" smtClean="0">
                <a:solidFill>
                  <a:srgbClr val="990000"/>
                </a:solidFill>
              </a:rPr>
              <a:t>Contenuti: </a:t>
            </a:r>
            <a:r>
              <a:rPr lang="it-IT" altLang="it-IT" sz="1100" dirty="0" smtClean="0">
                <a:solidFill>
                  <a:srgbClr val="002060"/>
                </a:solidFill>
              </a:rPr>
              <a:t>dotazioni fornite da ADM per i lavoratori in smart working (strumentazione informatica, connessione internet adeguata, accesso da remoto alla rete aziendale, deviazione di chiamata, etc.), coinvolgimento del livello territoriale per confronto su </a:t>
            </a:r>
            <a:r>
              <a:rPr lang="it-IT" altLang="it-IT" sz="1100" dirty="0" err="1" smtClean="0">
                <a:solidFill>
                  <a:srgbClr val="002060"/>
                </a:solidFill>
              </a:rPr>
              <a:t>org</a:t>
            </a:r>
            <a:r>
              <a:rPr lang="it-IT" altLang="it-IT" sz="1100" dirty="0" smtClean="0">
                <a:solidFill>
                  <a:srgbClr val="002060"/>
                </a:solidFill>
              </a:rPr>
              <a:t>. del lavoro e </a:t>
            </a:r>
            <a:r>
              <a:rPr lang="it-IT" altLang="it-IT" sz="1100" dirty="0" err="1" smtClean="0">
                <a:solidFill>
                  <a:srgbClr val="002060"/>
                </a:solidFill>
              </a:rPr>
              <a:t>sw</a:t>
            </a:r>
            <a:r>
              <a:rPr lang="it-IT" altLang="it-IT" sz="1100" dirty="0" smtClean="0">
                <a:solidFill>
                  <a:srgbClr val="002060"/>
                </a:solidFill>
              </a:rPr>
              <a:t> in particolare (adattare a ciascun contesto di lavoro, peraltro assai differenziato nel panorama dell’ADM, il mix di flessibilità in presenza - con fasce di entrata fino alle 11 e uscita fino alle 20 – e quote di giornate settimanali in </a:t>
            </a:r>
            <a:r>
              <a:rPr lang="it-IT" altLang="it-IT" sz="1100" dirty="0" err="1" smtClean="0">
                <a:solidFill>
                  <a:srgbClr val="002060"/>
                </a:solidFill>
              </a:rPr>
              <a:t>sw</a:t>
            </a:r>
            <a:r>
              <a:rPr lang="it-IT" altLang="it-IT" sz="1100" dirty="0" smtClean="0">
                <a:solidFill>
                  <a:srgbClr val="002060"/>
                </a:solidFill>
              </a:rPr>
              <a:t>, regolazione di reperibilità e «disconnessione», controlli, adesione per soggetti fragili e genitori di minori di 14 anni, regolazione dei rientri con preferenza per la volontarietà, raccordo con le misure di prevenzione e sorveglianza sanitaria (task force mediche di Agenzia), indennità di rischio (specie per il personale tenuto a presenza, o attività esterna), buoni pasto (oggetto di confronto, ma mantenuti negli accordi successivi)</a:t>
            </a:r>
            <a:endParaRPr lang="en-US" altLang="it-IT" sz="1100" dirty="0" smtClean="0"/>
          </a:p>
          <a:p>
            <a:endParaRPr lang="it-IT" altLang="it-IT" sz="1100" i="1" dirty="0" smtClean="0">
              <a:solidFill>
                <a:srgbClr val="990000"/>
              </a:solidFill>
            </a:endParaRPr>
          </a:p>
          <a:p>
            <a:r>
              <a:rPr lang="it-IT" altLang="it-IT" sz="1100" i="1" dirty="0" smtClean="0">
                <a:solidFill>
                  <a:srgbClr val="990000"/>
                </a:solidFill>
              </a:rPr>
              <a:t>Impatto e gestione accordo</a:t>
            </a:r>
            <a:r>
              <a:rPr lang="it-IT" altLang="it-IT" sz="1100" dirty="0" smtClean="0">
                <a:solidFill>
                  <a:srgbClr val="002060"/>
                </a:solidFill>
              </a:rPr>
              <a:t>: percorso negoziale recepito nelle Linee di indirizzo per l’uniformità dell’azione amministrativa dell’ADM (ottobre 2020), confronto per la definizione del POLA (dal Piano organizzativo del lavoro agile) e coinvolgimento del livello territoriale (soprattutto per la richiesta del sindacato che, a partire da quanto previsto negli accordi, intende rafforzare il confronto decentrato e la contrattazione integrativa)</a:t>
            </a:r>
          </a:p>
          <a:p>
            <a:endParaRPr lang="it-IT" altLang="it-IT" sz="1100" dirty="0" smtClean="0">
              <a:solidFill>
                <a:srgbClr val="002060"/>
              </a:solidFill>
            </a:endParaRPr>
          </a:p>
          <a:p>
            <a:r>
              <a:rPr lang="it-IT" sz="1100" kern="1200" dirty="0" smtClean="0">
                <a:solidFill>
                  <a:schemeClr val="tx1"/>
                </a:solidFill>
                <a:effectLst/>
                <a:latin typeface="+mn-lt"/>
                <a:ea typeface="+mn-ea"/>
                <a:cs typeface="+mn-cs"/>
              </a:rPr>
              <a:t>altra esperienza del settore pubblico è quella dell’</a:t>
            </a:r>
            <a:r>
              <a:rPr lang="it-IT" sz="1100" b="1" kern="1200" dirty="0" smtClean="0">
                <a:solidFill>
                  <a:schemeClr val="tx1"/>
                </a:solidFill>
                <a:effectLst/>
                <a:latin typeface="+mn-lt"/>
                <a:ea typeface="+mn-ea"/>
                <a:cs typeface="+mn-cs"/>
              </a:rPr>
              <a:t>Agenzia delle Dogane e dei Monopoli</a:t>
            </a:r>
            <a:r>
              <a:rPr lang="it-IT" sz="1100" kern="1200" dirty="0" smtClean="0">
                <a:solidFill>
                  <a:schemeClr val="tx1"/>
                </a:solidFill>
                <a:effectLst/>
                <a:latin typeface="+mn-lt"/>
                <a:ea typeface="+mn-ea"/>
                <a:cs typeface="+mn-cs"/>
              </a:rPr>
              <a:t> (par. 2.3).</a:t>
            </a:r>
            <a:r>
              <a:rPr lang="it-IT" sz="1100" b="1" kern="1200" dirty="0" smtClean="0">
                <a:solidFill>
                  <a:schemeClr val="tx1"/>
                </a:solidFill>
                <a:effectLst/>
                <a:latin typeface="+mn-lt"/>
                <a:ea typeface="+mn-ea"/>
                <a:cs typeface="+mn-cs"/>
              </a:rPr>
              <a:t> </a:t>
            </a:r>
            <a:r>
              <a:rPr lang="it-IT" sz="1100" kern="1200" dirty="0" smtClean="0">
                <a:solidFill>
                  <a:schemeClr val="tx1"/>
                </a:solidFill>
                <a:effectLst/>
                <a:latin typeface="+mn-lt"/>
                <a:ea typeface="+mn-ea"/>
                <a:cs typeface="+mn-cs"/>
              </a:rPr>
              <a:t>Insieme a tratti comuni con altri enti pubblici, e in particolare per l’intensità del processo negoziale e lo sfondo rappresentato delle norme d’emergenza nella PA, l’adozione dello smart working in ADM configura un modello misto tra presenza (riorganizzata in modalità flessibili) e lavoro agile per adattarsi alla grande varietà di mansioni (molte delle quali prevedono trasferte ed attività in esterno) e articolazioni dell’Agenzia, stimolando un non sempre facile confronto negoziale </a:t>
            </a:r>
            <a:r>
              <a:rPr lang="it-IT" sz="1200" kern="1200" dirty="0" smtClean="0">
                <a:solidFill>
                  <a:schemeClr val="tx1"/>
                </a:solidFill>
                <a:effectLst/>
                <a:latin typeface="+mn-lt"/>
                <a:ea typeface="+mn-ea"/>
                <a:cs typeface="+mn-cs"/>
              </a:rPr>
              <a:t>territoriale.</a:t>
            </a:r>
            <a:endParaRPr lang="it-IT" altLang="it-IT" dirty="0" smtClean="0">
              <a:solidFill>
                <a:srgbClr val="002060"/>
              </a:solidFill>
            </a:endParaRPr>
          </a:p>
          <a:p>
            <a:endParaRPr lang="it-IT" dirty="0"/>
          </a:p>
        </p:txBody>
      </p:sp>
      <p:sp>
        <p:nvSpPr>
          <p:cNvPr id="4" name="Segnaposto numero diapositiva 3"/>
          <p:cNvSpPr>
            <a:spLocks noGrp="1"/>
          </p:cNvSpPr>
          <p:nvPr>
            <p:ph type="sldNum" sz="quarter" idx="10"/>
          </p:nvPr>
        </p:nvSpPr>
        <p:spPr/>
        <p:txBody>
          <a:bodyPr/>
          <a:lstStyle/>
          <a:p>
            <a:fld id="{54E923BE-BDAF-49C6-A7B3-E6DD8E946CCB}" type="slidenum">
              <a:rPr lang="it-IT" smtClean="0"/>
              <a:t>11</a:t>
            </a:fld>
            <a:endParaRPr lang="it-IT"/>
          </a:p>
        </p:txBody>
      </p:sp>
    </p:spTree>
    <p:extLst>
      <p:ext uri="{BB962C8B-B14F-4D97-AF65-F5344CB8AC3E}">
        <p14:creationId xmlns:p14="http://schemas.microsoft.com/office/powerpoint/2010/main" val="3751181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la gestione dell’emergenza pandemica nelle </a:t>
            </a:r>
            <a:r>
              <a:rPr lang="it-IT" sz="1200" b="1" kern="1200" dirty="0" smtClean="0">
                <a:solidFill>
                  <a:schemeClr val="tx1"/>
                </a:solidFill>
                <a:effectLst/>
                <a:latin typeface="+mn-lt"/>
                <a:ea typeface="+mn-ea"/>
                <a:cs typeface="+mn-cs"/>
              </a:rPr>
              <a:t>Acciaierie Speciali di Terni </a:t>
            </a:r>
            <a:r>
              <a:rPr lang="it-IT" sz="1200" kern="1200" dirty="0" smtClean="0">
                <a:solidFill>
                  <a:schemeClr val="tx1"/>
                </a:solidFill>
                <a:effectLst/>
                <a:latin typeface="+mn-lt"/>
                <a:ea typeface="+mn-ea"/>
                <a:cs typeface="+mn-cs"/>
              </a:rPr>
              <a:t>(par. 2.6), all’interno della quale è stato introdotto lo smart working per il personale amministrativo. Il confronto serrato tra sindacato e vertici dell’azienda ha dato vita a un accorso che affronta aspetti dirimenti come il diritto alla disconnessione e la scelta dei giorni in cui lavorare da remoto, e che ha visto un’adesione massiccia da parte dei lavoratori. L’accordo </a:t>
            </a:r>
            <a:r>
              <a:rPr lang="it-IT" sz="1200" kern="1200" dirty="0" err="1" smtClean="0">
                <a:solidFill>
                  <a:schemeClr val="tx1"/>
                </a:solidFill>
                <a:effectLst/>
                <a:latin typeface="+mn-lt"/>
                <a:ea typeface="+mn-ea"/>
                <a:cs typeface="+mn-cs"/>
              </a:rPr>
              <a:t>Ast</a:t>
            </a:r>
            <a:r>
              <a:rPr lang="it-IT" sz="1200" kern="1200" dirty="0" smtClean="0">
                <a:solidFill>
                  <a:schemeClr val="tx1"/>
                </a:solidFill>
                <a:effectLst/>
                <a:latin typeface="+mn-lt"/>
                <a:ea typeface="+mn-ea"/>
                <a:cs typeface="+mn-cs"/>
              </a:rPr>
              <a:t> rappresenta </a:t>
            </a:r>
            <a:r>
              <a:rPr lang="it-IT" sz="1200" kern="1200" dirty="0" err="1" smtClean="0">
                <a:solidFill>
                  <a:schemeClr val="tx1"/>
                </a:solidFill>
                <a:effectLst/>
                <a:latin typeface="+mn-lt"/>
                <a:ea typeface="+mn-ea"/>
                <a:cs typeface="+mn-cs"/>
              </a:rPr>
              <a:t>rappresenta</a:t>
            </a:r>
            <a:r>
              <a:rPr lang="it-IT" sz="1200" kern="1200" dirty="0" smtClean="0">
                <a:solidFill>
                  <a:schemeClr val="tx1"/>
                </a:solidFill>
                <a:effectLst/>
                <a:latin typeface="+mn-lt"/>
                <a:ea typeface="+mn-ea"/>
                <a:cs typeface="+mn-cs"/>
              </a:rPr>
              <a:t> un’importante stimolo di riflessione sul lavoro agile nel contesto siderurgico.</a:t>
            </a:r>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54E923BE-BDAF-49C6-A7B3-E6DD8E946CCB}" type="slidenum">
              <a:rPr lang="it-IT" smtClean="0"/>
              <a:t>12</a:t>
            </a:fld>
            <a:endParaRPr lang="it-IT"/>
          </a:p>
        </p:txBody>
      </p:sp>
    </p:spTree>
    <p:extLst>
      <p:ext uri="{BB962C8B-B14F-4D97-AF65-F5344CB8AC3E}">
        <p14:creationId xmlns:p14="http://schemas.microsoft.com/office/powerpoint/2010/main" val="9342115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spcBef>
                <a:spcPct val="0"/>
              </a:spcBef>
              <a:buFont typeface="Wingdings" panose="05000000000000000000" pitchFamily="2" charset="2"/>
              <a:buChar char="Ø"/>
            </a:pPr>
            <a:r>
              <a:rPr lang="it-IT" altLang="it-IT" i="1" dirty="0" smtClean="0">
                <a:solidFill>
                  <a:srgbClr val="990000"/>
                </a:solidFill>
              </a:rPr>
              <a:t>Precedenti: </a:t>
            </a:r>
            <a:r>
              <a:rPr lang="it-IT" altLang="it-IT" dirty="0" smtClean="0">
                <a:solidFill>
                  <a:srgbClr val="002060"/>
                </a:solidFill>
              </a:rPr>
              <a:t>Nello stabilimento di Castel San Giovanni (PC) fase di scioperi nel 2017, fino all’accordo del 22 maggio 2018 su organizzazione del lavoro, orari, indennità, e regolazione e tutele per i lavoratori a tempo determinato e in somministrazione. Costante mobilitazione nel settore logistica e trasporti intorno alla responsabilità di filiera dell’azienda e diritti contrattuali per i lavoratori delle aziende fornitrici.</a:t>
            </a:r>
          </a:p>
          <a:p>
            <a:pPr>
              <a:spcBef>
                <a:spcPct val="0"/>
              </a:spcBef>
              <a:buFont typeface="Wingdings" panose="05000000000000000000" pitchFamily="2" charset="2"/>
              <a:buChar char="Ø"/>
            </a:pPr>
            <a:endParaRPr lang="it-IT" altLang="it-IT" i="1" dirty="0" smtClean="0">
              <a:solidFill>
                <a:srgbClr val="990000"/>
              </a:solidFill>
            </a:endParaRPr>
          </a:p>
          <a:p>
            <a:pPr>
              <a:spcBef>
                <a:spcPct val="0"/>
              </a:spcBef>
              <a:buFont typeface="Wingdings" panose="05000000000000000000" pitchFamily="2" charset="2"/>
              <a:buChar char="Ø"/>
            </a:pPr>
            <a:r>
              <a:rPr lang="it-IT" altLang="it-IT" i="1" dirty="0" smtClean="0">
                <a:solidFill>
                  <a:srgbClr val="990000"/>
                </a:solidFill>
              </a:rPr>
              <a:t>Contenuti: </a:t>
            </a:r>
            <a:r>
              <a:rPr lang="it-IT" altLang="it-IT" dirty="0" smtClean="0">
                <a:solidFill>
                  <a:srgbClr val="002060"/>
                </a:solidFill>
              </a:rPr>
              <a:t>interventi di prevenzione e contrasto Covid-19 (procedure di pulizia e sanificazione, distanza interpersonale minima di 2 metri, riorganizzazione spazi comuni tre gruppi per ciascuno dei tre turni giornalieri, fornitura di dpi). Comitato composto da RSA e RLS e da personale dell’azienda, incontri due volte alla settimana. RSA e RLS hanno facoltà di verificare le condizioni di attuazione delle misure per l’intera durata di ciascun turno e in ogni area dello stabilimento.</a:t>
            </a:r>
          </a:p>
          <a:p>
            <a:pPr>
              <a:spcBef>
                <a:spcPct val="0"/>
              </a:spcBef>
              <a:buFont typeface="Wingdings" panose="05000000000000000000" pitchFamily="2" charset="2"/>
              <a:buChar char="Ø"/>
            </a:pPr>
            <a:endParaRPr lang="it-IT" altLang="it-IT" i="1" dirty="0" smtClean="0">
              <a:solidFill>
                <a:srgbClr val="990000"/>
              </a:solidFill>
            </a:endParaRPr>
          </a:p>
          <a:p>
            <a:pPr>
              <a:spcBef>
                <a:spcPct val="0"/>
              </a:spcBef>
              <a:buFont typeface="Wingdings" panose="05000000000000000000" pitchFamily="2" charset="2"/>
              <a:buChar char="Ø"/>
            </a:pPr>
            <a:r>
              <a:rPr lang="it-IT" altLang="it-IT" i="1" dirty="0" smtClean="0">
                <a:solidFill>
                  <a:srgbClr val="990000"/>
                </a:solidFill>
              </a:rPr>
              <a:t>Impatto e gestione accordo</a:t>
            </a:r>
            <a:r>
              <a:rPr lang="it-IT" altLang="it-IT" dirty="0" smtClean="0">
                <a:solidFill>
                  <a:srgbClr val="002060"/>
                </a:solidFill>
              </a:rPr>
              <a:t>: positiva interlocuzione tra rappresentanze e azienda su applicazione protocollo. Dialettica su gestione del personale e nuovi rapporti di lavoro (fase espansiva per e-commerce e in particolare per Amazon Italia: richiesta di confronto su riconoscimento del </a:t>
            </a:r>
            <a:r>
              <a:rPr lang="it-IT" altLang="it-IT" dirty="0" err="1" smtClean="0">
                <a:solidFill>
                  <a:srgbClr val="002060"/>
                </a:solidFill>
              </a:rPr>
              <a:t>Pdr</a:t>
            </a:r>
            <a:r>
              <a:rPr lang="it-IT" altLang="it-IT" dirty="0" smtClean="0">
                <a:solidFill>
                  <a:srgbClr val="002060"/>
                </a:solidFill>
              </a:rPr>
              <a:t> al posto di una tantum unilaterali, diritti per  nuovi assunti, tempi determinati e lavoratori in somministrazione)</a:t>
            </a:r>
          </a:p>
          <a:p>
            <a:pPr>
              <a:spcBef>
                <a:spcPct val="0"/>
              </a:spcBef>
              <a:buFont typeface="Wingdings" panose="05000000000000000000" pitchFamily="2" charset="2"/>
              <a:buNone/>
            </a:pPr>
            <a:endParaRPr lang="it-IT" altLang="it-IT" dirty="0" smtClean="0">
              <a:solidFill>
                <a:srgbClr val="002060"/>
              </a:solidFill>
            </a:endParaRPr>
          </a:p>
          <a:p>
            <a:pPr marL="0" marR="0" lvl="0" indent="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lang="it-IT" sz="1200" kern="1200" dirty="0" smtClean="0">
                <a:solidFill>
                  <a:schemeClr val="tx1"/>
                </a:solidFill>
                <a:effectLst/>
                <a:latin typeface="+mn-lt"/>
                <a:ea typeface="+mn-ea"/>
                <a:cs typeface="+mn-cs"/>
              </a:rPr>
              <a:t>Nello stabilimento </a:t>
            </a:r>
            <a:r>
              <a:rPr lang="it-IT" sz="1200" b="1" kern="1200" dirty="0" smtClean="0">
                <a:solidFill>
                  <a:schemeClr val="tx1"/>
                </a:solidFill>
                <a:effectLst/>
                <a:latin typeface="+mn-lt"/>
                <a:ea typeface="+mn-ea"/>
                <a:cs typeface="+mn-cs"/>
              </a:rPr>
              <a:t>Amazon </a:t>
            </a:r>
            <a:r>
              <a:rPr lang="it-IT" sz="1200" kern="1200" dirty="0" smtClean="0">
                <a:solidFill>
                  <a:schemeClr val="tx1"/>
                </a:solidFill>
                <a:effectLst/>
                <a:latin typeface="+mn-lt"/>
                <a:ea typeface="+mn-ea"/>
                <a:cs typeface="+mn-cs"/>
              </a:rPr>
              <a:t>di Castel San Giovanni</a:t>
            </a:r>
            <a:r>
              <a:rPr lang="it-IT" sz="1200" b="1" kern="1200" dirty="0" smtClean="0">
                <a:solidFill>
                  <a:schemeClr val="tx1"/>
                </a:solidFill>
                <a:effectLst/>
                <a:latin typeface="+mn-lt"/>
                <a:ea typeface="+mn-ea"/>
                <a:cs typeface="+mn-cs"/>
              </a:rPr>
              <a:t> </a:t>
            </a:r>
            <a:r>
              <a:rPr lang="it-IT" sz="1200" kern="1200" dirty="0" smtClean="0">
                <a:solidFill>
                  <a:schemeClr val="tx1"/>
                </a:solidFill>
                <a:effectLst/>
                <a:latin typeface="+mn-lt"/>
                <a:ea typeface="+mn-ea"/>
                <a:cs typeface="+mn-cs"/>
              </a:rPr>
              <a:t>(par. 2.4), nel quale l’adozione dei protocolli di prevenzione e l’istituzione del Comitato paritetico hanno consentito una maggiore agibilità della rappresentanza da parte di </a:t>
            </a:r>
            <a:r>
              <a:rPr lang="it-IT" sz="1200" kern="1200" dirty="0" err="1" smtClean="0">
                <a:solidFill>
                  <a:schemeClr val="tx1"/>
                </a:solidFill>
                <a:effectLst/>
                <a:latin typeface="+mn-lt"/>
                <a:ea typeface="+mn-ea"/>
                <a:cs typeface="+mn-cs"/>
              </a:rPr>
              <a:t>Rls</a:t>
            </a:r>
            <a:r>
              <a:rPr lang="it-IT" sz="1200" kern="1200" dirty="0" smtClean="0">
                <a:solidFill>
                  <a:schemeClr val="tx1"/>
                </a:solidFill>
                <a:effectLst/>
                <a:latin typeface="+mn-lt"/>
                <a:ea typeface="+mn-ea"/>
                <a:cs typeface="+mn-cs"/>
              </a:rPr>
              <a:t> e </a:t>
            </a:r>
            <a:r>
              <a:rPr lang="it-IT" sz="1200" kern="1200" dirty="0" err="1" smtClean="0">
                <a:solidFill>
                  <a:schemeClr val="tx1"/>
                </a:solidFill>
                <a:effectLst/>
                <a:latin typeface="+mn-lt"/>
                <a:ea typeface="+mn-ea"/>
                <a:cs typeface="+mn-cs"/>
              </a:rPr>
              <a:t>Rsa</a:t>
            </a:r>
            <a:r>
              <a:rPr lang="it-IT" sz="1200" kern="1200" dirty="0" smtClean="0">
                <a:solidFill>
                  <a:schemeClr val="tx1"/>
                </a:solidFill>
                <a:effectLst/>
                <a:latin typeface="+mn-lt"/>
                <a:ea typeface="+mn-ea"/>
                <a:cs typeface="+mn-cs"/>
              </a:rPr>
              <a:t>. Il tema della salute e sicurezza ha peraltro incrociato il confronto sull’organizzazione del lavoro, sull’occupazione e le forme contrattuali in un’azienda che vive un’intensa fase di crescita;</a:t>
            </a:r>
          </a:p>
          <a:p>
            <a:pPr>
              <a:spcBef>
                <a:spcPct val="0"/>
              </a:spcBef>
              <a:buFont typeface="Wingdings" panose="05000000000000000000" pitchFamily="2" charset="2"/>
              <a:buChar char="Ø"/>
            </a:pPr>
            <a:endParaRPr lang="it-IT" altLang="it-IT" dirty="0" smtClean="0">
              <a:solidFill>
                <a:srgbClr val="002060"/>
              </a:solidFill>
            </a:endParaRPr>
          </a:p>
          <a:p>
            <a:pPr eaLnBrk="1" hangingPunct="1">
              <a:lnSpc>
                <a:spcPct val="80000"/>
              </a:lnSpc>
              <a:buFont typeface="Wingdings" panose="05000000000000000000" pitchFamily="2" charset="2"/>
              <a:buNone/>
            </a:pPr>
            <a:endParaRPr lang="en-US" altLang="it-IT" dirty="0" smtClean="0"/>
          </a:p>
          <a:p>
            <a:endParaRPr lang="en-IE" altLang="it-IT" dirty="0" smtClean="0">
              <a:solidFill>
                <a:srgbClr val="002060"/>
              </a:solidFill>
            </a:endParaRPr>
          </a:p>
          <a:p>
            <a:endParaRPr lang="it-IT" altLang="it-IT"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egnaposto numero diapositiva 3"/>
          <p:cNvSpPr>
            <a:spLocks noGrp="1"/>
          </p:cNvSpPr>
          <p:nvPr>
            <p:ph type="sldNum" sz="quarter" idx="10"/>
          </p:nvPr>
        </p:nvSpPr>
        <p:spPr/>
        <p:txBody>
          <a:bodyPr/>
          <a:lstStyle/>
          <a:p>
            <a:fld id="{54E923BE-BDAF-49C6-A7B3-E6DD8E946CCB}" type="slidenum">
              <a:rPr lang="it-IT" smtClean="0"/>
              <a:t>13</a:t>
            </a:fld>
            <a:endParaRPr lang="it-IT"/>
          </a:p>
        </p:txBody>
      </p:sp>
    </p:spTree>
    <p:extLst>
      <p:ext uri="{BB962C8B-B14F-4D97-AF65-F5344CB8AC3E}">
        <p14:creationId xmlns:p14="http://schemas.microsoft.com/office/powerpoint/2010/main" val="41650923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spcBef>
                <a:spcPct val="0"/>
              </a:spcBef>
              <a:buFont typeface="Wingdings" panose="05000000000000000000" pitchFamily="2" charset="2"/>
              <a:buChar char="Ø"/>
            </a:pPr>
            <a:r>
              <a:rPr lang="it-IT" altLang="it-IT" i="1" dirty="0" smtClean="0">
                <a:solidFill>
                  <a:srgbClr val="990000"/>
                </a:solidFill>
              </a:rPr>
              <a:t>Precedenti: </a:t>
            </a:r>
            <a:r>
              <a:rPr lang="it-IT" altLang="it-IT" dirty="0" smtClean="0">
                <a:solidFill>
                  <a:srgbClr val="002060"/>
                </a:solidFill>
              </a:rPr>
              <a:t>relazioni sindacali positive, Contratto collettivo aziendale del 2017 progressivo su diversi aspetti (responsabilità sociale d’impresa, salute sicurezza ambiente e benessere, pari opportunità e diversità, formazione. Il CCAL del 2017 dispone inoltre permessi aggiuntivi e trattamenti di maggior favore per tutela della maternità, paternità, nonché misure e benefit di welfare aziendale), recente accordo su smart working (novembre 2018, dopo una sperimentazione di sei mesi, con durata di tre anni)</a:t>
            </a:r>
          </a:p>
          <a:p>
            <a:pPr>
              <a:spcBef>
                <a:spcPct val="0"/>
              </a:spcBef>
              <a:buFont typeface="Wingdings" panose="05000000000000000000" pitchFamily="2" charset="2"/>
              <a:buNone/>
            </a:pPr>
            <a:endParaRPr lang="it-IT" altLang="it-IT" dirty="0" smtClean="0">
              <a:solidFill>
                <a:srgbClr val="002060"/>
              </a:solidFill>
            </a:endParaRPr>
          </a:p>
          <a:p>
            <a:pPr>
              <a:spcBef>
                <a:spcPct val="0"/>
              </a:spcBef>
              <a:buFont typeface="Wingdings" panose="05000000000000000000" pitchFamily="2" charset="2"/>
              <a:buChar char="Ø"/>
            </a:pPr>
            <a:r>
              <a:rPr lang="it-IT" altLang="it-IT" i="1" dirty="0" smtClean="0">
                <a:solidFill>
                  <a:srgbClr val="990000"/>
                </a:solidFill>
              </a:rPr>
              <a:t>Oggetti del confronto</a:t>
            </a:r>
            <a:r>
              <a:rPr lang="it-IT" altLang="it-IT" i="1" dirty="0" smtClean="0">
                <a:solidFill>
                  <a:srgbClr val="002060"/>
                </a:solidFill>
              </a:rPr>
              <a:t>: </a:t>
            </a:r>
            <a:r>
              <a:rPr lang="it-IT" altLang="it-IT" dirty="0" smtClean="0">
                <a:solidFill>
                  <a:srgbClr val="002060"/>
                </a:solidFill>
              </a:rPr>
              <a:t>introduzione di misure di sicurezza insieme alla gestione delle diverse fasi di chiusura e progressiva riapertura (complessa per la coesistenza di una parte produttiva e un’ampia parte amministrativa, commerciale, progettuale, comunicazione, etc.; riduzione orario, utilizzo ferie e permessi, CIGO, e «ogni strumento della contrattazione disponibile» nel </a:t>
            </a:r>
            <a:r>
              <a:rPr lang="it-IT" altLang="it-IT" dirty="0" err="1" smtClean="0">
                <a:solidFill>
                  <a:srgbClr val="002060"/>
                </a:solidFill>
              </a:rPr>
              <a:t>Ccnl</a:t>
            </a:r>
            <a:r>
              <a:rPr lang="it-IT" altLang="it-IT" dirty="0" smtClean="0">
                <a:solidFill>
                  <a:srgbClr val="002060"/>
                </a:solidFill>
              </a:rPr>
              <a:t> sia in quella decentrata).</a:t>
            </a:r>
          </a:p>
          <a:p>
            <a:pPr>
              <a:spcBef>
                <a:spcPct val="0"/>
              </a:spcBef>
              <a:buFont typeface="Wingdings" panose="05000000000000000000" pitchFamily="2" charset="2"/>
              <a:buChar char="Ø"/>
            </a:pPr>
            <a:endParaRPr lang="it-IT" altLang="it-IT" dirty="0" smtClean="0">
              <a:solidFill>
                <a:srgbClr val="002060"/>
              </a:solidFill>
            </a:endParaRPr>
          </a:p>
          <a:p>
            <a:pPr marL="0" marR="0" lvl="0" indent="0" algn="l" defTabSz="914400"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lang="it-IT" sz="1200" kern="1200" dirty="0" smtClean="0">
                <a:solidFill>
                  <a:schemeClr val="tx1"/>
                </a:solidFill>
                <a:effectLst/>
                <a:latin typeface="+mn-lt"/>
                <a:ea typeface="+mn-ea"/>
                <a:cs typeface="+mn-cs"/>
              </a:rPr>
              <a:t>i Protocolli sicurezza </a:t>
            </a:r>
            <a:r>
              <a:rPr lang="it-IT" sz="1200" b="1" kern="1200" dirty="0" smtClean="0">
                <a:solidFill>
                  <a:schemeClr val="tx1"/>
                </a:solidFill>
                <a:effectLst/>
                <a:latin typeface="+mn-lt"/>
                <a:ea typeface="+mn-ea"/>
                <a:cs typeface="+mn-cs"/>
              </a:rPr>
              <a:t>Gucci </a:t>
            </a:r>
            <a:r>
              <a:rPr lang="it-IT" sz="1200" kern="1200" dirty="0" smtClean="0">
                <a:solidFill>
                  <a:schemeClr val="tx1"/>
                </a:solidFill>
                <a:effectLst/>
                <a:latin typeface="+mn-lt"/>
                <a:ea typeface="+mn-ea"/>
                <a:cs typeface="+mn-cs"/>
              </a:rPr>
              <a:t>area industria (par. 2.5), che illustrano in un contesto d’emergenza l’attivazione di buone tradizioni di confronto sindacale e l’ispirazione che queste hanno dato a soluzioni integrate tra sostegno al reddito (anticipo e integrazione CIGO) e tutela dei lavoratori (sorveglianza sanitaria intensificata, sostenuta dalla condivisione solidale di permessi), sollecitando al contempo ulteriori punti di confronto per il futuro (ad esempio una nuova regolazione del lavoro agile e l’armonizzazione contrattuale tra le diverse aziende del gruppo).</a:t>
            </a:r>
          </a:p>
          <a:p>
            <a:pPr>
              <a:spcBef>
                <a:spcPct val="0"/>
              </a:spcBef>
              <a:buFont typeface="Wingdings" panose="05000000000000000000" pitchFamily="2" charset="2"/>
              <a:buChar char="Ø"/>
            </a:pPr>
            <a:endParaRPr lang="it-IT" altLang="it-IT" dirty="0" smtClean="0">
              <a:solidFill>
                <a:srgbClr val="002060"/>
              </a:solidFill>
            </a:endParaRPr>
          </a:p>
          <a:p>
            <a:endParaRPr lang="it-IT" dirty="0"/>
          </a:p>
        </p:txBody>
      </p:sp>
      <p:sp>
        <p:nvSpPr>
          <p:cNvPr id="4" name="Segnaposto numero diapositiva 3"/>
          <p:cNvSpPr>
            <a:spLocks noGrp="1"/>
          </p:cNvSpPr>
          <p:nvPr>
            <p:ph type="sldNum" sz="quarter" idx="10"/>
          </p:nvPr>
        </p:nvSpPr>
        <p:spPr/>
        <p:txBody>
          <a:bodyPr/>
          <a:lstStyle/>
          <a:p>
            <a:fld id="{54E923BE-BDAF-49C6-A7B3-E6DD8E946CCB}" type="slidenum">
              <a:rPr lang="it-IT" smtClean="0"/>
              <a:t>14</a:t>
            </a:fld>
            <a:endParaRPr lang="it-IT"/>
          </a:p>
        </p:txBody>
      </p:sp>
    </p:spTree>
    <p:extLst>
      <p:ext uri="{BB962C8B-B14F-4D97-AF65-F5344CB8AC3E}">
        <p14:creationId xmlns:p14="http://schemas.microsoft.com/office/powerpoint/2010/main" val="40695573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L’accordo di </a:t>
            </a:r>
            <a:r>
              <a:rPr lang="it-IT" sz="1200" b="1" kern="1200" dirty="0" smtClean="0">
                <a:solidFill>
                  <a:schemeClr val="tx1"/>
                </a:solidFill>
                <a:effectLst/>
                <a:latin typeface="+mn-lt"/>
                <a:ea typeface="+mn-ea"/>
                <a:cs typeface="+mn-cs"/>
              </a:rPr>
              <a:t>ISA Spa </a:t>
            </a:r>
            <a:r>
              <a:rPr lang="it-IT" sz="1200" kern="1200" dirty="0" smtClean="0">
                <a:solidFill>
                  <a:schemeClr val="tx1"/>
                </a:solidFill>
                <a:effectLst/>
                <a:latin typeface="+mn-lt"/>
                <a:ea typeface="+mn-ea"/>
                <a:cs typeface="+mn-cs"/>
              </a:rPr>
              <a:t>(par. 2.7), azienda umbra del comparto del legno, e riguarda la questione specifica dell’adozione di dispositivi per la prevenzione del rischio di contagio in azienda e le relative questioni di gestione dei dati, privacy, diritti sindacali nella condivisione delle informazioni. </a:t>
            </a:r>
          </a:p>
        </p:txBody>
      </p:sp>
      <p:sp>
        <p:nvSpPr>
          <p:cNvPr id="4" name="Segnaposto numero diapositiva 3"/>
          <p:cNvSpPr>
            <a:spLocks noGrp="1"/>
          </p:cNvSpPr>
          <p:nvPr>
            <p:ph type="sldNum" sz="quarter" idx="10"/>
          </p:nvPr>
        </p:nvSpPr>
        <p:spPr/>
        <p:txBody>
          <a:bodyPr/>
          <a:lstStyle/>
          <a:p>
            <a:fld id="{54E923BE-BDAF-49C6-A7B3-E6DD8E946CCB}" type="slidenum">
              <a:rPr lang="it-IT" smtClean="0"/>
              <a:t>15</a:t>
            </a:fld>
            <a:endParaRPr lang="it-IT"/>
          </a:p>
        </p:txBody>
      </p:sp>
    </p:spTree>
    <p:extLst>
      <p:ext uri="{BB962C8B-B14F-4D97-AF65-F5344CB8AC3E}">
        <p14:creationId xmlns:p14="http://schemas.microsoft.com/office/powerpoint/2010/main" val="14842556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a:xfrm>
            <a:off x="685800" y="4229100"/>
            <a:ext cx="5486400" cy="4284663"/>
          </a:xfrm>
        </p:spPr>
        <p:txBody>
          <a:bodyPr/>
          <a:lstStyle/>
          <a:p>
            <a:r>
              <a:rPr lang="it-IT" sz="1000" kern="1200" dirty="0" smtClean="0">
                <a:solidFill>
                  <a:schemeClr val="tx1"/>
                </a:solidFill>
                <a:effectLst/>
              </a:rPr>
              <a:t>La </a:t>
            </a:r>
            <a:r>
              <a:rPr lang="it-IT" sz="1000" b="1" kern="1200" dirty="0" smtClean="0">
                <a:solidFill>
                  <a:schemeClr val="tx1"/>
                </a:solidFill>
                <a:effectLst/>
              </a:rPr>
              <a:t>costituzione delle commissioni paritetiche </a:t>
            </a:r>
            <a:r>
              <a:rPr lang="it-IT" sz="1000" kern="1200" dirty="0" smtClean="0">
                <a:solidFill>
                  <a:schemeClr val="tx1"/>
                </a:solidFill>
                <a:effectLst/>
              </a:rPr>
              <a:t>aziendali e territoriali e soprattutto il loro ampio </a:t>
            </a:r>
            <a:r>
              <a:rPr lang="it-IT" sz="900" kern="1200" dirty="0" smtClean="0">
                <a:solidFill>
                  <a:schemeClr val="tx1"/>
                </a:solidFill>
                <a:effectLst/>
              </a:rPr>
              <a:t>coinvolgimento su una materia come salute e sicurezza che incrocia inevitabilmente anche i temi della organizzazione del lavoro, degli orari, la sfera delle misure di sorveglianza e controllo, confermano che i lavoratori possono influire e determinare cambiamenti e avanzamenti su significativi aspetti dei processi aziendali.</a:t>
            </a:r>
          </a:p>
          <a:p>
            <a:r>
              <a:rPr lang="it-IT" sz="900" kern="1200" dirty="0" smtClean="0">
                <a:solidFill>
                  <a:schemeClr val="tx1"/>
                </a:solidFill>
                <a:effectLst/>
              </a:rPr>
              <a:t>Il </a:t>
            </a:r>
            <a:r>
              <a:rPr lang="it-IT" sz="900" b="1" kern="1200" dirty="0" smtClean="0">
                <a:solidFill>
                  <a:schemeClr val="tx1"/>
                </a:solidFill>
                <a:effectLst/>
              </a:rPr>
              <a:t>ruolo assunto in particolare modo dai delegat</a:t>
            </a:r>
            <a:r>
              <a:rPr lang="it-IT" sz="900" kern="1200" dirty="0" smtClean="0">
                <a:solidFill>
                  <a:schemeClr val="tx1"/>
                </a:solidFill>
                <a:effectLst/>
              </a:rPr>
              <a:t>i, RLS e RSU, è stato decisivo per governare gli effetti derivanti dalla pandemia nei processi produttivi oltre che per costruire una solida rete relazionale fra imprese e lavoratori in una fase di profonda incertezza e di paura. La sfida in questo ambito sarà quella di allargare e consolidare questo ruolo, determinante per governare una fase di grandi trasformazioni, e di provare, attraverso la contrattazione di anticipo, a contrattare le politiche industriali. Un valore, quello delle relazioni sindacali, riconosciuto e affermato anche dai comportamenti delle imprese che per le evidenze riportate nel rapporto non si sono limitate ad un mero coinvolgimento formale delle rappresentanze sindacali nei percorsi definiti anche dall’intervento legislativo. La relazione, a volte sostenuta dal conflitto e dalla mobilitazione, ha costituito anche per le aziende stesse la possibilità di migliorare l’ambiente aziendale, di costruire percorsi e cambiamenti sostenuti e spinti anche dai lavoratori e dalle lavoratrici, di aumentare o mantenere competitività e produttività.</a:t>
            </a:r>
          </a:p>
          <a:p>
            <a:r>
              <a:rPr lang="it-IT" sz="900" kern="1200" dirty="0" smtClean="0">
                <a:solidFill>
                  <a:schemeClr val="tx1"/>
                </a:solidFill>
                <a:effectLst/>
              </a:rPr>
              <a:t>Il caso della partita relativa </a:t>
            </a:r>
            <a:r>
              <a:rPr lang="it-IT" sz="900" b="1" kern="1200" dirty="0" smtClean="0">
                <a:solidFill>
                  <a:schemeClr val="tx1"/>
                </a:solidFill>
                <a:effectLst/>
              </a:rPr>
              <a:t>agli orari e alla organizzazione del lavoro</a:t>
            </a:r>
            <a:r>
              <a:rPr lang="it-IT" sz="900" kern="1200" dirty="0" smtClean="0">
                <a:solidFill>
                  <a:schemeClr val="tx1"/>
                </a:solidFill>
                <a:effectLst/>
              </a:rPr>
              <a:t>,</a:t>
            </a:r>
            <a:r>
              <a:rPr lang="it-IT" sz="900" kern="1200" baseline="0" dirty="0" smtClean="0">
                <a:solidFill>
                  <a:schemeClr val="tx1"/>
                </a:solidFill>
                <a:effectLst/>
              </a:rPr>
              <a:t> </a:t>
            </a:r>
            <a:r>
              <a:rPr lang="it-IT" sz="900" kern="1200" dirty="0" smtClean="0">
                <a:solidFill>
                  <a:schemeClr val="tx1"/>
                </a:solidFill>
                <a:effectLst/>
              </a:rPr>
              <a:t>si tratta di misure che certamente sono state contrattate per far fronte alle necessità derivanti dalla gestione della pandemia, e che in alcuni casi sono state esplicitamente indicate dai provvedimenti legislativi come strumenti per sostenere la riorganizzazione delle attività in presenza e consentire la copertura delle assenze in casi di </a:t>
            </a:r>
            <a:r>
              <a:rPr lang="it-IT" sz="900" kern="1200" dirty="0" err="1" smtClean="0">
                <a:solidFill>
                  <a:schemeClr val="tx1"/>
                </a:solidFill>
                <a:effectLst/>
              </a:rPr>
              <a:t>lockdown</a:t>
            </a:r>
            <a:r>
              <a:rPr lang="it-IT" sz="900" kern="1200" dirty="0" smtClean="0">
                <a:solidFill>
                  <a:schemeClr val="tx1"/>
                </a:solidFill>
                <a:effectLst/>
              </a:rPr>
              <a:t> (utilizzo ferie e permessi, scaglionamenti orari di entrata e uscita dai luoghi di lavoro, ridefinizioni turni, smart working). Questi interventi in alcuni accordi si consolidano, assumendo le caratteristiche di modificazioni strutturali nell’organizzazione del lavoro destinate a durare a lungo. </a:t>
            </a:r>
          </a:p>
          <a:p>
            <a:r>
              <a:rPr lang="it-IT" sz="900" kern="1200" dirty="0" smtClean="0">
                <a:solidFill>
                  <a:schemeClr val="tx1"/>
                </a:solidFill>
                <a:effectLst/>
              </a:rPr>
              <a:t>Lo </a:t>
            </a:r>
            <a:r>
              <a:rPr lang="it-IT" sz="900" b="1" kern="1200" dirty="0" smtClean="0">
                <a:solidFill>
                  <a:schemeClr val="tx1"/>
                </a:solidFill>
                <a:effectLst/>
              </a:rPr>
              <a:t>smart working</a:t>
            </a:r>
            <a:r>
              <a:rPr lang="it-IT" sz="900" kern="1200" dirty="0" smtClean="0">
                <a:solidFill>
                  <a:schemeClr val="tx1"/>
                </a:solidFill>
                <a:effectLst/>
              </a:rPr>
              <a:t>, è stato in primo luogo pensato come una misura di protezione dalla pandemia che consentisse di dare continuità a tutte quelle attività che potevano essere effettuate da remoto, e non certamente come una modalità di effettuazione della prestazione lavorativa che determinasse una nuova cultura organizzativa fondata più sul lavoro per obiettivi, sulla responsabilizzazione e autonomia nella gestione del lavoro da parte del lavoratore. Tuttavia anche in ragione della pervasività e dell’ampiezza del suo utilizzo, le imprese hanno fin da subito individuato vantaggi e criticità di questa trasformazione che obbliga anche il sindacato a una profonda riflessione sulla capacità di governare questo cambiamento e i suoi effetti. </a:t>
            </a:r>
          </a:p>
          <a:p>
            <a:endParaRPr lang="it-IT" sz="1000" dirty="0"/>
          </a:p>
        </p:txBody>
      </p:sp>
      <p:sp>
        <p:nvSpPr>
          <p:cNvPr id="4" name="Segnaposto numero diapositiva 3"/>
          <p:cNvSpPr>
            <a:spLocks noGrp="1"/>
          </p:cNvSpPr>
          <p:nvPr>
            <p:ph type="sldNum" sz="quarter" idx="10"/>
          </p:nvPr>
        </p:nvSpPr>
        <p:spPr/>
        <p:txBody>
          <a:bodyPr/>
          <a:lstStyle/>
          <a:p>
            <a:fld id="{54E923BE-BDAF-49C6-A7B3-E6DD8E946CCB}" type="slidenum">
              <a:rPr lang="it-IT" smtClean="0"/>
              <a:t>16</a:t>
            </a:fld>
            <a:endParaRPr lang="it-IT"/>
          </a:p>
        </p:txBody>
      </p:sp>
    </p:spTree>
    <p:extLst>
      <p:ext uri="{BB962C8B-B14F-4D97-AF65-F5344CB8AC3E}">
        <p14:creationId xmlns:p14="http://schemas.microsoft.com/office/powerpoint/2010/main" val="4268089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La pandemia di Covid-19 ha comportato, per la tutela delle lavoratrici e dei lavoratori, delle sfide del tutto inedite, che hanno imposto non solo l’adozione di nuove protezioni per la riduzione dei rischi da contagio nei luoghi di lavoro, ma anche un forte consolidamento dei sistemi di prevenzione, al fine di rispondere in tempi brevi all’avanzare di una minaccia finora sconosciuta, la cui evoluzione era, e in gran parte rimane ancora, incerta e molto preoccupante. </a:t>
            </a:r>
          </a:p>
          <a:p>
            <a:r>
              <a:rPr lang="it-IT" sz="1200" kern="1200" dirty="0" smtClean="0">
                <a:solidFill>
                  <a:schemeClr val="tx1"/>
                </a:solidFill>
                <a:effectLst/>
                <a:latin typeface="+mn-lt"/>
                <a:ea typeface="+mn-ea"/>
                <a:cs typeface="+mn-cs"/>
              </a:rPr>
              <a:t>In questo scenario le organizzazioni sindacali, così come tutti gli attori del sistema economico e istituzionale, si sono trovate ad affrontare un rischio nuovo per la salute, anche per la scala e la pericolosità del contagio, in un contesto in cui i luoghi di lavoro e i processi produttivi sono stati sottoposti a una radicale e veloce trasformazione.</a:t>
            </a:r>
          </a:p>
          <a:p>
            <a:r>
              <a:rPr lang="it-IT" dirty="0" smtClean="0"/>
              <a:t>In questo scenario si colloca il presente Focus che rispetto ai Rapporti presentati negli anni scorsi, si caratterizza per due particolarità: la prima è il fatto che si tratta di lavoro in corso di evoluzione che, sulla base degli sviluppi futuri, andrà a completarsi nel tempo. L’altro aspetto riguarda il tipo di analisi implementato sugli accordi raccolti, di stampo prevalentemente qualitativo, per indagarne a fondo gli aspetti più peculiari. </a:t>
            </a:r>
          </a:p>
          <a:p>
            <a:endParaRPr lang="it-IT" dirty="0" smtClean="0"/>
          </a:p>
          <a:p>
            <a:endParaRPr lang="it-IT"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it-IT" sz="1200" kern="1200" dirty="0" smtClean="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54E923BE-BDAF-49C6-A7B3-E6DD8E946CCB}" type="slidenum">
              <a:rPr lang="it-IT" smtClean="0"/>
              <a:t>2</a:t>
            </a:fld>
            <a:endParaRPr lang="it-IT"/>
          </a:p>
        </p:txBody>
      </p:sp>
    </p:spTree>
    <p:extLst>
      <p:ext uri="{BB962C8B-B14F-4D97-AF65-F5344CB8AC3E}">
        <p14:creationId xmlns:p14="http://schemas.microsoft.com/office/powerpoint/2010/main" val="1284860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Per la stesura della prima parte del focus, sono stati letti e classificati nell’Osservatorio Cgil sulla contrattazione di secondo livello </a:t>
            </a:r>
            <a:r>
              <a:rPr lang="it-IT" sz="1200" b="1" kern="1200" dirty="0" smtClean="0">
                <a:solidFill>
                  <a:schemeClr val="tx1"/>
                </a:solidFill>
                <a:effectLst/>
                <a:latin typeface="+mn-lt"/>
                <a:ea typeface="+mn-ea"/>
                <a:cs typeface="+mn-cs"/>
              </a:rPr>
              <a:t>326 testi</a:t>
            </a:r>
            <a:r>
              <a:rPr lang="it-IT" sz="1200" kern="1200" dirty="0" smtClean="0">
                <a:solidFill>
                  <a:schemeClr val="tx1"/>
                </a:solidFill>
                <a:effectLst/>
                <a:latin typeface="+mn-lt"/>
                <a:ea typeface="+mn-ea"/>
                <a:cs typeface="+mn-cs"/>
              </a:rPr>
              <a:t>, Si tratta di uno </a:t>
            </a:r>
            <a:r>
              <a:rPr lang="it-IT" sz="1200" b="1" kern="1200" dirty="0" smtClean="0">
                <a:solidFill>
                  <a:schemeClr val="tx1"/>
                </a:solidFill>
                <a:effectLst/>
                <a:latin typeface="+mn-lt"/>
                <a:ea typeface="+mn-ea"/>
                <a:cs typeface="+mn-cs"/>
              </a:rPr>
              <a:t>spaccato abbastanza ampio, anche se non esaustivo </a:t>
            </a:r>
            <a:r>
              <a:rPr lang="it-IT" sz="1200" kern="1200" dirty="0" smtClean="0">
                <a:solidFill>
                  <a:schemeClr val="tx1"/>
                </a:solidFill>
                <a:effectLst/>
                <a:latin typeface="+mn-lt"/>
                <a:ea typeface="+mn-ea"/>
                <a:cs typeface="+mn-cs"/>
              </a:rPr>
              <a:t>di tutta la contrattazione emergenziale.</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Gli accordi sono firmati tra marzo e dicembre 2020, </a:t>
            </a:r>
            <a:r>
              <a:rPr lang="it-IT" sz="1200" b="1" kern="1200" dirty="0" smtClean="0">
                <a:solidFill>
                  <a:schemeClr val="tx1"/>
                </a:solidFill>
                <a:effectLst/>
                <a:latin typeface="+mn-lt"/>
                <a:ea typeface="+mn-ea"/>
                <a:cs typeface="+mn-cs"/>
              </a:rPr>
              <a:t>II 75% di questi accordi sono stati siglati tra marzo e aprile, </a:t>
            </a:r>
            <a:r>
              <a:rPr lang="it-IT" sz="1200" kern="1200" dirty="0" smtClean="0">
                <a:solidFill>
                  <a:schemeClr val="tx1"/>
                </a:solidFill>
                <a:effectLst/>
                <a:latin typeface="+mn-lt"/>
                <a:ea typeface="+mn-ea"/>
                <a:cs typeface="+mn-cs"/>
              </a:rPr>
              <a:t>Il resto degli accordi sono rappresentati da intese siglate in concomitanza dell’avvio della cosiddetta fase due di gestione della pandemia. </a:t>
            </a:r>
          </a:p>
          <a:p>
            <a:r>
              <a:rPr lang="it-IT" sz="1200" kern="1200" dirty="0" smtClean="0">
                <a:solidFill>
                  <a:schemeClr val="tx1"/>
                </a:solidFill>
                <a:effectLst/>
                <a:latin typeface="+mn-lt"/>
                <a:ea typeface="+mn-ea"/>
                <a:cs typeface="+mn-cs"/>
              </a:rPr>
              <a:t>Gli accordi </a:t>
            </a:r>
            <a:r>
              <a:rPr lang="it-IT" sz="1200" b="1" kern="1200" dirty="0" smtClean="0">
                <a:solidFill>
                  <a:schemeClr val="tx1"/>
                </a:solidFill>
                <a:effectLst/>
                <a:latin typeface="+mn-lt"/>
                <a:ea typeface="+mn-ea"/>
                <a:cs typeface="+mn-cs"/>
              </a:rPr>
              <a:t>sono soprattutto multiterritoriali (63%), </a:t>
            </a:r>
            <a:r>
              <a:rPr lang="it-IT" sz="1200" kern="1200" dirty="0" smtClean="0">
                <a:solidFill>
                  <a:schemeClr val="tx1"/>
                </a:solidFill>
                <a:effectLst/>
                <a:latin typeface="+mn-lt"/>
                <a:ea typeface="+mn-ea"/>
                <a:cs typeface="+mn-cs"/>
              </a:rPr>
              <a:t>ovvero riguardano aziende </a:t>
            </a:r>
            <a:r>
              <a:rPr lang="it-IT" sz="1200" kern="1200" dirty="0" err="1" smtClean="0">
                <a:solidFill>
                  <a:schemeClr val="tx1"/>
                </a:solidFill>
                <a:effectLst/>
                <a:latin typeface="+mn-lt"/>
                <a:ea typeface="+mn-ea"/>
                <a:cs typeface="+mn-cs"/>
              </a:rPr>
              <a:t>multilocalizzate</a:t>
            </a:r>
            <a:r>
              <a:rPr lang="it-IT" sz="1200" kern="1200" dirty="0" smtClean="0">
                <a:solidFill>
                  <a:schemeClr val="tx1"/>
                </a:solidFill>
                <a:effectLst/>
                <a:latin typeface="+mn-lt"/>
                <a:ea typeface="+mn-ea"/>
                <a:cs typeface="+mn-cs"/>
              </a:rPr>
              <a:t> o hanno carattere territoriale/nazionale. La restante parte, che si riferisce a specifici territori, riguarda soprattutto le regioni del Nord-ovest. </a:t>
            </a:r>
          </a:p>
          <a:p>
            <a:r>
              <a:rPr lang="it-IT" sz="1200" kern="1200" dirty="0" smtClean="0">
                <a:solidFill>
                  <a:schemeClr val="tx1"/>
                </a:solidFill>
                <a:effectLst/>
                <a:latin typeface="+mn-lt"/>
                <a:ea typeface="+mn-ea"/>
                <a:cs typeface="+mn-cs"/>
              </a:rPr>
              <a:t>La maggior parte degli accordi monitorati sono stati firmati da </a:t>
            </a:r>
            <a:r>
              <a:rPr lang="it-IT" sz="1200" kern="1200" dirty="0" err="1" smtClean="0">
                <a:solidFill>
                  <a:schemeClr val="tx1"/>
                </a:solidFill>
                <a:effectLst/>
                <a:latin typeface="+mn-lt"/>
                <a:ea typeface="+mn-ea"/>
                <a:cs typeface="+mn-cs"/>
              </a:rPr>
              <a:t>Fiom</a:t>
            </a:r>
            <a:r>
              <a:rPr lang="it-IT" sz="1200" kern="1200" dirty="0" smtClean="0">
                <a:solidFill>
                  <a:schemeClr val="tx1"/>
                </a:solidFill>
                <a:effectLst/>
                <a:latin typeface="+mn-lt"/>
                <a:ea typeface="+mn-ea"/>
                <a:cs typeface="+mn-cs"/>
              </a:rPr>
              <a:t> e </a:t>
            </a:r>
            <a:r>
              <a:rPr lang="it-IT" sz="1200" kern="1200" dirty="0" err="1" smtClean="0">
                <a:solidFill>
                  <a:schemeClr val="tx1"/>
                </a:solidFill>
                <a:effectLst/>
                <a:latin typeface="+mn-lt"/>
                <a:ea typeface="+mn-ea"/>
                <a:cs typeface="+mn-cs"/>
              </a:rPr>
              <a:t>Filctem</a:t>
            </a:r>
            <a:r>
              <a:rPr lang="it-IT" sz="1200" kern="1200" dirty="0" smtClean="0">
                <a:solidFill>
                  <a:schemeClr val="tx1"/>
                </a:solidFill>
                <a:effectLst/>
                <a:latin typeface="+mn-lt"/>
                <a:ea typeface="+mn-ea"/>
                <a:cs typeface="+mn-cs"/>
              </a:rPr>
              <a:t> (Figura 3); quelli a carattere confederale sono perlopiù i protocolli territoriali riguardanti la costituzione di commissioni paritetiche e la gestione della cassa integrazione. </a:t>
            </a:r>
          </a:p>
          <a:p>
            <a:r>
              <a:rPr lang="it-IT" sz="1200" kern="1200" dirty="0" smtClean="0">
                <a:solidFill>
                  <a:schemeClr val="tx1"/>
                </a:solidFill>
                <a:effectLst/>
                <a:latin typeface="+mn-lt"/>
                <a:ea typeface="+mn-ea"/>
                <a:cs typeface="+mn-cs"/>
              </a:rPr>
              <a:t>La maggior parte degli accordi riguarda la manifattura, in particolare il settore metalmeccanico insieme a chimica e affini.  </a:t>
            </a:r>
            <a:endParaRPr lang="it-IT" dirty="0"/>
          </a:p>
        </p:txBody>
      </p:sp>
      <p:sp>
        <p:nvSpPr>
          <p:cNvPr id="4" name="Segnaposto numero diapositiva 3"/>
          <p:cNvSpPr>
            <a:spLocks noGrp="1"/>
          </p:cNvSpPr>
          <p:nvPr>
            <p:ph type="sldNum" sz="quarter" idx="10"/>
          </p:nvPr>
        </p:nvSpPr>
        <p:spPr/>
        <p:txBody>
          <a:bodyPr/>
          <a:lstStyle/>
          <a:p>
            <a:fld id="{54E923BE-BDAF-49C6-A7B3-E6DD8E946CCB}" type="slidenum">
              <a:rPr lang="it-IT" smtClean="0"/>
              <a:t>3</a:t>
            </a:fld>
            <a:endParaRPr lang="it-IT"/>
          </a:p>
        </p:txBody>
      </p:sp>
    </p:spTree>
    <p:extLst>
      <p:ext uri="{BB962C8B-B14F-4D97-AF65-F5344CB8AC3E}">
        <p14:creationId xmlns:p14="http://schemas.microsoft.com/office/powerpoint/2010/main" val="3153613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111 fra gli accordi censiti sono dei protocolli; 59 dei quali (53,2%) nazionali e 52 territoriali (46,8%)Il 34% sono multisettoriali, mentre il restante 66% si riferisce a uno specifico settore, perlopiù nel settore pubblico, nel commercio e nel turismo, diversi accordi anche di edilizia</a:t>
            </a:r>
            <a:r>
              <a:rPr lang="it-IT" sz="1200" kern="1200" baseline="0" dirty="0" smtClean="0">
                <a:solidFill>
                  <a:schemeClr val="tx1"/>
                </a:solidFill>
                <a:effectLst/>
                <a:latin typeface="+mn-lt"/>
                <a:ea typeface="+mn-ea"/>
                <a:cs typeface="+mn-cs"/>
              </a:rPr>
              <a:t> tra i </a:t>
            </a:r>
            <a:r>
              <a:rPr lang="it-IT" sz="1200" kern="1200" baseline="0" dirty="0" err="1" smtClean="0">
                <a:solidFill>
                  <a:schemeClr val="tx1"/>
                </a:solidFill>
                <a:effectLst/>
                <a:latin typeface="+mn-lt"/>
                <a:ea typeface="+mn-ea"/>
                <a:cs typeface="+mn-cs"/>
              </a:rPr>
              <a:t>manufatturieri</a:t>
            </a:r>
            <a:r>
              <a:rPr lang="it-IT"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Considerando al contempo la territorialità e il settore di afferenza, è stato possibile costruire un indice tipologico che classifica i protocolli in quattro categorie principali (cfr. Tabella 3). Ognuno dei diversi tipi di protocolli si caratterizza per la trattazione di determinati temi, e considerando le quattro aree tematiche più contrattate si può vedere come ci siano rilevanti differenze tra i vari gruppi. Tra quelli </a:t>
            </a:r>
            <a:r>
              <a:rPr lang="it-IT" sz="1200" b="1" kern="1200" dirty="0" smtClean="0">
                <a:solidFill>
                  <a:schemeClr val="tx1"/>
                </a:solidFill>
                <a:effectLst/>
                <a:latin typeface="+mn-lt"/>
                <a:ea typeface="+mn-ea"/>
                <a:cs typeface="+mn-cs"/>
              </a:rPr>
              <a:t>nazionali intersettoriali </a:t>
            </a:r>
            <a:r>
              <a:rPr lang="it-IT" sz="1200" kern="1200" dirty="0" smtClean="0">
                <a:solidFill>
                  <a:schemeClr val="tx1"/>
                </a:solidFill>
                <a:effectLst/>
                <a:latin typeface="+mn-lt"/>
                <a:ea typeface="+mn-ea"/>
                <a:cs typeface="+mn-cs"/>
              </a:rPr>
              <a:t>va citato il “Protocollo condiviso di regolamentazione delle misure per il contrasto e il contenimento della diffusione del virus Covid-19 negli ambienti di lavoro” del 14 marzo 2020, e il suo aggiornamento del 24 aprile 2020, che hanno delineato le principali linee-guida per il contrasto alla diffusione del virus e a cui tutti gli altri protocolli fanno riferimento. I </a:t>
            </a:r>
            <a:r>
              <a:rPr lang="it-IT" sz="1200" b="1" i="1" kern="1200" dirty="0" smtClean="0">
                <a:solidFill>
                  <a:schemeClr val="tx1"/>
                </a:solidFill>
                <a:effectLst/>
                <a:latin typeface="+mn-lt"/>
                <a:ea typeface="+mn-ea"/>
                <a:cs typeface="+mn-cs"/>
              </a:rPr>
              <a:t>Territoriali intersettoriali</a:t>
            </a:r>
            <a:r>
              <a:rPr lang="it-IT" sz="1200" b="1" kern="1200" dirty="0" smtClean="0">
                <a:solidFill>
                  <a:schemeClr val="tx1"/>
                </a:solidFill>
                <a:effectLst/>
                <a:latin typeface="+mn-lt"/>
                <a:ea typeface="+mn-ea"/>
                <a:cs typeface="+mn-cs"/>
              </a:rPr>
              <a:t> </a:t>
            </a:r>
            <a:r>
              <a:rPr lang="it-IT" sz="1200" kern="1200" dirty="0" smtClean="0">
                <a:solidFill>
                  <a:schemeClr val="tx1"/>
                </a:solidFill>
                <a:effectLst/>
                <a:latin typeface="+mn-lt"/>
                <a:ea typeface="+mn-ea"/>
                <a:cs typeface="+mn-cs"/>
              </a:rPr>
              <a:t>vertono soprattutto su relazioni sindacali – in particolare con accordi per la costituzione di comitati paritetici firmati da associazioni datoriali territoriali dell’artigianato e dell’industria – e sugli interventi a favore dei lavoratori con gli accordi quadro regionali per la cassa integrazione. Gli accordi </a:t>
            </a:r>
            <a:r>
              <a:rPr lang="it-IT" sz="1200" b="1" i="1" kern="1200" dirty="0" smtClean="0">
                <a:solidFill>
                  <a:schemeClr val="tx1"/>
                </a:solidFill>
                <a:effectLst/>
                <a:latin typeface="+mn-lt"/>
                <a:ea typeface="+mn-ea"/>
                <a:cs typeface="+mn-cs"/>
              </a:rPr>
              <a:t>Territoriali settoriali</a:t>
            </a:r>
            <a:r>
              <a:rPr lang="it-IT" sz="1200" b="1" kern="1200" dirty="0" smtClean="0">
                <a:solidFill>
                  <a:schemeClr val="tx1"/>
                </a:solidFill>
                <a:effectLst/>
                <a:latin typeface="+mn-lt"/>
                <a:ea typeface="+mn-ea"/>
                <a:cs typeface="+mn-cs"/>
              </a:rPr>
              <a:t> </a:t>
            </a:r>
            <a:r>
              <a:rPr lang="it-IT" sz="1200" kern="1200" dirty="0" smtClean="0">
                <a:solidFill>
                  <a:schemeClr val="tx1"/>
                </a:solidFill>
                <a:effectLst/>
                <a:latin typeface="+mn-lt"/>
                <a:ea typeface="+mn-ea"/>
                <a:cs typeface="+mn-cs"/>
              </a:rPr>
              <a:t>presentano, in oltre il 60% dei casi, temi relativi ad ambiente salute e sicurezza, in particolare con riferimento a rappresentanti della sicurezza e relative prerogative, spesso legate alla partecipazione ai comitati paritetici. L’ultimo tipo, quello dei </a:t>
            </a:r>
            <a:r>
              <a:rPr lang="it-IT" sz="1200" b="1" i="1" kern="1200" dirty="0" smtClean="0">
                <a:solidFill>
                  <a:schemeClr val="tx1"/>
                </a:solidFill>
                <a:effectLst/>
                <a:latin typeface="+mn-lt"/>
                <a:ea typeface="+mn-ea"/>
                <a:cs typeface="+mn-cs"/>
              </a:rPr>
              <a:t>Nazionali settoriali</a:t>
            </a:r>
            <a:r>
              <a:rPr lang="it-IT" sz="1200" kern="1200" dirty="0" smtClean="0">
                <a:solidFill>
                  <a:schemeClr val="tx1"/>
                </a:solidFill>
                <a:effectLst/>
                <a:latin typeface="+mn-lt"/>
                <a:ea typeface="+mn-ea"/>
                <a:cs typeface="+mn-cs"/>
              </a:rPr>
              <a:t>, è il più vario dal punto di vista tematico, con molti protocolli che trattano anche di organizzazione del lavoro – in particolare di smart working – e ambiente salute e sicurezza, ma in questo caso con le norme di prevenzione. </a:t>
            </a:r>
          </a:p>
          <a:p>
            <a:endParaRPr lang="it-IT" dirty="0"/>
          </a:p>
        </p:txBody>
      </p:sp>
      <p:sp>
        <p:nvSpPr>
          <p:cNvPr id="4" name="Segnaposto numero diapositiva 3"/>
          <p:cNvSpPr>
            <a:spLocks noGrp="1"/>
          </p:cNvSpPr>
          <p:nvPr>
            <p:ph type="sldNum" sz="quarter" idx="10"/>
          </p:nvPr>
        </p:nvSpPr>
        <p:spPr/>
        <p:txBody>
          <a:bodyPr/>
          <a:lstStyle/>
          <a:p>
            <a:fld id="{54E923BE-BDAF-49C6-A7B3-E6DD8E946CCB}" type="slidenum">
              <a:rPr lang="it-IT" smtClean="0"/>
              <a:t>4</a:t>
            </a:fld>
            <a:endParaRPr lang="it-IT"/>
          </a:p>
        </p:txBody>
      </p:sp>
    </p:spTree>
    <p:extLst>
      <p:ext uri="{BB962C8B-B14F-4D97-AF65-F5344CB8AC3E}">
        <p14:creationId xmlns:p14="http://schemas.microsoft.com/office/powerpoint/2010/main" val="3880257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Gli accordi aziendali analizzati sono 215 e ripartiti come riportato nella Tabella 8. Le 154 aziende firmatarie sono soprattutto gruppi di grandi dimensioni, come dimostra anche la ripartizione rispetto alla dimensione aziendale, per un totale di circa 486.113 i lavoratori interessati.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I settori di afferenza sono soprattutto del comparto manifatturiero; in particolare il meccanico e il chimico presentano il maggior numero di testi. Piuttosto limitato è il numero di accordi dei servizi, soprattutto per il settore dei trasporti. </a:t>
            </a:r>
          </a:p>
          <a:p>
            <a:endParaRPr lang="it-IT" sz="1200" kern="1200" dirty="0" smtClean="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54E923BE-BDAF-49C6-A7B3-E6DD8E946CCB}" type="slidenum">
              <a:rPr lang="it-IT" smtClean="0"/>
              <a:t>5</a:t>
            </a:fld>
            <a:endParaRPr lang="it-IT"/>
          </a:p>
        </p:txBody>
      </p:sp>
    </p:spTree>
    <p:extLst>
      <p:ext uri="{BB962C8B-B14F-4D97-AF65-F5344CB8AC3E}">
        <p14:creationId xmlns:p14="http://schemas.microsoft.com/office/powerpoint/2010/main" val="1014184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900" kern="1200" dirty="0" smtClean="0">
                <a:solidFill>
                  <a:schemeClr val="tx1"/>
                </a:solidFill>
                <a:effectLst/>
              </a:rPr>
              <a:t>Come ci si poteva aspettare, in questi accordi la gamma di temi trattati è molto più limitata rispetto ai precedenti rapporti, la contrattazione è quasi esclusivamente monopolizzata dal tema della sicurezza e della salute nei luoghi di lavoro,</a:t>
            </a:r>
            <a:r>
              <a:rPr lang="it-IT" sz="900" kern="1200" baseline="0" dirty="0" smtClean="0">
                <a:solidFill>
                  <a:schemeClr val="tx1"/>
                </a:solidFill>
                <a:effectLst/>
              </a:rPr>
              <a:t> d</a:t>
            </a:r>
            <a:r>
              <a:rPr lang="it-IT" sz="900" kern="1200" dirty="0" smtClean="0">
                <a:solidFill>
                  <a:schemeClr val="tx1"/>
                </a:solidFill>
                <a:effectLst/>
              </a:rPr>
              <a:t>i fatto l’emergenza sanitaria e economica ha spostato le priorità della contrattazione, concentrandosi maggiormente su aspetti volti a tutelare il lavoratore, soprattutto sul piano della salute e sicurezza</a:t>
            </a:r>
            <a:r>
              <a:rPr lang="it-IT" sz="900" kern="1200" baseline="0" dirty="0" smtClean="0">
                <a:solidFill>
                  <a:schemeClr val="tx1"/>
                </a:solidFill>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900" kern="1200" dirty="0" smtClean="0">
                <a:solidFill>
                  <a:schemeClr val="tx1"/>
                </a:solidFill>
                <a:effectLst/>
              </a:rPr>
              <a:t>Fra tutte le aree tematiche, quella relativa alle </a:t>
            </a:r>
            <a:r>
              <a:rPr lang="it-IT" sz="900" b="1" kern="1200" dirty="0" smtClean="0">
                <a:solidFill>
                  <a:schemeClr val="tx1"/>
                </a:solidFill>
                <a:effectLst/>
              </a:rPr>
              <a:t>relazioni e ai diritti sindacali </a:t>
            </a:r>
            <a:r>
              <a:rPr lang="it-IT" sz="900" kern="1200" dirty="0" smtClean="0">
                <a:solidFill>
                  <a:schemeClr val="tx1"/>
                </a:solidFill>
                <a:effectLst/>
              </a:rPr>
              <a:t>la più ricorrente di tutte. Essa si concentra principalmente su due temi strettamente legati: le commissioni paritetiche (Comitati aziendali creati ad hoc, in base all’articolo 13 del Protocollo condiviso nazionale) e il coinvolgimento e partecipazione. Il loro oggetto attiene ad ambiente salute e sicurezza, organizzazione del lavoro e crisi aziendale. In questo frangente, sono state consolidate ed estese anche alcune modalità partecipative e procedurali come l’istituzione di commissioni paritetiche incaricate di tenere sotto controllo il rispetto e l’efficacia delle misure precauzionali adottate.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900" kern="1200" dirty="0" smtClean="0">
                <a:solidFill>
                  <a:schemeClr val="tx1"/>
                </a:solidFill>
                <a:effectLst/>
              </a:rPr>
              <a:t>La contrattazione è quasi esclusivamente monopolizzata dal tema della </a:t>
            </a:r>
            <a:r>
              <a:rPr lang="it-IT" sz="900" b="1" kern="1200" dirty="0" smtClean="0">
                <a:solidFill>
                  <a:schemeClr val="tx1"/>
                </a:solidFill>
                <a:effectLst/>
              </a:rPr>
              <a:t>sicurezza e della salute nei luoghi di lavoro</a:t>
            </a:r>
            <a:r>
              <a:rPr lang="it-IT" sz="900" kern="1200" dirty="0" smtClean="0">
                <a:solidFill>
                  <a:schemeClr val="tx1"/>
                </a:solidFill>
                <a:effectLst/>
              </a:rPr>
              <a:t> (55%), declinato soprattutto sulle misure di prevenzione (Nella maggior parte dei casi si tratta dell’applicazione delle misure di prevenzione previste dai Protocolli condivisi del 14 marzo del 24 aprile, nella cornice dalla legislazione nazionale vigente e dei CCNL) e delle nuove prerogative assunte dai rappresentanti della sicurezza, maggiormente coinvolti nei processi paritetici. Basti pensare che  gli RLS</a:t>
            </a:r>
            <a:r>
              <a:rPr lang="it-IT" sz="900" kern="1200" baseline="0" dirty="0" smtClean="0">
                <a:solidFill>
                  <a:schemeClr val="tx1"/>
                </a:solidFill>
                <a:effectLst/>
              </a:rPr>
              <a:t> </a:t>
            </a:r>
            <a:r>
              <a:rPr lang="it-IT" sz="900" kern="1200" dirty="0" smtClean="0">
                <a:solidFill>
                  <a:schemeClr val="tx1"/>
                </a:solidFill>
                <a:effectLst/>
              </a:rPr>
              <a:t> hanno firmato circa il 20% degli accordi totali, spesso senza assistenza delle OO.SS. </a:t>
            </a:r>
          </a:p>
          <a:p>
            <a:r>
              <a:rPr lang="it-IT" sz="900" kern="1200" dirty="0" smtClean="0">
                <a:solidFill>
                  <a:schemeClr val="tx1"/>
                </a:solidFill>
                <a:effectLst/>
              </a:rPr>
              <a:t>L’area relativa all’</a:t>
            </a:r>
            <a:r>
              <a:rPr lang="it-IT" sz="900" b="1" kern="1200" dirty="0" smtClean="0">
                <a:solidFill>
                  <a:schemeClr val="tx1"/>
                </a:solidFill>
                <a:effectLst/>
              </a:rPr>
              <a:t>organizzazione del lavoro </a:t>
            </a:r>
            <a:r>
              <a:rPr lang="it-IT" sz="900" kern="1200" dirty="0" smtClean="0">
                <a:solidFill>
                  <a:schemeClr val="tx1"/>
                </a:solidFill>
                <a:effectLst/>
              </a:rPr>
              <a:t>è una delle più ricorrenti, presente in oltre la metà degli accordi. L’incidenza dell’intera area è determinata principalmente dagli istituti relativi all’organizzazione del lavoro,</a:t>
            </a:r>
            <a:r>
              <a:rPr lang="it-IT" sz="900" kern="1200" baseline="0" dirty="0" smtClean="0">
                <a:solidFill>
                  <a:schemeClr val="tx1"/>
                </a:solidFill>
                <a:effectLst/>
              </a:rPr>
              <a:t> i</a:t>
            </a:r>
            <a:r>
              <a:rPr lang="it-IT" sz="900" kern="1200" dirty="0" smtClean="0">
                <a:solidFill>
                  <a:schemeClr val="tx1"/>
                </a:solidFill>
                <a:effectLst/>
              </a:rPr>
              <a:t>n</a:t>
            </a:r>
            <a:r>
              <a:rPr lang="it-IT" sz="900" kern="1200" baseline="0" dirty="0" smtClean="0">
                <a:solidFill>
                  <a:schemeClr val="tx1"/>
                </a:solidFill>
                <a:effectLst/>
              </a:rPr>
              <a:t> particolare:</a:t>
            </a:r>
          </a:p>
          <a:p>
            <a:pPr marL="171450" indent="-171450">
              <a:buFontTx/>
              <a:buChar char="-"/>
            </a:pPr>
            <a:r>
              <a:rPr lang="it-IT" sz="900" i="1" kern="1200" dirty="0" smtClean="0">
                <a:solidFill>
                  <a:schemeClr val="tx1"/>
                </a:solidFill>
                <a:effectLst/>
              </a:rPr>
              <a:t>Cambiamento organizzativo (21%)-</a:t>
            </a:r>
            <a:r>
              <a:rPr lang="it-IT" sz="900" i="1" kern="1200" baseline="0" dirty="0" smtClean="0">
                <a:solidFill>
                  <a:schemeClr val="tx1"/>
                </a:solidFill>
                <a:effectLst/>
              </a:rPr>
              <a:t> </a:t>
            </a:r>
            <a:r>
              <a:rPr lang="it-IT" sz="900" kern="1200" dirty="0" smtClean="0">
                <a:solidFill>
                  <a:schemeClr val="tx1"/>
                </a:solidFill>
                <a:effectLst/>
              </a:rPr>
              <a:t>questo non stupisce se si considera che molte aziende hanno dovuto rivedere il loro assetto organizzativo per evitare un eccessivo assembramento del personale e limitare i rischi di contagio;</a:t>
            </a:r>
          </a:p>
          <a:p>
            <a:pPr marL="171450" indent="-171450">
              <a:buFontTx/>
              <a:buChar char="-"/>
            </a:pPr>
            <a:r>
              <a:rPr lang="it-IT" sz="900" kern="1200" dirty="0" smtClean="0">
                <a:solidFill>
                  <a:schemeClr val="tx1"/>
                </a:solidFill>
                <a:effectLst/>
              </a:rPr>
              <a:t>Smart working (41%)-</a:t>
            </a:r>
            <a:r>
              <a:rPr lang="it-IT" sz="900" kern="1200" baseline="0" dirty="0" smtClean="0">
                <a:solidFill>
                  <a:schemeClr val="tx1"/>
                </a:solidFill>
                <a:effectLst/>
              </a:rPr>
              <a:t> d</a:t>
            </a:r>
            <a:r>
              <a:rPr lang="it-IT" sz="900" kern="1200" dirty="0" smtClean="0">
                <a:solidFill>
                  <a:schemeClr val="tx1"/>
                </a:solidFill>
                <a:effectLst/>
              </a:rPr>
              <a:t>a repentina imposizione per ostacolare la diffusione del virus, a scelta strategica dell’impresa per modificare strutturalmente la propria organizzazione interna, il </a:t>
            </a:r>
            <a:r>
              <a:rPr lang="it-IT" sz="900" b="1" kern="1200" dirty="0" smtClean="0">
                <a:solidFill>
                  <a:schemeClr val="tx1"/>
                </a:solidFill>
                <a:effectLst/>
              </a:rPr>
              <a:t>lavoro agile</a:t>
            </a:r>
            <a:r>
              <a:rPr lang="it-IT" sz="900" kern="1200" dirty="0" smtClean="0">
                <a:solidFill>
                  <a:schemeClr val="tx1"/>
                </a:solidFill>
                <a:effectLst/>
              </a:rPr>
              <a:t> si è imposto in pochi mesi come nuova frontiera del lavoro. </a:t>
            </a:r>
          </a:p>
          <a:p>
            <a:r>
              <a:rPr lang="it-IT" sz="900" kern="1200" dirty="0" smtClean="0">
                <a:solidFill>
                  <a:schemeClr val="tx1"/>
                </a:solidFill>
                <a:effectLst/>
              </a:rPr>
              <a:t>L’area </a:t>
            </a:r>
            <a:r>
              <a:rPr lang="it-IT" sz="900" b="1" i="1" kern="1200" dirty="0" smtClean="0">
                <a:solidFill>
                  <a:schemeClr val="tx1"/>
                </a:solidFill>
                <a:effectLst/>
              </a:rPr>
              <a:t>Politiche industriali e crisi aziendali</a:t>
            </a:r>
            <a:r>
              <a:rPr lang="it-IT" sz="900" b="1" kern="1200" dirty="0" smtClean="0">
                <a:solidFill>
                  <a:schemeClr val="tx1"/>
                </a:solidFill>
                <a:effectLst/>
              </a:rPr>
              <a:t> </a:t>
            </a:r>
            <a:r>
              <a:rPr lang="it-IT" sz="900" kern="1200" dirty="0" smtClean="0">
                <a:solidFill>
                  <a:schemeClr val="tx1"/>
                </a:solidFill>
                <a:effectLst/>
              </a:rPr>
              <a:t>compare in circa il 18% degli accordi, tutti compresi negli istituti relativi a interventi sui lavoratori e, più in particolare sulla cassa integrazione. Questi accordi rappresentano solo una piccola parte di quelli sulla cassa integrazione e spesso fanno riferimento a protocolli settoriali e territoriali. Nella maggior parte dei casi si tratta di accordi standard che normano l’istituto di cassa integrazione a seguito dell’interruzione/riduzione della produzione per l’epidemia, ma ci sono anche diversi accordi che introducono clausole migliorative. </a:t>
            </a:r>
            <a:endParaRPr lang="it-IT" sz="900" dirty="0"/>
          </a:p>
        </p:txBody>
      </p:sp>
      <p:sp>
        <p:nvSpPr>
          <p:cNvPr id="4" name="Segnaposto numero diapositiva 3"/>
          <p:cNvSpPr>
            <a:spLocks noGrp="1"/>
          </p:cNvSpPr>
          <p:nvPr>
            <p:ph type="sldNum" sz="quarter" idx="10"/>
          </p:nvPr>
        </p:nvSpPr>
        <p:spPr/>
        <p:txBody>
          <a:bodyPr/>
          <a:lstStyle/>
          <a:p>
            <a:fld id="{54E923BE-BDAF-49C6-A7B3-E6DD8E946CCB}" type="slidenum">
              <a:rPr lang="it-IT" smtClean="0"/>
              <a:t>6</a:t>
            </a:fld>
            <a:endParaRPr lang="it-IT"/>
          </a:p>
        </p:txBody>
      </p:sp>
    </p:spTree>
    <p:extLst>
      <p:ext uri="{BB962C8B-B14F-4D97-AF65-F5344CB8AC3E}">
        <p14:creationId xmlns:p14="http://schemas.microsoft.com/office/powerpoint/2010/main" val="3019315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900" kern="1200" dirty="0" smtClean="0">
                <a:solidFill>
                  <a:schemeClr val="tx1"/>
                </a:solidFill>
                <a:effectLst/>
                <a:latin typeface="+mn-lt"/>
                <a:ea typeface="+mn-ea"/>
                <a:cs typeface="+mn-cs"/>
              </a:rPr>
              <a:t>Come si è visto dall’istogramma sulla distribuzione delle aree, quella del </a:t>
            </a:r>
            <a:r>
              <a:rPr lang="it-IT" sz="900" b="1" kern="1200" dirty="0" smtClean="0">
                <a:solidFill>
                  <a:schemeClr val="tx1"/>
                </a:solidFill>
                <a:effectLst/>
                <a:latin typeface="+mn-lt"/>
                <a:ea typeface="+mn-ea"/>
                <a:cs typeface="+mn-cs"/>
              </a:rPr>
              <a:t>trattamento economico </a:t>
            </a:r>
            <a:r>
              <a:rPr lang="it-IT" sz="900" kern="1200" dirty="0" smtClean="0">
                <a:solidFill>
                  <a:schemeClr val="tx1"/>
                </a:solidFill>
                <a:effectLst/>
                <a:latin typeface="+mn-lt"/>
                <a:ea typeface="+mn-ea"/>
                <a:cs typeface="+mn-cs"/>
              </a:rPr>
              <a:t>è una delle meno contrattata negli accordi analizzati, a differenza di quanto accade tradizionalmente nella contrattazione ordinaria (presente il oltre la metà degli accordi). Accanto a diversi interventi una tantum, si evidenzia la difficoltà di confermare l’impianto del </a:t>
            </a:r>
            <a:r>
              <a:rPr lang="it-IT" sz="900" kern="1200" dirty="0" err="1" smtClean="0">
                <a:solidFill>
                  <a:schemeClr val="tx1"/>
                </a:solidFill>
                <a:effectLst/>
                <a:latin typeface="+mn-lt"/>
                <a:ea typeface="+mn-ea"/>
                <a:cs typeface="+mn-cs"/>
              </a:rPr>
              <a:t>Pdr</a:t>
            </a:r>
            <a:r>
              <a:rPr lang="it-IT" sz="900" kern="1200" dirty="0" smtClean="0">
                <a:solidFill>
                  <a:schemeClr val="tx1"/>
                </a:solidFill>
                <a:effectLst/>
                <a:latin typeface="+mn-lt"/>
                <a:ea typeface="+mn-ea"/>
                <a:cs typeface="+mn-cs"/>
              </a:rPr>
              <a:t> anche nelle imprese più strutturato, se non con aggiustamenti dovuti al calo degli indicatori economici delle imprese.</a:t>
            </a:r>
            <a:r>
              <a:rPr lang="it-IT" sz="900" kern="1200" baseline="0" dirty="0" smtClean="0">
                <a:solidFill>
                  <a:schemeClr val="tx1"/>
                </a:solidFill>
                <a:effectLst/>
                <a:latin typeface="+mn-lt"/>
                <a:ea typeface="+mn-ea"/>
                <a:cs typeface="+mn-cs"/>
              </a:rPr>
              <a:t> Allo stesso modo, l</a:t>
            </a:r>
            <a:r>
              <a:rPr lang="it-IT" sz="900" kern="1200" dirty="0" smtClean="0">
                <a:solidFill>
                  <a:schemeClr val="tx1"/>
                </a:solidFill>
                <a:effectLst/>
                <a:latin typeface="+mn-lt"/>
                <a:ea typeface="+mn-ea"/>
                <a:cs typeface="+mn-cs"/>
              </a:rPr>
              <a:t>e misure di </a:t>
            </a:r>
            <a:r>
              <a:rPr lang="it-IT" sz="900" b="1" i="1" kern="1200" dirty="0" smtClean="0">
                <a:solidFill>
                  <a:schemeClr val="tx1"/>
                </a:solidFill>
                <a:effectLst/>
                <a:latin typeface="+mn-lt"/>
                <a:ea typeface="+mn-ea"/>
                <a:cs typeface="+mn-cs"/>
              </a:rPr>
              <a:t>Welfare integrativo</a:t>
            </a:r>
            <a:r>
              <a:rPr lang="it-IT" sz="900" kern="1200" dirty="0" smtClean="0">
                <a:solidFill>
                  <a:schemeClr val="tx1"/>
                </a:solidFill>
                <a:effectLst/>
                <a:latin typeface="+mn-lt"/>
                <a:ea typeface="+mn-ea"/>
                <a:cs typeface="+mn-cs"/>
              </a:rPr>
              <a:t> sono poco contrattate negli accordi,</a:t>
            </a:r>
            <a:r>
              <a:rPr lang="it-IT" sz="900" kern="1200" baseline="0" dirty="0" smtClean="0">
                <a:solidFill>
                  <a:schemeClr val="tx1"/>
                </a:solidFill>
                <a:effectLst/>
                <a:latin typeface="+mn-lt"/>
                <a:ea typeface="+mn-ea"/>
                <a:cs typeface="+mn-cs"/>
              </a:rPr>
              <a:t> anche </a:t>
            </a:r>
            <a:r>
              <a:rPr lang="it-IT" sz="900" kern="1200" dirty="0" smtClean="0">
                <a:solidFill>
                  <a:schemeClr val="tx1"/>
                </a:solidFill>
                <a:effectLst/>
                <a:latin typeface="+mn-lt"/>
                <a:ea typeface="+mn-ea"/>
                <a:cs typeface="+mn-cs"/>
              </a:rPr>
              <a:t>per la scarsa presenza di convertibilità del </a:t>
            </a:r>
            <a:r>
              <a:rPr lang="it-IT" sz="900" kern="1200" dirty="0" err="1" smtClean="0">
                <a:solidFill>
                  <a:schemeClr val="tx1"/>
                </a:solidFill>
                <a:effectLst/>
                <a:latin typeface="+mn-lt"/>
                <a:ea typeface="+mn-ea"/>
                <a:cs typeface="+mn-cs"/>
              </a:rPr>
              <a:t>Pdr</a:t>
            </a:r>
            <a:r>
              <a:rPr lang="it-IT" sz="900" kern="1200" dirty="0" smtClean="0">
                <a:solidFill>
                  <a:schemeClr val="tx1"/>
                </a:solidFill>
                <a:effectLst/>
                <a:latin typeface="+mn-lt"/>
                <a:ea typeface="+mn-ea"/>
                <a:cs typeface="+mn-cs"/>
              </a:rPr>
              <a:t> in beni e servizi di welfare aziendale,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900" kern="1200" dirty="0" smtClean="0">
                <a:solidFill>
                  <a:schemeClr val="tx1"/>
                </a:solidFill>
                <a:effectLst/>
                <a:latin typeface="+mn-lt"/>
                <a:ea typeface="+mn-ea"/>
                <a:cs typeface="+mn-cs"/>
              </a:rPr>
              <a:t>L’area relativa </a:t>
            </a:r>
            <a:r>
              <a:rPr lang="it-IT" sz="900" b="1" kern="1200" dirty="0" smtClean="0">
                <a:solidFill>
                  <a:schemeClr val="tx1"/>
                </a:solidFill>
                <a:effectLst/>
                <a:latin typeface="+mn-lt"/>
                <a:ea typeface="+mn-ea"/>
                <a:cs typeface="+mn-cs"/>
              </a:rPr>
              <a:t>all’orario di lavoro </a:t>
            </a:r>
            <a:r>
              <a:rPr lang="it-IT" sz="900" kern="1200" dirty="0" smtClean="0">
                <a:solidFill>
                  <a:schemeClr val="tx1"/>
                </a:solidFill>
                <a:effectLst/>
                <a:latin typeface="+mn-lt"/>
                <a:ea typeface="+mn-ea"/>
                <a:cs typeface="+mn-cs"/>
              </a:rPr>
              <a:t>è piuttosto diffusa e compare in quasi la metà degli accordi, declinata per lo più </a:t>
            </a:r>
            <a:r>
              <a:rPr lang="it-IT" sz="900" u="none" kern="1200" dirty="0" smtClean="0">
                <a:solidFill>
                  <a:schemeClr val="tx1"/>
                </a:solidFill>
                <a:effectLst/>
                <a:latin typeface="+mn-lt"/>
                <a:ea typeface="+mn-ea"/>
                <a:cs typeface="+mn-cs"/>
              </a:rPr>
              <a:t>come struttura dell’orario di lavoro </a:t>
            </a:r>
            <a:r>
              <a:rPr lang="it-IT" sz="900" kern="1200" dirty="0" smtClean="0">
                <a:solidFill>
                  <a:schemeClr val="tx1"/>
                </a:solidFill>
                <a:effectLst/>
                <a:latin typeface="+mn-lt"/>
                <a:ea typeface="+mn-ea"/>
                <a:cs typeface="+mn-cs"/>
              </a:rPr>
              <a:t>che spesso, per esigenze di sicurezza, è stato rimodulato nei turni.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900" kern="1200" dirty="0" smtClean="0">
                <a:solidFill>
                  <a:schemeClr val="tx1"/>
                </a:solidFill>
                <a:effectLst/>
                <a:latin typeface="+mn-lt"/>
                <a:ea typeface="+mn-ea"/>
                <a:cs typeface="+mn-cs"/>
              </a:rPr>
              <a:t>Per quanto riguarda l’area relativa a </a:t>
            </a:r>
            <a:r>
              <a:rPr lang="it-IT" sz="900" b="1" kern="1200" dirty="0" smtClean="0">
                <a:solidFill>
                  <a:schemeClr val="tx1"/>
                </a:solidFill>
                <a:effectLst/>
                <a:latin typeface="+mn-lt"/>
                <a:ea typeface="+mn-ea"/>
                <a:cs typeface="+mn-cs"/>
              </a:rPr>
              <a:t>Diritti e prestazioni sociali</a:t>
            </a:r>
            <a:r>
              <a:rPr lang="it-IT" sz="900" kern="1200" dirty="0" smtClean="0">
                <a:solidFill>
                  <a:schemeClr val="tx1"/>
                </a:solidFill>
                <a:effectLst/>
                <a:latin typeface="+mn-lt"/>
                <a:ea typeface="+mn-ea"/>
                <a:cs typeface="+mn-cs"/>
              </a:rPr>
              <a:t>, che compare in circa il 17% degli accordi analizzati, sono soltanto due gli istituti rilevanti. Le </a:t>
            </a:r>
            <a:r>
              <a:rPr lang="it-IT" sz="900" i="1" kern="1200" dirty="0" smtClean="0">
                <a:solidFill>
                  <a:schemeClr val="tx1"/>
                </a:solidFill>
                <a:effectLst/>
                <a:latin typeface="+mn-lt"/>
                <a:ea typeface="+mn-ea"/>
                <a:cs typeface="+mn-cs"/>
              </a:rPr>
              <a:t>Misure di conciliazione</a:t>
            </a:r>
            <a:r>
              <a:rPr lang="it-IT" sz="900" kern="1200" dirty="0" smtClean="0">
                <a:solidFill>
                  <a:schemeClr val="tx1"/>
                </a:solidFill>
                <a:effectLst/>
                <a:latin typeface="+mn-lt"/>
                <a:ea typeface="+mn-ea"/>
                <a:cs typeface="+mn-cs"/>
              </a:rPr>
              <a:t>, molte di queste clausole, infatti, istituiscono congedi e permessi straordinari per figli minori durante i periodi di quarantena o prevedono l’estensione dello smart working e tutela di categorie specifiche.</a:t>
            </a:r>
            <a:r>
              <a:rPr lang="it-IT" sz="900" kern="1200" baseline="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900" kern="1200" dirty="0" smtClean="0">
                <a:solidFill>
                  <a:schemeClr val="tx1"/>
                </a:solidFill>
                <a:effectLst/>
                <a:latin typeface="+mn-lt"/>
                <a:ea typeface="+mn-ea"/>
                <a:cs typeface="+mn-cs"/>
              </a:rPr>
              <a:t>È interessante notare, comunque, come diversi accordi prevedano il ricorso ad una </a:t>
            </a:r>
            <a:r>
              <a:rPr lang="it-IT" sz="900" b="1" kern="1200" dirty="0" smtClean="0">
                <a:solidFill>
                  <a:schemeClr val="tx1"/>
                </a:solidFill>
                <a:effectLst/>
                <a:latin typeface="+mn-lt"/>
                <a:ea typeface="+mn-ea"/>
                <a:cs typeface="+mn-cs"/>
              </a:rPr>
              <a:t>Formazione</a:t>
            </a:r>
            <a:r>
              <a:rPr lang="it-IT" sz="900" kern="1200" dirty="0" smtClean="0">
                <a:solidFill>
                  <a:schemeClr val="tx1"/>
                </a:solidFill>
                <a:effectLst/>
                <a:latin typeface="+mn-lt"/>
                <a:ea typeface="+mn-ea"/>
                <a:cs typeface="+mn-cs"/>
              </a:rPr>
              <a:t> specifica per i lavoratori in smart working (declinata come formazione all’innovazione) per prepararli adeguatamente all’uso di specifici strumenti di lavoro da utilizzare da remoto.</a:t>
            </a:r>
            <a:r>
              <a:rPr lang="it-IT" sz="900" dirty="0" smtClean="0">
                <a:effectLst/>
              </a:rPr>
              <a:t> </a:t>
            </a:r>
          </a:p>
          <a:p>
            <a:endParaRPr lang="it-IT" sz="900" dirty="0"/>
          </a:p>
        </p:txBody>
      </p:sp>
      <p:sp>
        <p:nvSpPr>
          <p:cNvPr id="4" name="Segnaposto numero diapositiva 3"/>
          <p:cNvSpPr>
            <a:spLocks noGrp="1"/>
          </p:cNvSpPr>
          <p:nvPr>
            <p:ph type="sldNum" sz="quarter" idx="10"/>
          </p:nvPr>
        </p:nvSpPr>
        <p:spPr/>
        <p:txBody>
          <a:bodyPr/>
          <a:lstStyle/>
          <a:p>
            <a:fld id="{54E923BE-BDAF-49C6-A7B3-E6DD8E946CCB}" type="slidenum">
              <a:rPr lang="it-IT" smtClean="0"/>
              <a:t>7</a:t>
            </a:fld>
            <a:endParaRPr lang="it-IT"/>
          </a:p>
        </p:txBody>
      </p:sp>
    </p:spTree>
    <p:extLst>
      <p:ext uri="{BB962C8B-B14F-4D97-AF65-F5344CB8AC3E}">
        <p14:creationId xmlns:p14="http://schemas.microsoft.com/office/powerpoint/2010/main" val="2357055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smtClean="0">
                <a:solidFill>
                  <a:schemeClr val="tx1"/>
                </a:solidFill>
                <a:effectLst/>
                <a:latin typeface="+mn-lt"/>
                <a:ea typeface="+mn-ea"/>
                <a:cs typeface="+mn-cs"/>
              </a:rPr>
              <a:t>Il quadro generale emerso dall’analisi degli accordi Covid-19 sarà integrato nelle pagine seguenti da un’osservazione più mirata ad alcune esperienze di contrattazione aziendale. Difatti, si è deciso di procedere da alcuni accordi significativi per arrivare a tratteggiare studi di caso specifici, in cui analizzare il percorso negoziale sulla base del quale sono stati redatti e che ne ha permesso l’implementazione e il successivo sviluppo. In tal modo, pur partendo dai testi, si è inteso approfondire la conoscenza del processo, del contesto e dei protagonisti: comprendere un fenomeno attraverso la prospettiva interna di chi ne ha preso parte e esaminare le situazioni in funzione dell’ambiente (in questo caso economico, occupazionale, di relazioni sindacali, etc.) a cui appartengono, può essere molto utile per delineare un quadro descrittivo approfondito. Attraverso le voci dei rappresentanti sindacali, infatti, è stato possibile riportare sia la situazione contingente sia il background degli accordi sottoscritti, consentendone così una comprensione più profonda e suscitando alcuni temi di dibattito e valutazioni critiche sulla prospettiva dell’intervento sindacale.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Sulla base di questa impostazione di partenza sono stati scelti sette percorsi negoziali sviluppati nel corso del 2020. Nella scelta dei casi si è anche cercato di privilegiare una certa varietà tra le diverse categorie sindacali; per cui i diversi accordi sono firmati da </a:t>
            </a:r>
            <a:r>
              <a:rPr lang="it-IT" sz="1200" kern="1200" dirty="0" err="1" smtClean="0">
                <a:solidFill>
                  <a:schemeClr val="tx1"/>
                </a:solidFill>
                <a:effectLst/>
                <a:latin typeface="+mn-lt"/>
                <a:ea typeface="+mn-ea"/>
                <a:cs typeface="+mn-cs"/>
              </a:rPr>
              <a:t>Slc</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Flc</a:t>
            </a:r>
            <a:r>
              <a:rPr lang="it-IT" sz="1200" kern="1200" dirty="0" smtClean="0">
                <a:solidFill>
                  <a:schemeClr val="tx1"/>
                </a:solidFill>
                <a:effectLst/>
                <a:latin typeface="+mn-lt"/>
                <a:ea typeface="+mn-ea"/>
                <a:cs typeface="+mn-cs"/>
              </a:rPr>
              <a:t>, Fp, </a:t>
            </a:r>
            <a:r>
              <a:rPr lang="it-IT" sz="1200" kern="1200" dirty="0" err="1" smtClean="0">
                <a:solidFill>
                  <a:schemeClr val="tx1"/>
                </a:solidFill>
                <a:effectLst/>
                <a:latin typeface="+mn-lt"/>
                <a:ea typeface="+mn-ea"/>
                <a:cs typeface="+mn-cs"/>
              </a:rPr>
              <a:t>Filcams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Filctem</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Fiom</a:t>
            </a:r>
            <a:r>
              <a:rPr lang="it-IT" sz="1200" kern="1200" dirty="0" smtClean="0">
                <a:solidFill>
                  <a:schemeClr val="tx1"/>
                </a:solidFill>
                <a:effectLst/>
                <a:latin typeface="+mn-lt"/>
                <a:ea typeface="+mn-ea"/>
                <a:cs typeface="+mn-cs"/>
              </a:rPr>
              <a:t> e </a:t>
            </a:r>
            <a:r>
              <a:rPr lang="it-IT" sz="1200" kern="1200" dirty="0" err="1" smtClean="0">
                <a:solidFill>
                  <a:schemeClr val="tx1"/>
                </a:solidFill>
                <a:effectLst/>
                <a:latin typeface="+mn-lt"/>
                <a:ea typeface="+mn-ea"/>
                <a:cs typeface="+mn-cs"/>
              </a:rPr>
              <a:t>Fillea</a:t>
            </a:r>
            <a:r>
              <a:rPr lang="it-IT"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In alcuni casi si tratta di approfondimenti focalizzati in modo particolare sull’introduzione o sull’evoluzione dello smart working,</a:t>
            </a:r>
            <a:r>
              <a:rPr lang="it-IT" sz="1200" kern="1200" baseline="0" dirty="0" smtClean="0">
                <a:solidFill>
                  <a:schemeClr val="tx1"/>
                </a:solidFill>
                <a:effectLst/>
                <a:latin typeface="+mn-lt"/>
                <a:ea typeface="+mn-ea"/>
                <a:cs typeface="+mn-cs"/>
              </a:rPr>
              <a:t> i</a:t>
            </a:r>
            <a:r>
              <a:rPr lang="it-IT" sz="1200" kern="1200" dirty="0" smtClean="0">
                <a:solidFill>
                  <a:schemeClr val="tx1"/>
                </a:solidFill>
                <a:effectLst/>
                <a:latin typeface="+mn-lt"/>
                <a:ea typeface="+mn-ea"/>
                <a:cs typeface="+mn-cs"/>
              </a:rPr>
              <a:t>n altri casi le tematiche di approfondimento sono più trasversali, e affrontano l’articolata applicazione dei protocolli di prevenzione e contrasto del contagio da Sars-Cov2. </a:t>
            </a:r>
          </a:p>
          <a:p>
            <a:endParaRPr lang="en-US" altLang="it-IT" b="1" dirty="0" smtClean="0"/>
          </a:p>
        </p:txBody>
      </p:sp>
      <p:sp>
        <p:nvSpPr>
          <p:cNvPr id="4" name="Segnaposto numero diapositiva 3"/>
          <p:cNvSpPr>
            <a:spLocks noGrp="1"/>
          </p:cNvSpPr>
          <p:nvPr>
            <p:ph type="sldNum" sz="quarter" idx="10"/>
          </p:nvPr>
        </p:nvSpPr>
        <p:spPr/>
        <p:txBody>
          <a:bodyPr/>
          <a:lstStyle/>
          <a:p>
            <a:fld id="{54E923BE-BDAF-49C6-A7B3-E6DD8E946CCB}" type="slidenum">
              <a:rPr lang="it-IT" smtClean="0"/>
              <a:t>8</a:t>
            </a:fld>
            <a:endParaRPr lang="it-IT"/>
          </a:p>
        </p:txBody>
      </p:sp>
    </p:spTree>
    <p:extLst>
      <p:ext uri="{BB962C8B-B14F-4D97-AF65-F5344CB8AC3E}">
        <p14:creationId xmlns:p14="http://schemas.microsoft.com/office/powerpoint/2010/main" val="3649697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it-IT" b="1" dirty="0" smtClean="0"/>
              <a:t>Un </a:t>
            </a:r>
            <a:r>
              <a:rPr lang="en-US" altLang="it-IT" b="1" dirty="0" err="1" smtClean="0"/>
              <a:t>livello</a:t>
            </a:r>
            <a:r>
              <a:rPr lang="en-US" altLang="it-IT" b="1" dirty="0" smtClean="0"/>
              <a:t> </a:t>
            </a:r>
            <a:r>
              <a:rPr lang="en-US" altLang="it-IT" b="1" dirty="0" err="1" smtClean="0"/>
              <a:t>particolarmente</a:t>
            </a:r>
            <a:r>
              <a:rPr lang="en-US" altLang="it-IT" b="1" dirty="0" smtClean="0"/>
              <a:t> </a:t>
            </a:r>
            <a:r>
              <a:rPr lang="en-US" altLang="it-IT" b="1" dirty="0" err="1" smtClean="0"/>
              <a:t>avanzato</a:t>
            </a:r>
            <a:r>
              <a:rPr lang="en-US" altLang="it-IT" b="1" dirty="0" smtClean="0"/>
              <a:t> e </a:t>
            </a:r>
            <a:r>
              <a:rPr lang="en-US" altLang="it-IT" b="1" dirty="0" err="1" smtClean="0"/>
              <a:t>interessante</a:t>
            </a:r>
            <a:r>
              <a:rPr lang="en-US" altLang="it-IT" b="1" dirty="0" smtClean="0"/>
              <a:t> di </a:t>
            </a:r>
            <a:r>
              <a:rPr lang="en-US" altLang="it-IT" b="1" dirty="0" err="1" smtClean="0"/>
              <a:t>sperimentazione</a:t>
            </a:r>
            <a:endParaRPr lang="en-US" altLang="it-IT"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nell’esperienza </a:t>
            </a:r>
            <a:r>
              <a:rPr lang="it-IT" sz="1200" b="1" kern="1200" dirty="0" smtClean="0">
                <a:solidFill>
                  <a:schemeClr val="tx1"/>
                </a:solidFill>
                <a:effectLst/>
                <a:latin typeface="+mn-lt"/>
                <a:ea typeface="+mn-ea"/>
                <a:cs typeface="+mn-cs"/>
              </a:rPr>
              <a:t>TIM</a:t>
            </a:r>
            <a:r>
              <a:rPr lang="it-IT" sz="1200" kern="1200" dirty="0" smtClean="0">
                <a:solidFill>
                  <a:schemeClr val="tx1"/>
                </a:solidFill>
                <a:effectLst/>
                <a:latin typeface="+mn-lt"/>
                <a:ea typeface="+mn-ea"/>
                <a:cs typeface="+mn-cs"/>
              </a:rPr>
              <a:t> (par. 2.1), due temi avevano alimentato un contenzioso iniziale, che nel corso dei mesi è stato risolto, col pieno accoglimento delle richieste sindacali, riguardo rispettivamente al godimento dei buoni pasto – anche nei giorni lavorati da remoto – e al diritto alla disconnessione, con una timbratura virtuale per gli addetti al customer care e fasce orarie di reperibilità, </a:t>
            </a:r>
            <a:r>
              <a:rPr lang="it-IT" sz="1200" kern="1200" dirty="0" err="1" smtClean="0">
                <a:solidFill>
                  <a:schemeClr val="tx1"/>
                </a:solidFill>
                <a:effectLst/>
                <a:latin typeface="+mn-lt"/>
                <a:ea typeface="+mn-ea"/>
                <a:cs typeface="+mn-cs"/>
              </a:rPr>
              <a:t>pre</a:t>
            </a:r>
            <a:r>
              <a:rPr lang="it-IT" sz="1200" kern="1200" dirty="0" smtClean="0">
                <a:solidFill>
                  <a:schemeClr val="tx1"/>
                </a:solidFill>
                <a:effectLst/>
                <a:latin typeface="+mn-lt"/>
                <a:ea typeface="+mn-ea"/>
                <a:cs typeface="+mn-cs"/>
              </a:rPr>
              <a:t>-determinate per tutti gli altri;</a:t>
            </a:r>
          </a:p>
          <a:p>
            <a:endParaRPr lang="it-IT" dirty="0"/>
          </a:p>
        </p:txBody>
      </p:sp>
      <p:sp>
        <p:nvSpPr>
          <p:cNvPr id="4" name="Segnaposto numero diapositiva 3"/>
          <p:cNvSpPr>
            <a:spLocks noGrp="1"/>
          </p:cNvSpPr>
          <p:nvPr>
            <p:ph type="sldNum" sz="quarter" idx="10"/>
          </p:nvPr>
        </p:nvSpPr>
        <p:spPr/>
        <p:txBody>
          <a:bodyPr/>
          <a:lstStyle/>
          <a:p>
            <a:fld id="{54E923BE-BDAF-49C6-A7B3-E6DD8E946CCB}" type="slidenum">
              <a:rPr lang="it-IT" smtClean="0"/>
              <a:t>9</a:t>
            </a:fld>
            <a:endParaRPr lang="it-IT"/>
          </a:p>
        </p:txBody>
      </p:sp>
    </p:spTree>
    <p:extLst>
      <p:ext uri="{BB962C8B-B14F-4D97-AF65-F5344CB8AC3E}">
        <p14:creationId xmlns:p14="http://schemas.microsoft.com/office/powerpoint/2010/main" val="41717595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757A75D-E8AA-4DB4-B0A6-F363FAC67AD5}" type="datetimeFigureOut">
              <a:rPr lang="it-IT" smtClean="0"/>
              <a:t>10/02/2021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74FCD3-6FCA-46BA-B826-0508959DEED9}" type="slidenum">
              <a:rPr lang="it-IT" smtClean="0"/>
              <a:t>‹N›</a:t>
            </a:fld>
            <a:endParaRPr lang="it-IT"/>
          </a:p>
        </p:txBody>
      </p:sp>
      <p:pic>
        <p:nvPicPr>
          <p:cNvPr id="7" name="Immagine 6"/>
          <p:cNvPicPr/>
          <p:nvPr userDrawn="1"/>
        </p:nvPicPr>
        <p:blipFill>
          <a:blip r:embed="rId2" cstate="print">
            <a:extLst>
              <a:ext uri="{28A0092B-C50C-407E-A947-70E740481C1C}">
                <a14:useLocalDpi xmlns:a14="http://schemas.microsoft.com/office/drawing/2010/main" val="0"/>
              </a:ext>
            </a:extLst>
          </a:blip>
          <a:stretch>
            <a:fillRect/>
          </a:stretch>
        </p:blipFill>
        <p:spPr>
          <a:xfrm>
            <a:off x="150591" y="103021"/>
            <a:ext cx="785495" cy="608965"/>
          </a:xfrm>
          <a:prstGeom prst="rect">
            <a:avLst/>
          </a:prstGeom>
        </p:spPr>
      </p:pic>
      <p:pic>
        <p:nvPicPr>
          <p:cNvPr id="8" name="Immagine 7"/>
          <p:cNvPicPr/>
          <p:nvPr userDrawn="1"/>
        </p:nvPicPr>
        <p:blipFill>
          <a:blip r:embed="rId3" cstate="print">
            <a:extLst>
              <a:ext uri="{28A0092B-C50C-407E-A947-70E740481C1C}">
                <a14:useLocalDpi xmlns:a14="http://schemas.microsoft.com/office/drawing/2010/main" val="0"/>
              </a:ext>
            </a:extLst>
          </a:blip>
          <a:stretch>
            <a:fillRect/>
          </a:stretch>
        </p:blipFill>
        <p:spPr>
          <a:xfrm>
            <a:off x="11539884" y="103021"/>
            <a:ext cx="482600" cy="651510"/>
          </a:xfrm>
          <a:prstGeom prst="rect">
            <a:avLst/>
          </a:prstGeom>
        </p:spPr>
      </p:pic>
    </p:spTree>
    <p:extLst>
      <p:ext uri="{BB962C8B-B14F-4D97-AF65-F5344CB8AC3E}">
        <p14:creationId xmlns:p14="http://schemas.microsoft.com/office/powerpoint/2010/main" val="6436756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757A75D-E8AA-4DB4-B0A6-F363FAC67AD5}" type="datetimeFigureOut">
              <a:rPr lang="it-IT" smtClean="0"/>
              <a:t>10/02/2021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74FCD3-6FCA-46BA-B826-0508959DEED9}" type="slidenum">
              <a:rPr lang="it-IT" smtClean="0"/>
              <a:t>‹N›</a:t>
            </a:fld>
            <a:endParaRPr lang="it-IT"/>
          </a:p>
        </p:txBody>
      </p:sp>
    </p:spTree>
    <p:extLst>
      <p:ext uri="{BB962C8B-B14F-4D97-AF65-F5344CB8AC3E}">
        <p14:creationId xmlns:p14="http://schemas.microsoft.com/office/powerpoint/2010/main" val="381776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1"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1"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757A75D-E8AA-4DB4-B0A6-F363FAC67AD5}" type="datetimeFigureOut">
              <a:rPr lang="it-IT" smtClean="0"/>
              <a:t>10/02/2021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74FCD3-6FCA-46BA-B826-0508959DEED9}" type="slidenum">
              <a:rPr lang="it-IT" smtClean="0"/>
              <a:t>‹N›</a:t>
            </a:fld>
            <a:endParaRPr lang="it-IT"/>
          </a:p>
        </p:txBody>
      </p:sp>
    </p:spTree>
    <p:extLst>
      <p:ext uri="{BB962C8B-B14F-4D97-AF65-F5344CB8AC3E}">
        <p14:creationId xmlns:p14="http://schemas.microsoft.com/office/powerpoint/2010/main" val="221806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757A75D-E8AA-4DB4-B0A6-F363FAC67AD5}" type="datetimeFigureOut">
              <a:rPr lang="it-IT" smtClean="0"/>
              <a:t>10/02/2021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74FCD3-6FCA-46BA-B826-0508959DEED9}" type="slidenum">
              <a:rPr lang="it-IT" smtClean="0"/>
              <a:t>‹N›</a:t>
            </a:fld>
            <a:endParaRPr lang="it-IT"/>
          </a:p>
        </p:txBody>
      </p:sp>
    </p:spTree>
    <p:extLst>
      <p:ext uri="{BB962C8B-B14F-4D97-AF65-F5344CB8AC3E}">
        <p14:creationId xmlns:p14="http://schemas.microsoft.com/office/powerpoint/2010/main" val="3935592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0"/>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757A75D-E8AA-4DB4-B0A6-F363FAC67AD5}" type="datetimeFigureOut">
              <a:rPr lang="it-IT" smtClean="0"/>
              <a:t>10/02/2021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174FCD3-6FCA-46BA-B826-0508959DEED9}" type="slidenum">
              <a:rPr lang="it-IT" smtClean="0"/>
              <a:t>‹N›</a:t>
            </a:fld>
            <a:endParaRPr lang="it-IT"/>
          </a:p>
        </p:txBody>
      </p:sp>
    </p:spTree>
    <p:extLst>
      <p:ext uri="{BB962C8B-B14F-4D97-AF65-F5344CB8AC3E}">
        <p14:creationId xmlns:p14="http://schemas.microsoft.com/office/powerpoint/2010/main" val="3811379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757A75D-E8AA-4DB4-B0A6-F363FAC67AD5}" type="datetimeFigureOut">
              <a:rPr lang="it-IT" smtClean="0"/>
              <a:t>10/02/2021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74FCD3-6FCA-46BA-B826-0508959DEED9}" type="slidenum">
              <a:rPr lang="it-IT" smtClean="0"/>
              <a:t>‹N›</a:t>
            </a:fld>
            <a:endParaRPr lang="it-IT"/>
          </a:p>
        </p:txBody>
      </p:sp>
    </p:spTree>
    <p:extLst>
      <p:ext uri="{BB962C8B-B14F-4D97-AF65-F5344CB8AC3E}">
        <p14:creationId xmlns:p14="http://schemas.microsoft.com/office/powerpoint/2010/main" val="1795048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7"/>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9"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1"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757A75D-E8AA-4DB4-B0A6-F363FAC67AD5}" type="datetimeFigureOut">
              <a:rPr lang="it-IT" smtClean="0"/>
              <a:t>10/02/2021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174FCD3-6FCA-46BA-B826-0508959DEED9}" type="slidenum">
              <a:rPr lang="it-IT" smtClean="0"/>
              <a:t>‹N›</a:t>
            </a:fld>
            <a:endParaRPr lang="it-IT"/>
          </a:p>
        </p:txBody>
      </p:sp>
    </p:spTree>
    <p:extLst>
      <p:ext uri="{BB962C8B-B14F-4D97-AF65-F5344CB8AC3E}">
        <p14:creationId xmlns:p14="http://schemas.microsoft.com/office/powerpoint/2010/main" val="3601995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757A75D-E8AA-4DB4-B0A6-F363FAC67AD5}" type="datetimeFigureOut">
              <a:rPr lang="it-IT" smtClean="0"/>
              <a:t>10/02/2021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174FCD3-6FCA-46BA-B826-0508959DEED9}" type="slidenum">
              <a:rPr lang="it-IT" smtClean="0"/>
              <a:t>‹N›</a:t>
            </a:fld>
            <a:endParaRPr lang="it-IT"/>
          </a:p>
        </p:txBody>
      </p:sp>
    </p:spTree>
    <p:extLst>
      <p:ext uri="{BB962C8B-B14F-4D97-AF65-F5344CB8AC3E}">
        <p14:creationId xmlns:p14="http://schemas.microsoft.com/office/powerpoint/2010/main" val="3985132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757A75D-E8AA-4DB4-B0A6-F363FAC67AD5}" type="datetimeFigureOut">
              <a:rPr lang="it-IT" smtClean="0"/>
              <a:t>10/02/2021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174FCD3-6FCA-46BA-B826-0508959DEED9}" type="slidenum">
              <a:rPr lang="it-IT" smtClean="0"/>
              <a:t>‹N›</a:t>
            </a:fld>
            <a:endParaRPr lang="it-IT"/>
          </a:p>
        </p:txBody>
      </p:sp>
    </p:spTree>
    <p:extLst>
      <p:ext uri="{BB962C8B-B14F-4D97-AF65-F5344CB8AC3E}">
        <p14:creationId xmlns:p14="http://schemas.microsoft.com/office/powerpoint/2010/main" val="2012275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757A75D-E8AA-4DB4-B0A6-F363FAC67AD5}" type="datetimeFigureOut">
              <a:rPr lang="it-IT" smtClean="0"/>
              <a:t>10/02/2021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74FCD3-6FCA-46BA-B826-0508959DEED9}" type="slidenum">
              <a:rPr lang="it-IT" smtClean="0"/>
              <a:t>‹N›</a:t>
            </a:fld>
            <a:endParaRPr lang="it-IT"/>
          </a:p>
        </p:txBody>
      </p:sp>
    </p:spTree>
    <p:extLst>
      <p:ext uri="{BB962C8B-B14F-4D97-AF65-F5344CB8AC3E}">
        <p14:creationId xmlns:p14="http://schemas.microsoft.com/office/powerpoint/2010/main" val="287345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757A75D-E8AA-4DB4-B0A6-F363FAC67AD5}" type="datetimeFigureOut">
              <a:rPr lang="it-IT" smtClean="0"/>
              <a:t>10/02/2021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174FCD3-6FCA-46BA-B826-0508959DEED9}" type="slidenum">
              <a:rPr lang="it-IT" smtClean="0"/>
              <a:t>‹N›</a:t>
            </a:fld>
            <a:endParaRPr lang="it-IT"/>
          </a:p>
        </p:txBody>
      </p:sp>
    </p:spTree>
    <p:extLst>
      <p:ext uri="{BB962C8B-B14F-4D97-AF65-F5344CB8AC3E}">
        <p14:creationId xmlns:p14="http://schemas.microsoft.com/office/powerpoint/2010/main" val="1818647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7A75D-E8AA-4DB4-B0A6-F363FAC67AD5}" type="datetimeFigureOut">
              <a:rPr lang="it-IT" smtClean="0"/>
              <a:t>10/02/2021</a:t>
            </a:fld>
            <a:endParaRPr lang="it-IT"/>
          </a:p>
        </p:txBody>
      </p:sp>
      <p:sp>
        <p:nvSpPr>
          <p:cNvPr id="5" name="Segnaposto piè di pagina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74FCD3-6FCA-46BA-B826-0508959DEED9}" type="slidenum">
              <a:rPr lang="it-IT" smtClean="0"/>
              <a:t>‹N›</a:t>
            </a:fld>
            <a:endParaRPr lang="it-IT"/>
          </a:p>
        </p:txBody>
      </p:sp>
    </p:spTree>
    <p:extLst>
      <p:ext uri="{BB962C8B-B14F-4D97-AF65-F5344CB8AC3E}">
        <p14:creationId xmlns:p14="http://schemas.microsoft.com/office/powerpoint/2010/main" val="847198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chart" Target="../charts/chart5.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6" name="Immagin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200" y="0"/>
            <a:ext cx="10414000" cy="6858000"/>
          </a:xfrm>
          <a:prstGeom prst="rect">
            <a:avLst/>
          </a:prstGeom>
        </p:spPr>
      </p:pic>
    </p:spTree>
    <p:extLst>
      <p:ext uri="{BB962C8B-B14F-4D97-AF65-F5344CB8AC3E}">
        <p14:creationId xmlns:p14="http://schemas.microsoft.com/office/powerpoint/2010/main" val="674986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2076450" y="-50800"/>
            <a:ext cx="8280400" cy="10096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altLang="it-IT" sz="4400" b="1" dirty="0" smtClean="0">
                <a:solidFill>
                  <a:schemeClr val="accent5">
                    <a:lumMod val="50000"/>
                  </a:schemeClr>
                </a:solidFill>
                <a:latin typeface="+mn-lt"/>
              </a:rPr>
              <a:t>ISTAT</a:t>
            </a:r>
          </a:p>
        </p:txBody>
      </p:sp>
      <p:sp>
        <p:nvSpPr>
          <p:cNvPr id="3" name="Segnaposto contenuto 2"/>
          <p:cNvSpPr txBox="1">
            <a:spLocks/>
          </p:cNvSpPr>
          <p:nvPr/>
        </p:nvSpPr>
        <p:spPr>
          <a:xfrm>
            <a:off x="457200" y="1052513"/>
            <a:ext cx="11539182" cy="561657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Wingdings" panose="05000000000000000000" pitchFamily="2" charset="2"/>
              <a:buChar char="Ø"/>
            </a:pPr>
            <a:r>
              <a:rPr lang="it-IT" altLang="it-IT" sz="2200" b="1" i="1" dirty="0">
                <a:solidFill>
                  <a:schemeClr val="accent5">
                    <a:lumMod val="50000"/>
                  </a:schemeClr>
                </a:solidFill>
              </a:rPr>
              <a:t>Accordi</a:t>
            </a:r>
            <a:r>
              <a:rPr lang="it-IT" altLang="it-IT" sz="2200" b="1" dirty="0">
                <a:solidFill>
                  <a:schemeClr val="accent5">
                    <a:lumMod val="50000"/>
                  </a:schemeClr>
                </a:solidFill>
              </a:rPr>
              <a:t>:</a:t>
            </a:r>
            <a:r>
              <a:rPr lang="it-IT" altLang="it-IT" sz="2200" dirty="0">
                <a:solidFill>
                  <a:schemeClr val="accent5">
                    <a:lumMod val="50000"/>
                  </a:schemeClr>
                </a:solidFill>
              </a:rPr>
              <a:t> 5 «verbali di intesa» (</a:t>
            </a:r>
            <a:r>
              <a:rPr lang="it-IT" altLang="it-IT" sz="2200" dirty="0" err="1">
                <a:solidFill>
                  <a:schemeClr val="accent5">
                    <a:lumMod val="50000"/>
                  </a:schemeClr>
                </a:solidFill>
              </a:rPr>
              <a:t>apr</a:t>
            </a:r>
            <a:r>
              <a:rPr lang="it-IT" altLang="it-IT" sz="2200" dirty="0">
                <a:solidFill>
                  <a:schemeClr val="accent5">
                    <a:lumMod val="50000"/>
                  </a:schemeClr>
                </a:solidFill>
              </a:rPr>
              <a:t>.-</a:t>
            </a:r>
            <a:r>
              <a:rPr lang="it-IT" altLang="it-IT" sz="2200" dirty="0" err="1">
                <a:solidFill>
                  <a:schemeClr val="accent5">
                    <a:lumMod val="50000"/>
                  </a:schemeClr>
                </a:solidFill>
              </a:rPr>
              <a:t>ott</a:t>
            </a:r>
            <a:r>
              <a:rPr lang="it-IT" altLang="it-IT" sz="2200" dirty="0">
                <a:solidFill>
                  <a:schemeClr val="accent5">
                    <a:lumMod val="50000"/>
                  </a:schemeClr>
                </a:solidFill>
              </a:rPr>
              <a:t>.) per le diverse fasi dell’emergenza. Modalità «ordinaria»; rimato salute, RSI (no mezzi pubblici), protezione soggetti più a rischio </a:t>
            </a:r>
          </a:p>
          <a:p>
            <a:pPr algn="l"/>
            <a:endParaRPr lang="it-IT" altLang="it-IT" sz="2200" b="1" i="1" dirty="0" smtClean="0">
              <a:solidFill>
                <a:schemeClr val="accent5">
                  <a:lumMod val="50000"/>
                </a:schemeClr>
              </a:solidFill>
            </a:endParaRPr>
          </a:p>
          <a:p>
            <a:pPr marL="342900" indent="-342900" algn="l">
              <a:buFont typeface="Wingdings" panose="05000000000000000000" pitchFamily="2" charset="2"/>
              <a:buChar char="Ø"/>
            </a:pPr>
            <a:r>
              <a:rPr lang="it-IT" altLang="it-IT" sz="2200" b="1" i="1" dirty="0" smtClean="0">
                <a:solidFill>
                  <a:schemeClr val="accent5">
                    <a:lumMod val="50000"/>
                  </a:schemeClr>
                </a:solidFill>
              </a:rPr>
              <a:t>Precedenti</a:t>
            </a:r>
            <a:r>
              <a:rPr lang="it-IT" altLang="it-IT" sz="2200" i="1" dirty="0" smtClean="0">
                <a:solidFill>
                  <a:schemeClr val="accent5">
                    <a:lumMod val="50000"/>
                  </a:schemeClr>
                </a:solidFill>
              </a:rPr>
              <a:t>: </a:t>
            </a:r>
            <a:r>
              <a:rPr lang="it-IT" altLang="it-IT" sz="2200" dirty="0" smtClean="0">
                <a:solidFill>
                  <a:schemeClr val="accent5">
                    <a:lumMod val="50000"/>
                  </a:schemeClr>
                </a:solidFill>
              </a:rPr>
              <a:t>telelavoro vs. sperimentazione 2017-19 (per tutti; 4gg al mese; anche da spazi pubblici idonei; ICT del dipendente). 10% del personale</a:t>
            </a:r>
          </a:p>
          <a:p>
            <a:pPr algn="l"/>
            <a:endParaRPr lang="it-IT" altLang="it-IT" sz="2200" dirty="0" smtClean="0">
              <a:solidFill>
                <a:schemeClr val="accent5">
                  <a:lumMod val="50000"/>
                </a:schemeClr>
              </a:solidFill>
            </a:endParaRPr>
          </a:p>
          <a:p>
            <a:pPr marL="342900" indent="-342900" algn="l">
              <a:buFont typeface="Wingdings" panose="05000000000000000000" pitchFamily="2" charset="2"/>
              <a:buChar char="Ø"/>
            </a:pPr>
            <a:r>
              <a:rPr lang="it-IT" altLang="it-IT" sz="2200" b="1" i="1" dirty="0">
                <a:solidFill>
                  <a:schemeClr val="accent5">
                    <a:lumMod val="50000"/>
                  </a:schemeClr>
                </a:solidFill>
              </a:rPr>
              <a:t>Oggetti di confronto: </a:t>
            </a:r>
            <a:r>
              <a:rPr lang="it-IT" altLang="it-IT" sz="2200" dirty="0" smtClean="0">
                <a:solidFill>
                  <a:schemeClr val="accent5">
                    <a:lumMod val="50000"/>
                  </a:schemeClr>
                </a:solidFill>
              </a:rPr>
              <a:t>lavoro agile per calamità (Circ. Min. 2/2020); il 90% da casa, con portatili ISTAT. Contenzioso: i buoni pasto</a:t>
            </a:r>
          </a:p>
          <a:p>
            <a:pPr algn="l"/>
            <a:endParaRPr lang="it-IT" altLang="it-IT" sz="2200" dirty="0" smtClean="0">
              <a:solidFill>
                <a:schemeClr val="accent5">
                  <a:lumMod val="50000"/>
                </a:schemeClr>
              </a:solidFill>
            </a:endParaRPr>
          </a:p>
          <a:p>
            <a:pPr marL="342900" indent="-342900" algn="l">
              <a:buFont typeface="Wingdings" panose="05000000000000000000" pitchFamily="2" charset="2"/>
              <a:buChar char="Ø"/>
            </a:pPr>
            <a:r>
              <a:rPr lang="it-IT" altLang="it-IT" sz="2200" b="1" i="1" dirty="0" smtClean="0">
                <a:solidFill>
                  <a:schemeClr val="accent5">
                    <a:lumMod val="50000"/>
                  </a:schemeClr>
                </a:solidFill>
              </a:rPr>
              <a:t>Contenuti</a:t>
            </a:r>
            <a:r>
              <a:rPr lang="it-IT" altLang="it-IT" sz="2200" dirty="0" smtClean="0">
                <a:solidFill>
                  <a:schemeClr val="accent5">
                    <a:lumMod val="50000"/>
                  </a:schemeClr>
                </a:solidFill>
              </a:rPr>
              <a:t>: buono pasto; disconnessione fuori fasce orarie; in presenza su base volontaria e al 50%; rifiuto rientro legittimo per motivi oggettivi e soggettivi</a:t>
            </a:r>
          </a:p>
          <a:p>
            <a:pPr algn="l"/>
            <a:endParaRPr lang="it-IT" altLang="it-IT" sz="2200" dirty="0" smtClean="0">
              <a:solidFill>
                <a:schemeClr val="accent5">
                  <a:lumMod val="50000"/>
                </a:schemeClr>
              </a:solidFill>
            </a:endParaRPr>
          </a:p>
          <a:p>
            <a:pPr marL="342900" indent="-342900" algn="l">
              <a:buFont typeface="Wingdings" panose="05000000000000000000" pitchFamily="2" charset="2"/>
              <a:buChar char="Ø"/>
            </a:pPr>
            <a:r>
              <a:rPr lang="it-IT" altLang="it-IT" sz="2200" b="1" i="1" dirty="0" smtClean="0">
                <a:solidFill>
                  <a:schemeClr val="accent5">
                    <a:lumMod val="50000"/>
                  </a:schemeClr>
                </a:solidFill>
              </a:rPr>
              <a:t>Impatto</a:t>
            </a:r>
            <a:r>
              <a:rPr lang="it-IT" altLang="it-IT" sz="2200" i="1" dirty="0" smtClean="0">
                <a:solidFill>
                  <a:schemeClr val="accent5">
                    <a:lumMod val="50000"/>
                  </a:schemeClr>
                </a:solidFill>
              </a:rPr>
              <a:t>: </a:t>
            </a:r>
            <a:r>
              <a:rPr lang="it-IT" altLang="it-IT" sz="2200" dirty="0" smtClean="0">
                <a:solidFill>
                  <a:schemeClr val="accent5">
                    <a:lumMod val="50000"/>
                  </a:schemeClr>
                </a:solidFill>
              </a:rPr>
              <a:t>in agile 1.300 su 2000 (</a:t>
            </a:r>
            <a:r>
              <a:rPr lang="it-IT" altLang="it-IT" sz="2200" dirty="0" err="1" smtClean="0">
                <a:solidFill>
                  <a:schemeClr val="accent5">
                    <a:lumMod val="50000"/>
                  </a:schemeClr>
                </a:solidFill>
              </a:rPr>
              <a:t>nov</a:t>
            </a:r>
            <a:r>
              <a:rPr lang="it-IT" altLang="it-IT" sz="2200" dirty="0" smtClean="0">
                <a:solidFill>
                  <a:schemeClr val="accent5">
                    <a:lumMod val="50000"/>
                  </a:schemeClr>
                </a:solidFill>
              </a:rPr>
              <a:t>. 2020). Forte apprezzamento. Assemblee sindacali online. Produttività ed efficienza ridotti solo per la difficoltà/impossibilità ad effettuare le rilevazioni face-to-face  o mediante CATI.  </a:t>
            </a:r>
          </a:p>
        </p:txBody>
      </p:sp>
    </p:spTree>
    <p:extLst>
      <p:ext uri="{BB962C8B-B14F-4D97-AF65-F5344CB8AC3E}">
        <p14:creationId xmlns:p14="http://schemas.microsoft.com/office/powerpoint/2010/main" val="1026558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3" name="Rectangle 2"/>
          <p:cNvSpPr txBox="1">
            <a:spLocks noChangeArrowheads="1"/>
          </p:cNvSpPr>
          <p:nvPr/>
        </p:nvSpPr>
        <p:spPr>
          <a:xfrm>
            <a:off x="971550" y="0"/>
            <a:ext cx="10306049" cy="10096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altLang="it-IT" sz="4400" b="1" dirty="0" smtClean="0">
                <a:solidFill>
                  <a:schemeClr val="accent5">
                    <a:lumMod val="50000"/>
                  </a:schemeClr>
                </a:solidFill>
                <a:latin typeface="+mn-lt"/>
              </a:rPr>
              <a:t>AGENZIA DELLE DOGANE E DEI MONOPOLI</a:t>
            </a:r>
          </a:p>
        </p:txBody>
      </p:sp>
      <p:sp>
        <p:nvSpPr>
          <p:cNvPr id="5" name="Rectangle 3"/>
          <p:cNvSpPr txBox="1">
            <a:spLocks noChangeArrowheads="1"/>
          </p:cNvSpPr>
          <p:nvPr/>
        </p:nvSpPr>
        <p:spPr>
          <a:xfrm>
            <a:off x="327545" y="1354138"/>
            <a:ext cx="11696132" cy="547211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buFont typeface="Wingdings" panose="05000000000000000000" pitchFamily="2" charset="2"/>
              <a:buChar char="Ø"/>
              <a:defRPr/>
            </a:pPr>
            <a:r>
              <a:rPr lang="it-IT" altLang="it-IT" sz="2200" b="1" i="1" dirty="0">
                <a:solidFill>
                  <a:schemeClr val="accent5">
                    <a:lumMod val="50000"/>
                  </a:schemeClr>
                </a:solidFill>
              </a:rPr>
              <a:t>Data accordo</a:t>
            </a:r>
            <a:r>
              <a:rPr lang="it-IT" altLang="it-IT" sz="2200" dirty="0">
                <a:solidFill>
                  <a:schemeClr val="accent5">
                    <a:lumMod val="50000"/>
                  </a:schemeClr>
                </a:solidFill>
              </a:rPr>
              <a:t>: primo accordo su </a:t>
            </a:r>
            <a:r>
              <a:rPr lang="it-IT" altLang="it-IT" sz="2200" dirty="0" smtClean="0">
                <a:solidFill>
                  <a:schemeClr val="accent5">
                    <a:lumMod val="50000"/>
                  </a:schemeClr>
                </a:solidFill>
              </a:rPr>
              <a:t>SW </a:t>
            </a:r>
            <a:r>
              <a:rPr lang="it-IT" altLang="it-IT" sz="2200" dirty="0">
                <a:solidFill>
                  <a:schemeClr val="accent5">
                    <a:lumMod val="50000"/>
                  </a:schemeClr>
                </a:solidFill>
              </a:rPr>
              <a:t>il 24/04, modifiche il 18/05 e 3/08</a:t>
            </a:r>
          </a:p>
          <a:p>
            <a:pPr algn="l">
              <a:spcBef>
                <a:spcPts val="0"/>
              </a:spcBef>
              <a:buFont typeface="Wingdings" panose="05000000000000000000" pitchFamily="2" charset="2"/>
              <a:buChar char="Ø"/>
              <a:defRPr/>
            </a:pPr>
            <a:endParaRPr lang="it-IT" altLang="it-IT" sz="2200" dirty="0">
              <a:solidFill>
                <a:schemeClr val="accent5">
                  <a:lumMod val="50000"/>
                </a:schemeClr>
              </a:solidFill>
            </a:endParaRPr>
          </a:p>
          <a:p>
            <a:pPr algn="just">
              <a:lnSpc>
                <a:spcPct val="100000"/>
              </a:lnSpc>
              <a:spcBef>
                <a:spcPts val="0"/>
              </a:spcBef>
              <a:buFont typeface="Wingdings" panose="05000000000000000000" pitchFamily="2" charset="2"/>
              <a:buChar char="Ø"/>
              <a:defRPr/>
            </a:pPr>
            <a:r>
              <a:rPr lang="it-IT" altLang="it-IT" sz="2200" b="1" i="1" dirty="0" smtClean="0">
                <a:solidFill>
                  <a:schemeClr val="accent5">
                    <a:lumMod val="50000"/>
                  </a:schemeClr>
                </a:solidFill>
              </a:rPr>
              <a:t>Precedenti</a:t>
            </a:r>
            <a:r>
              <a:rPr lang="it-IT" altLang="it-IT" sz="2200" i="1" dirty="0" smtClean="0">
                <a:solidFill>
                  <a:schemeClr val="accent5">
                    <a:lumMod val="50000"/>
                  </a:schemeClr>
                </a:solidFill>
              </a:rPr>
              <a:t>: </a:t>
            </a:r>
            <a:r>
              <a:rPr lang="it-IT" altLang="it-IT" sz="2200" dirty="0" smtClean="0">
                <a:solidFill>
                  <a:schemeClr val="accent5">
                    <a:lumMod val="50000"/>
                  </a:schemeClr>
                </a:solidFill>
              </a:rPr>
              <a:t>al momento dello scoppio della pandemia le parti erano impegnate su telelavoro, confronto su salario accessorio e profili professionali, con richiesta sindacale di maggior coinvolgimento del livello territoriale.</a:t>
            </a:r>
          </a:p>
          <a:p>
            <a:pPr algn="l">
              <a:spcBef>
                <a:spcPts val="0"/>
              </a:spcBef>
              <a:buFontTx/>
              <a:buNone/>
              <a:defRPr/>
            </a:pPr>
            <a:endParaRPr lang="it-IT" altLang="it-IT" sz="2200" dirty="0" smtClean="0">
              <a:solidFill>
                <a:schemeClr val="accent5">
                  <a:lumMod val="50000"/>
                </a:schemeClr>
              </a:solidFill>
            </a:endParaRPr>
          </a:p>
          <a:p>
            <a:pPr algn="just">
              <a:lnSpc>
                <a:spcPct val="100000"/>
              </a:lnSpc>
              <a:spcBef>
                <a:spcPts val="0"/>
              </a:spcBef>
              <a:buFont typeface="Wingdings" panose="05000000000000000000" pitchFamily="2" charset="2"/>
              <a:buChar char="Ø"/>
              <a:defRPr/>
            </a:pPr>
            <a:r>
              <a:rPr lang="it-IT" altLang="it-IT" sz="2200" b="1" i="1" dirty="0">
                <a:solidFill>
                  <a:schemeClr val="accent5">
                    <a:lumMod val="50000"/>
                  </a:schemeClr>
                </a:solidFill>
              </a:rPr>
              <a:t>Oggetti di confronto </a:t>
            </a:r>
            <a:r>
              <a:rPr lang="it-IT" altLang="it-IT" sz="2200" i="1" dirty="0" smtClean="0">
                <a:solidFill>
                  <a:schemeClr val="accent5">
                    <a:lumMod val="50000"/>
                  </a:schemeClr>
                </a:solidFill>
              </a:rPr>
              <a:t>: </a:t>
            </a:r>
            <a:r>
              <a:rPr lang="it-IT" altLang="it-IT" sz="2200" dirty="0" smtClean="0">
                <a:solidFill>
                  <a:schemeClr val="accent5">
                    <a:lumMod val="50000"/>
                  </a:schemeClr>
                </a:solidFill>
              </a:rPr>
              <a:t>riorganizzazione del lavoro (smart working e flessibilità in presenza) a seguito dei </a:t>
            </a:r>
            <a:r>
              <a:rPr lang="it-IT" altLang="it-IT" sz="2200" dirty="0" err="1" smtClean="0">
                <a:solidFill>
                  <a:schemeClr val="accent5">
                    <a:lumMod val="50000"/>
                  </a:schemeClr>
                </a:solidFill>
              </a:rPr>
              <a:t>Dpcm</a:t>
            </a:r>
            <a:r>
              <a:rPr lang="it-IT" altLang="it-IT" sz="2200" dirty="0" smtClean="0">
                <a:solidFill>
                  <a:schemeClr val="accent5">
                    <a:lumMod val="50000"/>
                  </a:schemeClr>
                </a:solidFill>
              </a:rPr>
              <a:t> e Decreti del ministero della PA</a:t>
            </a:r>
          </a:p>
          <a:p>
            <a:pPr algn="just">
              <a:spcBef>
                <a:spcPts val="0"/>
              </a:spcBef>
              <a:buFont typeface="Wingdings" panose="05000000000000000000" pitchFamily="2" charset="2"/>
              <a:buChar char="Ø"/>
              <a:defRPr/>
            </a:pPr>
            <a:endParaRPr lang="it-IT" altLang="it-IT" sz="2200" dirty="0" smtClean="0">
              <a:solidFill>
                <a:schemeClr val="accent5">
                  <a:lumMod val="50000"/>
                </a:schemeClr>
              </a:solidFill>
            </a:endParaRPr>
          </a:p>
          <a:p>
            <a:pPr algn="just">
              <a:lnSpc>
                <a:spcPct val="100000"/>
              </a:lnSpc>
              <a:spcBef>
                <a:spcPts val="0"/>
              </a:spcBef>
              <a:buFont typeface="Wingdings" panose="05000000000000000000" pitchFamily="2" charset="2"/>
              <a:buChar char="Ø"/>
              <a:defRPr/>
            </a:pPr>
            <a:r>
              <a:rPr lang="it-IT" altLang="it-IT" sz="2200" b="1" i="1" dirty="0" smtClean="0">
                <a:solidFill>
                  <a:schemeClr val="accent5">
                    <a:lumMod val="50000"/>
                  </a:schemeClr>
                </a:solidFill>
              </a:rPr>
              <a:t>Contenuti</a:t>
            </a:r>
            <a:r>
              <a:rPr lang="it-IT" altLang="it-IT" sz="2200" i="1" dirty="0" smtClean="0">
                <a:solidFill>
                  <a:schemeClr val="accent5">
                    <a:lumMod val="50000"/>
                  </a:schemeClr>
                </a:solidFill>
              </a:rPr>
              <a:t>: </a:t>
            </a:r>
            <a:r>
              <a:rPr lang="it-IT" altLang="it-IT" sz="2200" dirty="0" smtClean="0">
                <a:solidFill>
                  <a:schemeClr val="accent5">
                    <a:lumMod val="50000"/>
                  </a:schemeClr>
                </a:solidFill>
              </a:rPr>
              <a:t>dotazioni fornite da ADM per i lavoratori in smart working, coinvolgimento del livello territoriale per confronto su </a:t>
            </a:r>
            <a:r>
              <a:rPr lang="it-IT" altLang="it-IT" sz="2200" dirty="0" err="1" smtClean="0">
                <a:solidFill>
                  <a:schemeClr val="accent5">
                    <a:lumMod val="50000"/>
                  </a:schemeClr>
                </a:solidFill>
              </a:rPr>
              <a:t>org</a:t>
            </a:r>
            <a:r>
              <a:rPr lang="it-IT" altLang="it-IT" sz="2200" dirty="0" smtClean="0">
                <a:solidFill>
                  <a:schemeClr val="accent5">
                    <a:lumMod val="50000"/>
                  </a:schemeClr>
                </a:solidFill>
              </a:rPr>
              <a:t>. del lavoro e </a:t>
            </a:r>
            <a:r>
              <a:rPr lang="it-IT" altLang="it-IT" sz="2200" dirty="0" err="1" smtClean="0">
                <a:solidFill>
                  <a:schemeClr val="accent5">
                    <a:lumMod val="50000"/>
                  </a:schemeClr>
                </a:solidFill>
              </a:rPr>
              <a:t>sw</a:t>
            </a:r>
            <a:r>
              <a:rPr lang="it-IT" altLang="it-IT" sz="2200" dirty="0" smtClean="0">
                <a:solidFill>
                  <a:schemeClr val="accent5">
                    <a:lumMod val="50000"/>
                  </a:schemeClr>
                </a:solidFill>
              </a:rPr>
              <a:t> in particolare, indennità di rischio, buoni pasto</a:t>
            </a:r>
          </a:p>
          <a:p>
            <a:pPr algn="l">
              <a:spcBef>
                <a:spcPts val="0"/>
              </a:spcBef>
              <a:buFontTx/>
              <a:buNone/>
              <a:defRPr/>
            </a:pPr>
            <a:endParaRPr lang="it-IT" altLang="it-IT" sz="2200" dirty="0" smtClean="0">
              <a:solidFill>
                <a:schemeClr val="accent5">
                  <a:lumMod val="50000"/>
                </a:schemeClr>
              </a:solidFill>
            </a:endParaRPr>
          </a:p>
          <a:p>
            <a:pPr algn="just">
              <a:lnSpc>
                <a:spcPct val="100000"/>
              </a:lnSpc>
              <a:spcBef>
                <a:spcPts val="0"/>
              </a:spcBef>
              <a:buFont typeface="Wingdings" panose="05000000000000000000" pitchFamily="2" charset="2"/>
              <a:buChar char="Ø"/>
              <a:defRPr/>
            </a:pPr>
            <a:r>
              <a:rPr lang="it-IT" altLang="it-IT" sz="2200" b="1" i="1" dirty="0" smtClean="0">
                <a:solidFill>
                  <a:schemeClr val="accent5">
                    <a:lumMod val="50000"/>
                  </a:schemeClr>
                </a:solidFill>
              </a:rPr>
              <a:t>Impatto e gestione accordo</a:t>
            </a:r>
            <a:r>
              <a:rPr lang="it-IT" altLang="it-IT" sz="2200" dirty="0" smtClean="0">
                <a:solidFill>
                  <a:schemeClr val="accent5">
                    <a:lumMod val="50000"/>
                  </a:schemeClr>
                </a:solidFill>
              </a:rPr>
              <a:t>: percorso negoziale recepito nelle Linee di indirizzo per l’uniformità dell’azione amministrativa dell’ADM (ottobre 2020), confronto per la definizione del POLA (dal Piano organizzativo del lavoro agile) e coinvolgimento del livello territoriale</a:t>
            </a:r>
          </a:p>
          <a:p>
            <a:pPr marL="457200" indent="-457200">
              <a:lnSpc>
                <a:spcPct val="60000"/>
              </a:lnSpc>
              <a:buFontTx/>
              <a:buNone/>
              <a:defRPr/>
            </a:pPr>
            <a:endParaRPr lang="it-IT" altLang="it-IT" sz="700" dirty="0" smtClean="0">
              <a:solidFill>
                <a:srgbClr val="002060"/>
              </a:solidFill>
            </a:endParaRPr>
          </a:p>
        </p:txBody>
      </p:sp>
    </p:spTree>
    <p:extLst>
      <p:ext uri="{BB962C8B-B14F-4D97-AF65-F5344CB8AC3E}">
        <p14:creationId xmlns:p14="http://schemas.microsoft.com/office/powerpoint/2010/main" val="591211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1993900" y="0"/>
            <a:ext cx="8280400" cy="10096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altLang="it-IT" sz="4400" b="1" dirty="0" smtClean="0">
                <a:solidFill>
                  <a:schemeClr val="accent5">
                    <a:lumMod val="50000"/>
                  </a:schemeClr>
                </a:solidFill>
                <a:latin typeface="+mn-lt"/>
              </a:rPr>
              <a:t>ACCIAIERIE SPECIALI DI TERNI- AST</a:t>
            </a:r>
          </a:p>
        </p:txBody>
      </p:sp>
      <p:sp>
        <p:nvSpPr>
          <p:cNvPr id="2" name="Rettangolo 1"/>
          <p:cNvSpPr/>
          <p:nvPr/>
        </p:nvSpPr>
        <p:spPr>
          <a:xfrm>
            <a:off x="368490" y="1289327"/>
            <a:ext cx="11505062" cy="5324535"/>
          </a:xfrm>
          <a:prstGeom prst="rect">
            <a:avLst/>
          </a:prstGeom>
        </p:spPr>
        <p:txBody>
          <a:bodyPr wrap="square">
            <a:spAutoFit/>
          </a:bodyPr>
          <a:lstStyle/>
          <a:p>
            <a:pPr algn="just">
              <a:buFont typeface="Wingdings" panose="05000000000000000000" pitchFamily="2" charset="2"/>
              <a:buChar char="Ø"/>
              <a:defRPr/>
            </a:pPr>
            <a:r>
              <a:rPr lang="it-IT" altLang="it-IT" sz="2000" b="1" i="1" dirty="0">
                <a:solidFill>
                  <a:schemeClr val="accent5">
                    <a:lumMod val="50000"/>
                  </a:schemeClr>
                </a:solidFill>
              </a:rPr>
              <a:t>Data accordo</a:t>
            </a:r>
            <a:r>
              <a:rPr lang="it-IT" altLang="it-IT" sz="2000" dirty="0">
                <a:solidFill>
                  <a:schemeClr val="accent5">
                    <a:lumMod val="50000"/>
                  </a:schemeClr>
                </a:solidFill>
              </a:rPr>
              <a:t>: 25/8/2020</a:t>
            </a:r>
          </a:p>
          <a:p>
            <a:pPr algn="just">
              <a:spcBef>
                <a:spcPts val="0"/>
              </a:spcBef>
              <a:buFont typeface="Wingdings" panose="05000000000000000000" pitchFamily="2" charset="2"/>
              <a:buChar char="Ø"/>
              <a:defRPr/>
            </a:pPr>
            <a:endParaRPr lang="it-IT" altLang="it-IT" sz="2000" i="1" dirty="0" smtClean="0">
              <a:solidFill>
                <a:schemeClr val="accent5">
                  <a:lumMod val="50000"/>
                </a:schemeClr>
              </a:solidFill>
            </a:endParaRPr>
          </a:p>
          <a:p>
            <a:pPr algn="just">
              <a:spcBef>
                <a:spcPts val="0"/>
              </a:spcBef>
              <a:buFont typeface="Wingdings" panose="05000000000000000000" pitchFamily="2" charset="2"/>
              <a:buChar char="Ø"/>
              <a:defRPr/>
            </a:pPr>
            <a:r>
              <a:rPr lang="it-IT" altLang="it-IT" sz="2000" b="1" i="1" dirty="0" smtClean="0">
                <a:solidFill>
                  <a:schemeClr val="accent5">
                    <a:lumMod val="50000"/>
                  </a:schemeClr>
                </a:solidFill>
              </a:rPr>
              <a:t>Precedenti</a:t>
            </a:r>
            <a:r>
              <a:rPr lang="it-IT" altLang="it-IT" sz="2000" i="1" dirty="0">
                <a:solidFill>
                  <a:schemeClr val="accent5">
                    <a:lumMod val="50000"/>
                  </a:schemeClr>
                </a:solidFill>
              </a:rPr>
              <a:t>: </a:t>
            </a:r>
            <a:r>
              <a:rPr lang="it-IT" sz="2000" dirty="0">
                <a:solidFill>
                  <a:schemeClr val="accent5">
                    <a:lumMod val="50000"/>
                  </a:schemeClr>
                </a:solidFill>
              </a:rPr>
              <a:t>nella prima fase dell’emergenza pandemica AST ha deciso di collocare in smart working tutti i dipendenti delle funzioni </a:t>
            </a:r>
            <a:r>
              <a:rPr lang="it-IT" sz="2000" dirty="0" smtClean="0">
                <a:solidFill>
                  <a:schemeClr val="accent5">
                    <a:lumMod val="50000"/>
                  </a:schemeClr>
                </a:solidFill>
              </a:rPr>
              <a:t>amministrative, senza alcuna regolamentazione. Dopo </a:t>
            </a:r>
            <a:r>
              <a:rPr lang="it-IT" sz="2000" dirty="0">
                <a:solidFill>
                  <a:schemeClr val="accent5">
                    <a:lumMod val="50000"/>
                  </a:schemeClr>
                </a:solidFill>
              </a:rPr>
              <a:t>questa prima </a:t>
            </a:r>
            <a:r>
              <a:rPr lang="it-IT" sz="2000" dirty="0" smtClean="0">
                <a:solidFill>
                  <a:schemeClr val="accent5">
                    <a:lumMod val="50000"/>
                  </a:schemeClr>
                </a:solidFill>
              </a:rPr>
              <a:t>fase, </a:t>
            </a:r>
            <a:r>
              <a:rPr lang="it-IT" sz="2000" dirty="0">
                <a:solidFill>
                  <a:schemeClr val="accent5">
                    <a:lumMod val="50000"/>
                  </a:schemeClr>
                </a:solidFill>
              </a:rPr>
              <a:t>l’azienda, su richiesta delle rappresentanze sindacali, ha intavolato una trattativa per la regolamentazione del lavoro agile che ha portato alla stesura dell’accordo, rendendolo di fatto una modalità di lavoro strutturata</a:t>
            </a:r>
            <a:endParaRPr lang="it-IT" altLang="it-IT" sz="2000" dirty="0">
              <a:solidFill>
                <a:schemeClr val="accent5">
                  <a:lumMod val="50000"/>
                </a:schemeClr>
              </a:solidFill>
            </a:endParaRPr>
          </a:p>
          <a:p>
            <a:pPr algn="just">
              <a:spcBef>
                <a:spcPts val="0"/>
              </a:spcBef>
              <a:buFontTx/>
              <a:buNone/>
              <a:defRPr/>
            </a:pPr>
            <a:endParaRPr lang="it-IT" altLang="it-IT" sz="2000" dirty="0">
              <a:solidFill>
                <a:schemeClr val="accent5">
                  <a:lumMod val="50000"/>
                </a:schemeClr>
              </a:solidFill>
            </a:endParaRPr>
          </a:p>
          <a:p>
            <a:pPr algn="just">
              <a:spcBef>
                <a:spcPts val="0"/>
              </a:spcBef>
              <a:buFont typeface="Wingdings" panose="05000000000000000000" pitchFamily="2" charset="2"/>
              <a:buChar char="Ø"/>
              <a:defRPr/>
            </a:pPr>
            <a:r>
              <a:rPr lang="it-IT" altLang="it-IT" sz="2000" b="1" i="1" dirty="0">
                <a:solidFill>
                  <a:schemeClr val="accent5">
                    <a:lumMod val="50000"/>
                  </a:schemeClr>
                </a:solidFill>
              </a:rPr>
              <a:t>Oggetti di </a:t>
            </a:r>
            <a:r>
              <a:rPr lang="it-IT" altLang="it-IT" sz="2000" b="1" i="1" dirty="0" smtClean="0">
                <a:solidFill>
                  <a:schemeClr val="accent5">
                    <a:lumMod val="50000"/>
                  </a:schemeClr>
                </a:solidFill>
              </a:rPr>
              <a:t>confronto</a:t>
            </a:r>
            <a:r>
              <a:rPr lang="it-IT" altLang="it-IT" sz="2000" i="1" dirty="0" smtClean="0">
                <a:solidFill>
                  <a:schemeClr val="accent5">
                    <a:lumMod val="50000"/>
                  </a:schemeClr>
                </a:solidFill>
              </a:rPr>
              <a:t>: </a:t>
            </a:r>
            <a:r>
              <a:rPr lang="it-IT" altLang="it-IT" sz="2000" dirty="0" smtClean="0">
                <a:solidFill>
                  <a:schemeClr val="accent5">
                    <a:lumMod val="50000"/>
                  </a:schemeClr>
                </a:solidFill>
              </a:rPr>
              <a:t>Rientro in azienda, Scelta del giorno in cui lavorare in SW, Fasce obbligatorie di Reperibilità</a:t>
            </a:r>
            <a:endParaRPr lang="it-IT" altLang="it-IT" sz="2000" dirty="0">
              <a:solidFill>
                <a:schemeClr val="accent5">
                  <a:lumMod val="50000"/>
                </a:schemeClr>
              </a:solidFill>
            </a:endParaRPr>
          </a:p>
          <a:p>
            <a:pPr algn="just">
              <a:spcBef>
                <a:spcPts val="0"/>
              </a:spcBef>
              <a:defRPr/>
            </a:pPr>
            <a:endParaRPr lang="it-IT" altLang="it-IT" sz="2000" dirty="0">
              <a:solidFill>
                <a:schemeClr val="accent5">
                  <a:lumMod val="50000"/>
                </a:schemeClr>
              </a:solidFill>
            </a:endParaRPr>
          </a:p>
          <a:p>
            <a:pPr algn="just">
              <a:spcBef>
                <a:spcPts val="0"/>
              </a:spcBef>
              <a:buFont typeface="Wingdings" panose="05000000000000000000" pitchFamily="2" charset="2"/>
              <a:buChar char="Ø"/>
              <a:defRPr/>
            </a:pPr>
            <a:r>
              <a:rPr lang="it-IT" altLang="it-IT" sz="2000" b="1" i="1" dirty="0">
                <a:solidFill>
                  <a:schemeClr val="accent5">
                    <a:lumMod val="50000"/>
                  </a:schemeClr>
                </a:solidFill>
              </a:rPr>
              <a:t>Contenuti</a:t>
            </a:r>
            <a:r>
              <a:rPr lang="it-IT" altLang="it-IT" sz="2000" i="1" dirty="0">
                <a:solidFill>
                  <a:schemeClr val="accent5">
                    <a:lumMod val="50000"/>
                  </a:schemeClr>
                </a:solidFill>
              </a:rPr>
              <a:t>: </a:t>
            </a:r>
            <a:r>
              <a:rPr lang="it-IT" altLang="it-IT" sz="2000" dirty="0" smtClean="0">
                <a:solidFill>
                  <a:schemeClr val="accent5">
                    <a:lumMod val="50000"/>
                  </a:schemeClr>
                </a:solidFill>
              </a:rPr>
              <a:t>l’accordo introduce un periodo di sperimentazione di 6 mesi in cui i dipendenti autorizzati dall’azienda possono svolgere un giorno a settimana di lavoro da remoto, specificando luogo e garantendo delle fasce orarie di reperibilità (</a:t>
            </a:r>
            <a:r>
              <a:rPr lang="it-IT" sz="2000" dirty="0" smtClean="0">
                <a:solidFill>
                  <a:schemeClr val="accent5">
                    <a:lumMod val="50000"/>
                  </a:schemeClr>
                </a:solidFill>
              </a:rPr>
              <a:t>9:00- 12:30/ 14:00-16:30)</a:t>
            </a:r>
            <a:r>
              <a:rPr lang="it-IT" altLang="it-IT" sz="2000" dirty="0" smtClean="0">
                <a:solidFill>
                  <a:schemeClr val="accent5">
                    <a:lumMod val="50000"/>
                  </a:schemeClr>
                </a:solidFill>
              </a:rPr>
              <a:t> </a:t>
            </a:r>
            <a:endParaRPr lang="it-IT" altLang="it-IT" sz="2000" dirty="0">
              <a:solidFill>
                <a:schemeClr val="accent5">
                  <a:lumMod val="50000"/>
                </a:schemeClr>
              </a:solidFill>
            </a:endParaRPr>
          </a:p>
          <a:p>
            <a:pPr algn="just">
              <a:spcBef>
                <a:spcPts val="0"/>
              </a:spcBef>
              <a:buFontTx/>
              <a:buNone/>
              <a:defRPr/>
            </a:pPr>
            <a:endParaRPr lang="it-IT" altLang="it-IT" sz="2000" dirty="0">
              <a:solidFill>
                <a:schemeClr val="accent5">
                  <a:lumMod val="50000"/>
                </a:schemeClr>
              </a:solidFill>
            </a:endParaRPr>
          </a:p>
          <a:p>
            <a:pPr algn="just">
              <a:buFont typeface="Wingdings" panose="05000000000000000000" pitchFamily="2" charset="2"/>
              <a:buChar char="Ø"/>
              <a:defRPr/>
            </a:pPr>
            <a:r>
              <a:rPr lang="it-IT" altLang="it-IT" sz="2000" b="1" i="1" dirty="0">
                <a:solidFill>
                  <a:schemeClr val="accent5">
                    <a:lumMod val="50000"/>
                  </a:schemeClr>
                </a:solidFill>
              </a:rPr>
              <a:t>Impatto e gestione accordo</a:t>
            </a:r>
            <a:r>
              <a:rPr lang="it-IT" altLang="it-IT" sz="2000" dirty="0" smtClean="0">
                <a:solidFill>
                  <a:schemeClr val="accent5">
                    <a:lumMod val="50000"/>
                  </a:schemeClr>
                </a:solidFill>
              </a:rPr>
              <a:t>: Pur in</a:t>
            </a:r>
            <a:r>
              <a:rPr lang="it-IT" sz="2000" dirty="0" smtClean="0">
                <a:solidFill>
                  <a:schemeClr val="accent5">
                    <a:lumMod val="50000"/>
                  </a:schemeClr>
                </a:solidFill>
              </a:rPr>
              <a:t> </a:t>
            </a:r>
            <a:r>
              <a:rPr lang="it-IT" sz="2000" dirty="0">
                <a:solidFill>
                  <a:schemeClr val="accent5">
                    <a:lumMod val="50000"/>
                  </a:schemeClr>
                </a:solidFill>
              </a:rPr>
              <a:t>mancanza di un quadro normativo di </a:t>
            </a:r>
            <a:r>
              <a:rPr lang="it-IT" sz="2000" dirty="0" smtClean="0">
                <a:solidFill>
                  <a:schemeClr val="accent5">
                    <a:lumMod val="50000"/>
                  </a:schemeClr>
                </a:solidFill>
              </a:rPr>
              <a:t>riferimento, quello di AST può considerarsi un buon accordo, tant’è che la FIOM </a:t>
            </a:r>
            <a:r>
              <a:rPr lang="it-IT" sz="2000" dirty="0">
                <a:solidFill>
                  <a:schemeClr val="accent5">
                    <a:lumMod val="50000"/>
                  </a:schemeClr>
                </a:solidFill>
              </a:rPr>
              <a:t>nazionale lo ha preso a riferimento per redigere delle linee </a:t>
            </a:r>
            <a:r>
              <a:rPr lang="it-IT" sz="2000" dirty="0" smtClean="0">
                <a:solidFill>
                  <a:schemeClr val="accent5">
                    <a:lumMod val="50000"/>
                  </a:schemeClr>
                </a:solidFill>
              </a:rPr>
              <a:t>guida.</a:t>
            </a:r>
            <a:endParaRPr lang="it-IT" altLang="it-IT" sz="2000" dirty="0">
              <a:solidFill>
                <a:schemeClr val="accent5">
                  <a:lumMod val="50000"/>
                </a:schemeClr>
              </a:solidFill>
            </a:endParaRPr>
          </a:p>
        </p:txBody>
      </p:sp>
    </p:spTree>
    <p:extLst>
      <p:ext uri="{BB962C8B-B14F-4D97-AF65-F5344CB8AC3E}">
        <p14:creationId xmlns:p14="http://schemas.microsoft.com/office/powerpoint/2010/main" val="17702403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1993900" y="0"/>
            <a:ext cx="8280400" cy="10096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altLang="it-IT" sz="4400" b="1" dirty="0" smtClean="0">
                <a:solidFill>
                  <a:schemeClr val="accent5">
                    <a:lumMod val="50000"/>
                  </a:schemeClr>
                </a:solidFill>
                <a:latin typeface="+mn-lt"/>
              </a:rPr>
              <a:t>AMAZON</a:t>
            </a:r>
          </a:p>
        </p:txBody>
      </p:sp>
      <p:sp>
        <p:nvSpPr>
          <p:cNvPr id="7" name="Rectangle 3"/>
          <p:cNvSpPr txBox="1">
            <a:spLocks noChangeArrowheads="1"/>
          </p:cNvSpPr>
          <p:nvPr/>
        </p:nvSpPr>
        <p:spPr>
          <a:xfrm>
            <a:off x="367921" y="1247065"/>
            <a:ext cx="11532358" cy="582048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buFont typeface="Wingdings" panose="05000000000000000000" pitchFamily="2" charset="2"/>
              <a:buChar char="Ø"/>
              <a:defRPr/>
            </a:pPr>
            <a:r>
              <a:rPr lang="it-IT" altLang="it-IT" sz="2200" b="1" i="1" dirty="0">
                <a:solidFill>
                  <a:schemeClr val="accent5">
                    <a:lumMod val="50000"/>
                  </a:schemeClr>
                </a:solidFill>
              </a:rPr>
              <a:t>Data accordo</a:t>
            </a:r>
            <a:r>
              <a:rPr lang="it-IT" altLang="it-IT" sz="2200" dirty="0">
                <a:solidFill>
                  <a:schemeClr val="accent5">
                    <a:lumMod val="50000"/>
                  </a:schemeClr>
                </a:solidFill>
              </a:rPr>
              <a:t>: 27/3/2020</a:t>
            </a:r>
          </a:p>
          <a:p>
            <a:pPr algn="just">
              <a:lnSpc>
                <a:spcPct val="100000"/>
              </a:lnSpc>
              <a:spcBef>
                <a:spcPts val="0"/>
              </a:spcBef>
              <a:buFont typeface="Wingdings" panose="05000000000000000000" pitchFamily="2" charset="2"/>
              <a:buChar char="Ø"/>
              <a:defRPr/>
            </a:pPr>
            <a:endParaRPr lang="it-IT" altLang="it-IT" sz="2200" i="1" dirty="0">
              <a:solidFill>
                <a:schemeClr val="accent5">
                  <a:lumMod val="50000"/>
                </a:schemeClr>
              </a:solidFill>
            </a:endParaRPr>
          </a:p>
          <a:p>
            <a:pPr algn="just">
              <a:lnSpc>
                <a:spcPct val="100000"/>
              </a:lnSpc>
              <a:spcBef>
                <a:spcPts val="0"/>
              </a:spcBef>
              <a:buFont typeface="Wingdings" panose="05000000000000000000" pitchFamily="2" charset="2"/>
              <a:buChar char="Ø"/>
              <a:defRPr/>
            </a:pPr>
            <a:r>
              <a:rPr lang="it-IT" altLang="it-IT" sz="2200" b="1" i="1" dirty="0" smtClean="0">
                <a:solidFill>
                  <a:schemeClr val="accent5">
                    <a:lumMod val="50000"/>
                  </a:schemeClr>
                </a:solidFill>
              </a:rPr>
              <a:t>Precedenti</a:t>
            </a:r>
            <a:r>
              <a:rPr lang="it-IT" altLang="it-IT" sz="2200" i="1" dirty="0" smtClean="0">
                <a:solidFill>
                  <a:schemeClr val="accent5">
                    <a:lumMod val="50000"/>
                  </a:schemeClr>
                </a:solidFill>
              </a:rPr>
              <a:t>: </a:t>
            </a:r>
            <a:r>
              <a:rPr lang="it-IT" altLang="it-IT" sz="2200" dirty="0" smtClean="0">
                <a:solidFill>
                  <a:schemeClr val="accent5">
                    <a:lumMod val="50000"/>
                  </a:schemeClr>
                </a:solidFill>
              </a:rPr>
              <a:t>riluttanza aziendale al riconoscimento delle OO.SS., conflittualità delle relazioni sindacali. </a:t>
            </a:r>
          </a:p>
          <a:p>
            <a:pPr algn="just">
              <a:lnSpc>
                <a:spcPct val="100000"/>
              </a:lnSpc>
              <a:spcBef>
                <a:spcPts val="0"/>
              </a:spcBef>
              <a:buFontTx/>
              <a:buNone/>
              <a:defRPr/>
            </a:pPr>
            <a:endParaRPr lang="it-IT" altLang="it-IT" sz="2200" dirty="0" smtClean="0">
              <a:solidFill>
                <a:schemeClr val="accent5">
                  <a:lumMod val="50000"/>
                </a:schemeClr>
              </a:solidFill>
            </a:endParaRPr>
          </a:p>
          <a:p>
            <a:pPr algn="just">
              <a:lnSpc>
                <a:spcPct val="100000"/>
              </a:lnSpc>
              <a:spcBef>
                <a:spcPts val="0"/>
              </a:spcBef>
              <a:buFont typeface="Wingdings" panose="05000000000000000000" pitchFamily="2" charset="2"/>
              <a:buChar char="Ø"/>
              <a:defRPr/>
            </a:pPr>
            <a:r>
              <a:rPr lang="it-IT" altLang="it-IT" sz="2200" b="1" i="1" dirty="0">
                <a:solidFill>
                  <a:schemeClr val="accent5">
                    <a:lumMod val="50000"/>
                  </a:schemeClr>
                </a:solidFill>
              </a:rPr>
              <a:t>Oggetti di </a:t>
            </a:r>
            <a:r>
              <a:rPr lang="it-IT" altLang="it-IT" sz="2200" b="1" i="1" dirty="0" smtClean="0">
                <a:solidFill>
                  <a:schemeClr val="accent5">
                    <a:lumMod val="50000"/>
                  </a:schemeClr>
                </a:solidFill>
              </a:rPr>
              <a:t>confronto</a:t>
            </a:r>
            <a:r>
              <a:rPr lang="it-IT" altLang="it-IT" sz="2200" i="1" dirty="0" smtClean="0">
                <a:solidFill>
                  <a:schemeClr val="accent5">
                    <a:lumMod val="50000"/>
                  </a:schemeClr>
                </a:solidFill>
              </a:rPr>
              <a:t>: </a:t>
            </a:r>
            <a:r>
              <a:rPr lang="it-IT" altLang="it-IT" sz="2200" dirty="0" smtClean="0">
                <a:solidFill>
                  <a:schemeClr val="accent5">
                    <a:lumMod val="50000"/>
                  </a:schemeClr>
                </a:solidFill>
              </a:rPr>
              <a:t>allo scoppio della pandemia i sindacati proclamano lo stato di agitazione e scioperi tra 16 e 27 marzo. I temi si concentrano su sicurezza dei lavoratori del magazzino, adozione di misure in base al Protocollo condiviso nazionale, costituzione del comitato Covid.</a:t>
            </a:r>
          </a:p>
          <a:p>
            <a:pPr algn="just">
              <a:lnSpc>
                <a:spcPct val="100000"/>
              </a:lnSpc>
              <a:spcBef>
                <a:spcPts val="0"/>
              </a:spcBef>
              <a:buFont typeface="Wingdings" panose="05000000000000000000" pitchFamily="2" charset="2"/>
              <a:buChar char="Ø"/>
              <a:defRPr/>
            </a:pPr>
            <a:endParaRPr lang="it-IT" altLang="it-IT" sz="2200" dirty="0" smtClean="0">
              <a:solidFill>
                <a:schemeClr val="accent5">
                  <a:lumMod val="50000"/>
                </a:schemeClr>
              </a:solidFill>
            </a:endParaRPr>
          </a:p>
          <a:p>
            <a:pPr algn="just">
              <a:lnSpc>
                <a:spcPct val="100000"/>
              </a:lnSpc>
              <a:spcBef>
                <a:spcPts val="0"/>
              </a:spcBef>
              <a:buFont typeface="Wingdings" panose="05000000000000000000" pitchFamily="2" charset="2"/>
              <a:buChar char="Ø"/>
              <a:defRPr/>
            </a:pPr>
            <a:r>
              <a:rPr lang="it-IT" altLang="it-IT" sz="2200" b="1" i="1" dirty="0" smtClean="0">
                <a:solidFill>
                  <a:schemeClr val="accent5">
                    <a:lumMod val="50000"/>
                  </a:schemeClr>
                </a:solidFill>
              </a:rPr>
              <a:t>Contenuti</a:t>
            </a:r>
            <a:r>
              <a:rPr lang="it-IT" altLang="it-IT" sz="2200" i="1" dirty="0" smtClean="0">
                <a:solidFill>
                  <a:schemeClr val="accent5">
                    <a:lumMod val="50000"/>
                  </a:schemeClr>
                </a:solidFill>
              </a:rPr>
              <a:t>: </a:t>
            </a:r>
            <a:r>
              <a:rPr lang="it-IT" altLang="it-IT" sz="2200" dirty="0" smtClean="0">
                <a:solidFill>
                  <a:schemeClr val="accent5">
                    <a:lumMod val="50000"/>
                  </a:schemeClr>
                </a:solidFill>
              </a:rPr>
              <a:t>interventi di prevenzione e contrasto Covid-19 in base allo schema del Protocollo condiviso nazionale, costituzione del Comitato per l’applicazione del protocollo. </a:t>
            </a:r>
          </a:p>
          <a:p>
            <a:pPr algn="just">
              <a:lnSpc>
                <a:spcPct val="100000"/>
              </a:lnSpc>
              <a:spcBef>
                <a:spcPts val="0"/>
              </a:spcBef>
              <a:buFontTx/>
              <a:buNone/>
              <a:defRPr/>
            </a:pPr>
            <a:endParaRPr lang="it-IT" altLang="it-IT" sz="2200" dirty="0" smtClean="0">
              <a:solidFill>
                <a:schemeClr val="accent5">
                  <a:lumMod val="50000"/>
                </a:schemeClr>
              </a:solidFill>
            </a:endParaRPr>
          </a:p>
          <a:p>
            <a:pPr algn="just">
              <a:lnSpc>
                <a:spcPct val="100000"/>
              </a:lnSpc>
              <a:spcBef>
                <a:spcPts val="0"/>
              </a:spcBef>
              <a:buFont typeface="Wingdings" panose="05000000000000000000" pitchFamily="2" charset="2"/>
              <a:buChar char="Ø"/>
              <a:defRPr/>
            </a:pPr>
            <a:r>
              <a:rPr lang="it-IT" altLang="it-IT" sz="2200" b="1" i="1" dirty="0" smtClean="0">
                <a:solidFill>
                  <a:schemeClr val="accent5">
                    <a:lumMod val="50000"/>
                  </a:schemeClr>
                </a:solidFill>
              </a:rPr>
              <a:t>Impatto e gestione accordo</a:t>
            </a:r>
            <a:r>
              <a:rPr lang="it-IT" altLang="it-IT" sz="2200" dirty="0" smtClean="0">
                <a:solidFill>
                  <a:schemeClr val="accent5">
                    <a:lumMod val="50000"/>
                  </a:schemeClr>
                </a:solidFill>
              </a:rPr>
              <a:t>: positiva interlocuzione tra rappresentanze e azienda su applicazione protocollo. Dialettica su gestione del personale e nuovi rapporti di lavoro	</a:t>
            </a:r>
          </a:p>
        </p:txBody>
      </p:sp>
    </p:spTree>
    <p:extLst>
      <p:ext uri="{BB962C8B-B14F-4D97-AF65-F5344CB8AC3E}">
        <p14:creationId xmlns:p14="http://schemas.microsoft.com/office/powerpoint/2010/main" val="1285335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1993900" y="0"/>
            <a:ext cx="8280400" cy="10096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altLang="it-IT" sz="4400" b="1" dirty="0" smtClean="0">
                <a:solidFill>
                  <a:schemeClr val="accent5">
                    <a:lumMod val="50000"/>
                  </a:schemeClr>
                </a:solidFill>
                <a:latin typeface="+mn-lt"/>
              </a:rPr>
              <a:t>GUCCI</a:t>
            </a:r>
          </a:p>
        </p:txBody>
      </p:sp>
      <p:sp>
        <p:nvSpPr>
          <p:cNvPr id="3" name="Rectangle 3"/>
          <p:cNvSpPr txBox="1">
            <a:spLocks noChangeArrowheads="1"/>
          </p:cNvSpPr>
          <p:nvPr/>
        </p:nvSpPr>
        <p:spPr>
          <a:xfrm>
            <a:off x="333375" y="1157287"/>
            <a:ext cx="11601450" cy="547211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00000"/>
              </a:lnSpc>
              <a:spcBef>
                <a:spcPts val="0"/>
              </a:spcBef>
              <a:buFont typeface="Wingdings" panose="05000000000000000000" pitchFamily="2" charset="2"/>
              <a:buChar char="Ø"/>
              <a:defRPr/>
            </a:pPr>
            <a:r>
              <a:rPr lang="it-IT" altLang="it-IT" sz="2200" b="1" i="1" dirty="0">
                <a:solidFill>
                  <a:schemeClr val="accent5">
                    <a:lumMod val="50000"/>
                  </a:schemeClr>
                </a:solidFill>
              </a:rPr>
              <a:t>Data accordo</a:t>
            </a:r>
            <a:r>
              <a:rPr lang="it-IT" altLang="it-IT" sz="2200" dirty="0">
                <a:solidFill>
                  <a:schemeClr val="accent5">
                    <a:lumMod val="50000"/>
                  </a:schemeClr>
                </a:solidFill>
              </a:rPr>
              <a:t>: costante aggiornamento del Protocollo di regolamentazione Gucci (almeno 4 volte tra il 15 marzo e il 19 ottobre), accordo del 25 novembre 2020  sui «Permessi retribuiti Covid-19»</a:t>
            </a:r>
          </a:p>
          <a:p>
            <a:pPr algn="just">
              <a:lnSpc>
                <a:spcPct val="100000"/>
              </a:lnSpc>
              <a:spcBef>
                <a:spcPts val="0"/>
              </a:spcBef>
              <a:buFont typeface="Wingdings" panose="05000000000000000000" pitchFamily="2" charset="2"/>
              <a:buChar char="Ø"/>
              <a:defRPr/>
            </a:pPr>
            <a:endParaRPr lang="it-IT" altLang="it-IT" sz="2200" b="1" i="1" dirty="0">
              <a:solidFill>
                <a:schemeClr val="accent5">
                  <a:lumMod val="50000"/>
                </a:schemeClr>
              </a:solidFill>
            </a:endParaRPr>
          </a:p>
          <a:p>
            <a:pPr algn="just">
              <a:lnSpc>
                <a:spcPct val="100000"/>
              </a:lnSpc>
              <a:spcBef>
                <a:spcPts val="0"/>
              </a:spcBef>
              <a:buFont typeface="Wingdings" panose="05000000000000000000" pitchFamily="2" charset="2"/>
              <a:buChar char="Ø"/>
              <a:defRPr/>
            </a:pPr>
            <a:r>
              <a:rPr lang="it-IT" altLang="it-IT" sz="2200" b="1" i="1" dirty="0" smtClean="0">
                <a:solidFill>
                  <a:schemeClr val="accent5">
                    <a:lumMod val="50000"/>
                  </a:schemeClr>
                </a:solidFill>
              </a:rPr>
              <a:t>Precedenti</a:t>
            </a:r>
            <a:r>
              <a:rPr lang="it-IT" altLang="it-IT" sz="2200" i="1" dirty="0" smtClean="0">
                <a:solidFill>
                  <a:schemeClr val="accent5">
                    <a:lumMod val="50000"/>
                  </a:schemeClr>
                </a:solidFill>
              </a:rPr>
              <a:t>: </a:t>
            </a:r>
            <a:r>
              <a:rPr lang="it-IT" altLang="it-IT" sz="2200" dirty="0" smtClean="0">
                <a:solidFill>
                  <a:schemeClr val="accent5">
                    <a:lumMod val="50000"/>
                  </a:schemeClr>
                </a:solidFill>
              </a:rPr>
              <a:t>relazioni sindacali positive, Contratto collettivo aziendale del 2017, recente accordo su smart working (novembre 2018)</a:t>
            </a:r>
          </a:p>
          <a:p>
            <a:pPr algn="just">
              <a:lnSpc>
                <a:spcPct val="100000"/>
              </a:lnSpc>
              <a:spcBef>
                <a:spcPts val="0"/>
              </a:spcBef>
              <a:buFontTx/>
              <a:buNone/>
              <a:defRPr/>
            </a:pPr>
            <a:endParaRPr lang="it-IT" altLang="it-IT" sz="2200" dirty="0" smtClean="0">
              <a:solidFill>
                <a:schemeClr val="accent5">
                  <a:lumMod val="50000"/>
                </a:schemeClr>
              </a:solidFill>
            </a:endParaRPr>
          </a:p>
          <a:p>
            <a:pPr algn="just">
              <a:lnSpc>
                <a:spcPct val="100000"/>
              </a:lnSpc>
              <a:spcBef>
                <a:spcPts val="0"/>
              </a:spcBef>
              <a:buFont typeface="Wingdings" panose="05000000000000000000" pitchFamily="2" charset="2"/>
              <a:buChar char="Ø"/>
              <a:defRPr/>
            </a:pPr>
            <a:r>
              <a:rPr lang="it-IT" altLang="it-IT" sz="2200" b="1" i="1" dirty="0" smtClean="0">
                <a:solidFill>
                  <a:schemeClr val="accent5">
                    <a:lumMod val="50000"/>
                  </a:schemeClr>
                </a:solidFill>
              </a:rPr>
              <a:t>Oggetti del confronto</a:t>
            </a:r>
            <a:r>
              <a:rPr lang="it-IT" altLang="it-IT" sz="2200" i="1" dirty="0" smtClean="0">
                <a:solidFill>
                  <a:schemeClr val="accent5">
                    <a:lumMod val="50000"/>
                  </a:schemeClr>
                </a:solidFill>
              </a:rPr>
              <a:t>: </a:t>
            </a:r>
            <a:r>
              <a:rPr lang="it-IT" altLang="it-IT" sz="2200" dirty="0" smtClean="0">
                <a:solidFill>
                  <a:schemeClr val="accent5">
                    <a:lumMod val="50000"/>
                  </a:schemeClr>
                </a:solidFill>
              </a:rPr>
              <a:t>introduzione di misure di sicurezza insieme alla gestione delle diverse fasi di chiusura e progressiva riapertura.</a:t>
            </a:r>
          </a:p>
          <a:p>
            <a:pPr algn="just">
              <a:lnSpc>
                <a:spcPct val="100000"/>
              </a:lnSpc>
              <a:spcBef>
                <a:spcPts val="0"/>
              </a:spcBef>
              <a:buFontTx/>
              <a:buNone/>
              <a:defRPr/>
            </a:pPr>
            <a:endParaRPr lang="it-IT" altLang="it-IT" sz="2200" dirty="0" smtClean="0">
              <a:solidFill>
                <a:schemeClr val="accent5">
                  <a:lumMod val="50000"/>
                </a:schemeClr>
              </a:solidFill>
            </a:endParaRPr>
          </a:p>
          <a:p>
            <a:pPr algn="just">
              <a:lnSpc>
                <a:spcPct val="100000"/>
              </a:lnSpc>
              <a:spcBef>
                <a:spcPts val="0"/>
              </a:spcBef>
              <a:buFont typeface="Wingdings" panose="05000000000000000000" pitchFamily="2" charset="2"/>
              <a:buChar char="Ø"/>
              <a:defRPr/>
            </a:pPr>
            <a:r>
              <a:rPr lang="it-IT" altLang="it-IT" sz="2200" b="1" i="1" dirty="0" smtClean="0">
                <a:solidFill>
                  <a:schemeClr val="accent5">
                    <a:lumMod val="50000"/>
                  </a:schemeClr>
                </a:solidFill>
              </a:rPr>
              <a:t>Contenuti</a:t>
            </a:r>
            <a:r>
              <a:rPr lang="it-IT" altLang="it-IT" sz="2200" i="1" dirty="0" smtClean="0">
                <a:solidFill>
                  <a:schemeClr val="accent5">
                    <a:lumMod val="50000"/>
                  </a:schemeClr>
                </a:solidFill>
              </a:rPr>
              <a:t>: </a:t>
            </a:r>
            <a:r>
              <a:rPr lang="it-IT" altLang="it-IT" sz="2200" u="sng" dirty="0" smtClean="0">
                <a:solidFill>
                  <a:schemeClr val="accent5">
                    <a:lumMod val="50000"/>
                  </a:schemeClr>
                </a:solidFill>
              </a:rPr>
              <a:t>Protocolli di regolamentazione Gucci </a:t>
            </a:r>
            <a:r>
              <a:rPr lang="it-IT" altLang="it-IT" sz="2200" dirty="0" smtClean="0">
                <a:solidFill>
                  <a:schemeClr val="accent5">
                    <a:lumMod val="50000"/>
                  </a:schemeClr>
                </a:solidFill>
              </a:rPr>
              <a:t>(particolarmente su sorveglianza sanitaria rafforzata, ruolo del medico competente e </a:t>
            </a:r>
            <a:r>
              <a:rPr lang="it-IT" altLang="it-IT" sz="2200" dirty="0" err="1" smtClean="0">
                <a:solidFill>
                  <a:schemeClr val="accent5">
                    <a:lumMod val="50000"/>
                  </a:schemeClr>
                </a:solidFill>
              </a:rPr>
              <a:t>Rls</a:t>
            </a:r>
            <a:r>
              <a:rPr lang="it-IT" altLang="it-IT" sz="2200" dirty="0" smtClean="0">
                <a:solidFill>
                  <a:schemeClr val="accent5">
                    <a:lumMod val="50000"/>
                  </a:schemeClr>
                </a:solidFill>
              </a:rPr>
              <a:t>, anche con misure per fornitori e lavoratori esterni), </a:t>
            </a:r>
            <a:r>
              <a:rPr lang="it-IT" altLang="it-IT" sz="2200" u="sng" dirty="0" smtClean="0">
                <a:solidFill>
                  <a:schemeClr val="accent5">
                    <a:lumMod val="50000"/>
                  </a:schemeClr>
                </a:solidFill>
              </a:rPr>
              <a:t>accordo del 25 novembre 2020  sui «Permessi retribuiti Covid-19» </a:t>
            </a:r>
            <a:r>
              <a:rPr lang="it-IT" altLang="it-IT" sz="2200" dirty="0" smtClean="0">
                <a:solidFill>
                  <a:schemeClr val="accent5">
                    <a:lumMod val="50000"/>
                  </a:schemeClr>
                </a:solidFill>
              </a:rPr>
              <a:t>(generalizzazione dei permessi Work Life Balance previsti nel Contratto integrativo del 2017)</a:t>
            </a:r>
          </a:p>
          <a:p>
            <a:pPr algn="just">
              <a:lnSpc>
                <a:spcPct val="100000"/>
              </a:lnSpc>
              <a:spcBef>
                <a:spcPts val="0"/>
              </a:spcBef>
              <a:buFontTx/>
              <a:buNone/>
              <a:defRPr/>
            </a:pPr>
            <a:endParaRPr lang="it-IT" altLang="it-IT" sz="2200" dirty="0" smtClean="0">
              <a:solidFill>
                <a:schemeClr val="accent5">
                  <a:lumMod val="50000"/>
                </a:schemeClr>
              </a:solidFill>
            </a:endParaRPr>
          </a:p>
          <a:p>
            <a:pPr algn="just">
              <a:lnSpc>
                <a:spcPct val="100000"/>
              </a:lnSpc>
              <a:spcBef>
                <a:spcPts val="0"/>
              </a:spcBef>
              <a:buFont typeface="Wingdings" panose="05000000000000000000" pitchFamily="2" charset="2"/>
              <a:buChar char="Ø"/>
              <a:defRPr/>
            </a:pPr>
            <a:r>
              <a:rPr lang="it-IT" altLang="it-IT" sz="2200" b="1" i="1" dirty="0" smtClean="0">
                <a:solidFill>
                  <a:schemeClr val="accent5">
                    <a:lumMod val="50000"/>
                  </a:schemeClr>
                </a:solidFill>
              </a:rPr>
              <a:t>Impatto e gestione accordo</a:t>
            </a:r>
            <a:r>
              <a:rPr lang="it-IT" altLang="it-IT" sz="2200" dirty="0" smtClean="0">
                <a:solidFill>
                  <a:schemeClr val="accent5">
                    <a:lumMod val="50000"/>
                  </a:schemeClr>
                </a:solidFill>
              </a:rPr>
              <a:t>: clima collaborativo su un ampio spettro di materie, sulle loro sinergie e integrazioni. Resta aperto il confronto sullo smart working 	</a:t>
            </a:r>
          </a:p>
          <a:p>
            <a:pPr marL="457200" indent="-457200" algn="just">
              <a:lnSpc>
                <a:spcPct val="100000"/>
              </a:lnSpc>
              <a:buFontTx/>
              <a:buNone/>
              <a:defRPr/>
            </a:pPr>
            <a:r>
              <a:rPr lang="it-IT" altLang="it-IT" sz="2200" dirty="0" smtClean="0">
                <a:solidFill>
                  <a:schemeClr val="accent5">
                    <a:lumMod val="50000"/>
                  </a:schemeClr>
                </a:solidFill>
              </a:rPr>
              <a:t>	</a:t>
            </a:r>
          </a:p>
          <a:p>
            <a:pPr marL="457200" indent="-457200" algn="just">
              <a:lnSpc>
                <a:spcPct val="100000"/>
              </a:lnSpc>
              <a:buFontTx/>
              <a:buNone/>
              <a:defRPr/>
            </a:pPr>
            <a:endParaRPr lang="it-IT" altLang="it-IT" sz="2200" dirty="0" smtClean="0">
              <a:solidFill>
                <a:schemeClr val="accent5">
                  <a:lumMod val="50000"/>
                </a:schemeClr>
              </a:solidFill>
            </a:endParaRPr>
          </a:p>
        </p:txBody>
      </p:sp>
    </p:spTree>
    <p:extLst>
      <p:ext uri="{BB962C8B-B14F-4D97-AF65-F5344CB8AC3E}">
        <p14:creationId xmlns:p14="http://schemas.microsoft.com/office/powerpoint/2010/main" val="2543268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4" name="Rectangle 2"/>
          <p:cNvSpPr txBox="1">
            <a:spLocks noChangeArrowheads="1"/>
          </p:cNvSpPr>
          <p:nvPr/>
        </p:nvSpPr>
        <p:spPr>
          <a:xfrm>
            <a:off x="1993900" y="0"/>
            <a:ext cx="8280400" cy="10096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altLang="it-IT" sz="4400" b="1" dirty="0" smtClean="0">
                <a:solidFill>
                  <a:schemeClr val="accent5">
                    <a:lumMod val="50000"/>
                  </a:schemeClr>
                </a:solidFill>
                <a:latin typeface="+mn-lt"/>
              </a:rPr>
              <a:t>ISA</a:t>
            </a:r>
          </a:p>
        </p:txBody>
      </p:sp>
      <p:sp>
        <p:nvSpPr>
          <p:cNvPr id="3" name="Rettangolo 2"/>
          <p:cNvSpPr/>
          <p:nvPr/>
        </p:nvSpPr>
        <p:spPr>
          <a:xfrm>
            <a:off x="485775" y="671691"/>
            <a:ext cx="11296650" cy="6186309"/>
          </a:xfrm>
          <a:prstGeom prst="rect">
            <a:avLst/>
          </a:prstGeom>
        </p:spPr>
        <p:txBody>
          <a:bodyPr wrap="square">
            <a:spAutoFit/>
          </a:bodyPr>
          <a:lstStyle/>
          <a:p>
            <a:pPr>
              <a:spcBef>
                <a:spcPts val="0"/>
              </a:spcBef>
              <a:buFont typeface="Wingdings" panose="05000000000000000000" pitchFamily="2" charset="2"/>
              <a:buChar char="Ø"/>
              <a:defRPr/>
            </a:pPr>
            <a:endParaRPr lang="it-IT" altLang="it-IT" sz="2200" dirty="0">
              <a:solidFill>
                <a:schemeClr val="accent5">
                  <a:lumMod val="50000"/>
                </a:schemeClr>
              </a:solidFill>
            </a:endParaRPr>
          </a:p>
          <a:p>
            <a:pPr>
              <a:spcBef>
                <a:spcPts val="0"/>
              </a:spcBef>
              <a:buFont typeface="Wingdings" panose="05000000000000000000" pitchFamily="2" charset="2"/>
              <a:buChar char="Ø"/>
              <a:defRPr/>
            </a:pPr>
            <a:r>
              <a:rPr lang="it-IT" altLang="it-IT" sz="2200" b="1" i="1" dirty="0">
                <a:solidFill>
                  <a:schemeClr val="accent5">
                    <a:lumMod val="50000"/>
                  </a:schemeClr>
                </a:solidFill>
              </a:rPr>
              <a:t>Data accordo</a:t>
            </a:r>
            <a:r>
              <a:rPr lang="it-IT" altLang="it-IT" sz="2200" dirty="0">
                <a:solidFill>
                  <a:schemeClr val="accent5">
                    <a:lumMod val="50000"/>
                  </a:schemeClr>
                </a:solidFill>
              </a:rPr>
              <a:t>: </a:t>
            </a:r>
            <a:r>
              <a:rPr lang="it-IT" altLang="it-IT" sz="2200" dirty="0" smtClean="0">
                <a:solidFill>
                  <a:schemeClr val="accent5">
                    <a:lumMod val="50000"/>
                  </a:schemeClr>
                </a:solidFill>
              </a:rPr>
              <a:t>08/04/2020</a:t>
            </a:r>
            <a:endParaRPr lang="it-IT" altLang="it-IT" sz="2200" b="1" i="1" dirty="0" smtClean="0">
              <a:solidFill>
                <a:schemeClr val="accent5">
                  <a:lumMod val="50000"/>
                </a:schemeClr>
              </a:solidFill>
            </a:endParaRPr>
          </a:p>
          <a:p>
            <a:pPr>
              <a:spcBef>
                <a:spcPts val="0"/>
              </a:spcBef>
              <a:buFont typeface="Wingdings" panose="05000000000000000000" pitchFamily="2" charset="2"/>
              <a:buChar char="Ø"/>
              <a:defRPr/>
            </a:pPr>
            <a:endParaRPr lang="it-IT" altLang="it-IT" sz="2200" b="1" i="1" dirty="0">
              <a:solidFill>
                <a:schemeClr val="accent5">
                  <a:lumMod val="50000"/>
                </a:schemeClr>
              </a:solidFill>
            </a:endParaRPr>
          </a:p>
          <a:p>
            <a:pPr algn="just">
              <a:spcBef>
                <a:spcPts val="0"/>
              </a:spcBef>
              <a:buFont typeface="Wingdings" panose="05000000000000000000" pitchFamily="2" charset="2"/>
              <a:buChar char="Ø"/>
              <a:defRPr/>
            </a:pPr>
            <a:r>
              <a:rPr lang="it-IT" altLang="it-IT" sz="2200" b="1" i="1" dirty="0" smtClean="0">
                <a:solidFill>
                  <a:schemeClr val="accent5">
                    <a:lumMod val="50000"/>
                  </a:schemeClr>
                </a:solidFill>
              </a:rPr>
              <a:t>Precedenti</a:t>
            </a:r>
            <a:r>
              <a:rPr lang="it-IT" altLang="it-IT" sz="2200" i="1" dirty="0">
                <a:solidFill>
                  <a:schemeClr val="accent5">
                    <a:lumMod val="50000"/>
                  </a:schemeClr>
                </a:solidFill>
              </a:rPr>
              <a:t>: </a:t>
            </a:r>
            <a:r>
              <a:rPr lang="it-IT" sz="2200" dirty="0">
                <a:solidFill>
                  <a:schemeClr val="accent5">
                    <a:lumMod val="50000"/>
                  </a:schemeClr>
                </a:solidFill>
              </a:rPr>
              <a:t>implementato l’uso di un dispositivo elettronico per favorire il distanziamento dei </a:t>
            </a:r>
            <a:r>
              <a:rPr lang="it-IT" sz="2200" dirty="0" smtClean="0">
                <a:solidFill>
                  <a:schemeClr val="accent5">
                    <a:lumMod val="50000"/>
                  </a:schemeClr>
                </a:solidFill>
              </a:rPr>
              <a:t>dipendenti e il tracciamento di casi positivi</a:t>
            </a:r>
          </a:p>
          <a:p>
            <a:pPr algn="just">
              <a:spcBef>
                <a:spcPts val="0"/>
              </a:spcBef>
              <a:buFont typeface="Wingdings" panose="05000000000000000000" pitchFamily="2" charset="2"/>
              <a:buChar char="Ø"/>
              <a:defRPr/>
            </a:pPr>
            <a:endParaRPr lang="it-IT" altLang="it-IT" sz="2200" dirty="0">
              <a:solidFill>
                <a:schemeClr val="accent5">
                  <a:lumMod val="50000"/>
                </a:schemeClr>
              </a:solidFill>
            </a:endParaRPr>
          </a:p>
          <a:p>
            <a:pPr algn="just">
              <a:spcBef>
                <a:spcPts val="0"/>
              </a:spcBef>
              <a:buFont typeface="Wingdings" panose="05000000000000000000" pitchFamily="2" charset="2"/>
              <a:buChar char="Ø"/>
              <a:defRPr/>
            </a:pPr>
            <a:r>
              <a:rPr lang="it-IT" altLang="it-IT" sz="2400" b="1" i="1" dirty="0">
                <a:solidFill>
                  <a:schemeClr val="accent5">
                    <a:lumMod val="50000"/>
                  </a:schemeClr>
                </a:solidFill>
              </a:rPr>
              <a:t>Oggetti di </a:t>
            </a:r>
            <a:r>
              <a:rPr lang="it-IT" altLang="it-IT" sz="2400" b="1" i="1" dirty="0" smtClean="0">
                <a:solidFill>
                  <a:schemeClr val="accent5">
                    <a:lumMod val="50000"/>
                  </a:schemeClr>
                </a:solidFill>
              </a:rPr>
              <a:t>confronto</a:t>
            </a:r>
            <a:r>
              <a:rPr lang="it-IT" altLang="it-IT" sz="2200" i="1" dirty="0" smtClean="0">
                <a:solidFill>
                  <a:schemeClr val="accent5">
                    <a:lumMod val="50000"/>
                  </a:schemeClr>
                </a:solidFill>
              </a:rPr>
              <a:t>: </a:t>
            </a:r>
            <a:r>
              <a:rPr lang="it-IT" altLang="it-IT" sz="2200" dirty="0">
                <a:solidFill>
                  <a:schemeClr val="accent5">
                    <a:lumMod val="50000"/>
                  </a:schemeClr>
                </a:solidFill>
              </a:rPr>
              <a:t>i</a:t>
            </a:r>
            <a:r>
              <a:rPr lang="it-IT" sz="2200" dirty="0" smtClean="0">
                <a:solidFill>
                  <a:schemeClr val="accent5">
                    <a:lumMod val="50000"/>
                  </a:schemeClr>
                </a:solidFill>
              </a:rPr>
              <a:t>n </a:t>
            </a:r>
            <a:r>
              <a:rPr lang="it-IT" sz="2200" dirty="0">
                <a:solidFill>
                  <a:schemeClr val="accent5">
                    <a:lumMod val="50000"/>
                  </a:schemeClr>
                </a:solidFill>
              </a:rPr>
              <a:t>un primo momento l’azienda ha provato a gestire i dati direttamente, ma le rappresentanze dei lavoratori hanno chiesto e ottenuto di delegarne la gestione all’apposito comitato </a:t>
            </a:r>
            <a:r>
              <a:rPr lang="it-IT" sz="2200" dirty="0" smtClean="0">
                <a:solidFill>
                  <a:schemeClr val="accent5">
                    <a:lumMod val="50000"/>
                  </a:schemeClr>
                </a:solidFill>
              </a:rPr>
              <a:t>Covid</a:t>
            </a:r>
          </a:p>
          <a:p>
            <a:pPr algn="just">
              <a:spcBef>
                <a:spcPts val="0"/>
              </a:spcBef>
              <a:buFont typeface="Wingdings" panose="05000000000000000000" pitchFamily="2" charset="2"/>
              <a:buChar char="Ø"/>
              <a:defRPr/>
            </a:pPr>
            <a:endParaRPr lang="it-IT" altLang="it-IT" sz="2200" dirty="0">
              <a:solidFill>
                <a:schemeClr val="accent5">
                  <a:lumMod val="50000"/>
                </a:schemeClr>
              </a:solidFill>
            </a:endParaRPr>
          </a:p>
          <a:p>
            <a:pPr algn="just">
              <a:spcBef>
                <a:spcPts val="0"/>
              </a:spcBef>
              <a:buFont typeface="Wingdings" panose="05000000000000000000" pitchFamily="2" charset="2"/>
              <a:buChar char="Ø"/>
              <a:defRPr/>
            </a:pPr>
            <a:r>
              <a:rPr lang="it-IT" altLang="it-IT" sz="2200" b="1" i="1" dirty="0">
                <a:solidFill>
                  <a:schemeClr val="accent5">
                    <a:lumMod val="50000"/>
                  </a:schemeClr>
                </a:solidFill>
              </a:rPr>
              <a:t>Contenuti</a:t>
            </a:r>
            <a:r>
              <a:rPr lang="it-IT" altLang="it-IT" sz="2200" i="1" dirty="0">
                <a:solidFill>
                  <a:schemeClr val="accent5">
                    <a:lumMod val="50000"/>
                  </a:schemeClr>
                </a:solidFill>
              </a:rPr>
              <a:t>: </a:t>
            </a:r>
            <a:r>
              <a:rPr lang="it-IT" sz="2200" dirty="0">
                <a:solidFill>
                  <a:schemeClr val="accent5">
                    <a:lumMod val="50000"/>
                  </a:schemeClr>
                </a:solidFill>
              </a:rPr>
              <a:t>Le informazioni raccolte dal dispositivo sono esclusivamente rivolte alla prevenzione del rischio da contagio (interazioni da contatto ravvicinato prolungato), e </a:t>
            </a:r>
            <a:r>
              <a:rPr lang="it-IT" sz="2200" dirty="0" smtClean="0">
                <a:solidFill>
                  <a:schemeClr val="accent5">
                    <a:lumMod val="50000"/>
                  </a:schemeClr>
                </a:solidFill>
              </a:rPr>
              <a:t>non </a:t>
            </a:r>
            <a:r>
              <a:rPr lang="it-IT" sz="2200" dirty="0">
                <a:solidFill>
                  <a:schemeClr val="accent5">
                    <a:lumMod val="50000"/>
                  </a:schemeClr>
                </a:solidFill>
              </a:rPr>
              <a:t>configurano </a:t>
            </a:r>
            <a:r>
              <a:rPr lang="it-IT" sz="2200" dirty="0" smtClean="0">
                <a:solidFill>
                  <a:schemeClr val="accent5">
                    <a:lumMod val="50000"/>
                  </a:schemeClr>
                </a:solidFill>
              </a:rPr>
              <a:t>rischi di controllo </a:t>
            </a:r>
            <a:r>
              <a:rPr lang="it-IT" sz="2200" dirty="0">
                <a:solidFill>
                  <a:schemeClr val="accent5">
                    <a:lumMod val="50000"/>
                  </a:schemeClr>
                </a:solidFill>
              </a:rPr>
              <a:t>sulla prestazione dei </a:t>
            </a:r>
            <a:r>
              <a:rPr lang="it-IT" sz="2200" dirty="0" smtClean="0">
                <a:solidFill>
                  <a:schemeClr val="accent5">
                    <a:lumMod val="50000"/>
                  </a:schemeClr>
                </a:solidFill>
              </a:rPr>
              <a:t>lavoratori. </a:t>
            </a:r>
          </a:p>
          <a:p>
            <a:pPr algn="just">
              <a:spcBef>
                <a:spcPts val="0"/>
              </a:spcBef>
              <a:buFont typeface="Wingdings" panose="05000000000000000000" pitchFamily="2" charset="2"/>
              <a:buChar char="Ø"/>
              <a:defRPr/>
            </a:pPr>
            <a:endParaRPr lang="it-IT" altLang="it-IT" sz="2200" dirty="0">
              <a:solidFill>
                <a:schemeClr val="accent5">
                  <a:lumMod val="50000"/>
                </a:schemeClr>
              </a:solidFill>
            </a:endParaRPr>
          </a:p>
          <a:p>
            <a:pPr algn="just">
              <a:spcBef>
                <a:spcPts val="0"/>
              </a:spcBef>
              <a:buFont typeface="Wingdings" panose="05000000000000000000" pitchFamily="2" charset="2"/>
              <a:buChar char="Ø"/>
              <a:defRPr/>
            </a:pPr>
            <a:r>
              <a:rPr lang="it-IT" altLang="it-IT" sz="2200" b="1" i="1" dirty="0">
                <a:solidFill>
                  <a:schemeClr val="accent5">
                    <a:lumMod val="50000"/>
                  </a:schemeClr>
                </a:solidFill>
              </a:rPr>
              <a:t>Impatto e gestione accordo</a:t>
            </a:r>
            <a:r>
              <a:rPr lang="it-IT" altLang="it-IT" sz="2200" dirty="0">
                <a:solidFill>
                  <a:schemeClr val="accent5">
                    <a:lumMod val="50000"/>
                  </a:schemeClr>
                </a:solidFill>
              </a:rPr>
              <a:t>: </a:t>
            </a:r>
            <a:r>
              <a:rPr lang="it-IT" sz="2200" dirty="0">
                <a:solidFill>
                  <a:schemeClr val="accent5">
                    <a:lumMod val="50000"/>
                  </a:schemeClr>
                </a:solidFill>
              </a:rPr>
              <a:t>Le rappresentanze hanno saputo contrattare adeguatamente questo aspetto, forti anche del fatto contingente che l’azienda non avrebbe potuto riaprire senza il loro parere </a:t>
            </a:r>
            <a:r>
              <a:rPr lang="it-IT" sz="2200" dirty="0" smtClean="0">
                <a:solidFill>
                  <a:schemeClr val="accent5">
                    <a:lumMod val="50000"/>
                  </a:schemeClr>
                </a:solidFill>
              </a:rPr>
              <a:t>favorevole. Riscontro molto positivo tra i lavoratori- a </a:t>
            </a:r>
            <a:r>
              <a:rPr lang="it-IT" sz="2200" dirty="0">
                <a:solidFill>
                  <a:schemeClr val="accent5">
                    <a:lumMod val="50000"/>
                  </a:schemeClr>
                </a:solidFill>
              </a:rPr>
              <a:t>differenza della stessa iniziativa </a:t>
            </a:r>
            <a:r>
              <a:rPr lang="it-IT" sz="2200" dirty="0" smtClean="0">
                <a:solidFill>
                  <a:schemeClr val="accent5">
                    <a:lumMod val="50000"/>
                  </a:schemeClr>
                </a:solidFill>
              </a:rPr>
              <a:t>unilaterale in AST</a:t>
            </a:r>
            <a:endParaRPr lang="it-IT" sz="2200" dirty="0">
              <a:solidFill>
                <a:schemeClr val="accent5">
                  <a:lumMod val="50000"/>
                </a:schemeClr>
              </a:solidFill>
            </a:endParaRPr>
          </a:p>
        </p:txBody>
      </p:sp>
    </p:spTree>
    <p:extLst>
      <p:ext uri="{BB962C8B-B14F-4D97-AF65-F5344CB8AC3E}">
        <p14:creationId xmlns:p14="http://schemas.microsoft.com/office/powerpoint/2010/main" val="6727888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558799" y="1426817"/>
            <a:ext cx="11150600" cy="1055363"/>
          </a:xfrm>
        </p:spPr>
        <p:txBody>
          <a:bodyPr>
            <a:noAutofit/>
          </a:bodyPr>
          <a:lstStyle/>
          <a:p>
            <a:pPr marL="457200" indent="-457200" algn="just">
              <a:lnSpc>
                <a:spcPct val="100000"/>
              </a:lnSpc>
              <a:buFont typeface="Wingdings" panose="05000000000000000000" pitchFamily="2" charset="2"/>
              <a:buChar char="ü"/>
            </a:pPr>
            <a:r>
              <a:rPr lang="it-IT" sz="2400" dirty="0">
                <a:solidFill>
                  <a:schemeClr val="accent5">
                    <a:lumMod val="50000"/>
                  </a:schemeClr>
                </a:solidFill>
              </a:rPr>
              <a:t>La costituzione delle commissioni paritetiche aziendali e territoriali e </a:t>
            </a:r>
            <a:r>
              <a:rPr lang="it-IT" sz="2400" dirty="0" smtClean="0">
                <a:solidFill>
                  <a:schemeClr val="accent5">
                    <a:lumMod val="50000"/>
                  </a:schemeClr>
                </a:solidFill>
              </a:rPr>
              <a:t>il </a:t>
            </a:r>
            <a:r>
              <a:rPr lang="it-IT" sz="2400" dirty="0">
                <a:solidFill>
                  <a:schemeClr val="accent5">
                    <a:lumMod val="50000"/>
                  </a:schemeClr>
                </a:solidFill>
              </a:rPr>
              <a:t>loro </a:t>
            </a:r>
            <a:r>
              <a:rPr lang="it-IT" sz="2400" dirty="0" smtClean="0">
                <a:solidFill>
                  <a:schemeClr val="accent5">
                    <a:lumMod val="50000"/>
                  </a:schemeClr>
                </a:solidFill>
              </a:rPr>
              <a:t>coinvolgimento </a:t>
            </a:r>
            <a:r>
              <a:rPr lang="it-IT" sz="2400" dirty="0">
                <a:solidFill>
                  <a:schemeClr val="accent5">
                    <a:lumMod val="50000"/>
                  </a:schemeClr>
                </a:solidFill>
              </a:rPr>
              <a:t>su </a:t>
            </a:r>
            <a:r>
              <a:rPr lang="it-IT" sz="2400" dirty="0" smtClean="0">
                <a:solidFill>
                  <a:schemeClr val="accent5">
                    <a:lumMod val="50000"/>
                  </a:schemeClr>
                </a:solidFill>
              </a:rPr>
              <a:t>i temi di salute </a:t>
            </a:r>
            <a:r>
              <a:rPr lang="it-IT" sz="2400" dirty="0">
                <a:solidFill>
                  <a:schemeClr val="accent5">
                    <a:lumMod val="50000"/>
                  </a:schemeClr>
                </a:solidFill>
              </a:rPr>
              <a:t>e sicurezza </a:t>
            </a:r>
            <a:endParaRPr lang="it-IT" sz="2400" b="1" dirty="0">
              <a:solidFill>
                <a:schemeClr val="accent5">
                  <a:lumMod val="50000"/>
                </a:schemeClr>
              </a:solidFill>
            </a:endParaRPr>
          </a:p>
        </p:txBody>
      </p:sp>
      <p:sp>
        <p:nvSpPr>
          <p:cNvPr id="4" name="Rettangolo 3"/>
          <p:cNvSpPr/>
          <p:nvPr/>
        </p:nvSpPr>
        <p:spPr>
          <a:xfrm>
            <a:off x="1823719" y="239354"/>
            <a:ext cx="8620758" cy="769441"/>
          </a:xfrm>
          <a:prstGeom prst="rect">
            <a:avLst/>
          </a:prstGeom>
        </p:spPr>
        <p:txBody>
          <a:bodyPr wrap="none">
            <a:spAutoFit/>
          </a:bodyPr>
          <a:lstStyle/>
          <a:p>
            <a:r>
              <a:rPr lang="it-IT" sz="4400" b="1" dirty="0" smtClean="0">
                <a:solidFill>
                  <a:schemeClr val="accent5">
                    <a:lumMod val="50000"/>
                  </a:schemeClr>
                </a:solidFill>
                <a:ea typeface="Times New Roman" panose="02020603050405020304" pitchFamily="18" charset="0"/>
                <a:cs typeface="Calibri" panose="020F0502020204030204" pitchFamily="34" charset="0"/>
              </a:rPr>
              <a:t>I PRINCIPALI SPUNTI DI RIFLESSIONE</a:t>
            </a:r>
            <a:endParaRPr lang="it-IT" sz="4400" b="1" dirty="0">
              <a:solidFill>
                <a:schemeClr val="accent5">
                  <a:lumMod val="50000"/>
                </a:schemeClr>
              </a:solidFill>
            </a:endParaRPr>
          </a:p>
        </p:txBody>
      </p:sp>
      <p:sp>
        <p:nvSpPr>
          <p:cNvPr id="6" name="Titolo 1"/>
          <p:cNvSpPr txBox="1">
            <a:spLocks/>
          </p:cNvSpPr>
          <p:nvPr/>
        </p:nvSpPr>
        <p:spPr>
          <a:xfrm>
            <a:off x="558799" y="2695957"/>
            <a:ext cx="11150600" cy="650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lgn="just">
              <a:buFont typeface="Wingdings" panose="05000000000000000000" pitchFamily="2" charset="2"/>
              <a:buChar char="ü"/>
            </a:pPr>
            <a:r>
              <a:rPr lang="it-IT" sz="2400" dirty="0" smtClean="0">
                <a:solidFill>
                  <a:schemeClr val="accent5">
                    <a:lumMod val="50000"/>
                  </a:schemeClr>
                </a:solidFill>
              </a:rPr>
              <a:t>Le nuove prerogative e i nuovi ruoli assunti da dai </a:t>
            </a:r>
            <a:r>
              <a:rPr lang="it-IT" sz="2400" dirty="0">
                <a:solidFill>
                  <a:schemeClr val="accent5">
                    <a:lumMod val="50000"/>
                  </a:schemeClr>
                </a:solidFill>
              </a:rPr>
              <a:t>delegati, </a:t>
            </a:r>
            <a:r>
              <a:rPr lang="it-IT" sz="2400" dirty="0" smtClean="0">
                <a:solidFill>
                  <a:schemeClr val="accent5">
                    <a:lumMod val="50000"/>
                  </a:schemeClr>
                </a:solidFill>
              </a:rPr>
              <a:t>in particolare i RLS</a:t>
            </a:r>
            <a:endParaRPr lang="it-IT" sz="2400" b="1" dirty="0">
              <a:solidFill>
                <a:schemeClr val="accent5">
                  <a:lumMod val="50000"/>
                </a:schemeClr>
              </a:solidFill>
            </a:endParaRPr>
          </a:p>
        </p:txBody>
      </p:sp>
      <p:sp>
        <p:nvSpPr>
          <p:cNvPr id="7" name="Titolo 1"/>
          <p:cNvSpPr txBox="1">
            <a:spLocks/>
          </p:cNvSpPr>
          <p:nvPr/>
        </p:nvSpPr>
        <p:spPr>
          <a:xfrm>
            <a:off x="558798" y="3667563"/>
            <a:ext cx="11150600" cy="107812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lgn="just">
              <a:lnSpc>
                <a:spcPct val="100000"/>
              </a:lnSpc>
              <a:buFont typeface="Wingdings" panose="05000000000000000000" pitchFamily="2" charset="2"/>
              <a:buChar char="ü"/>
            </a:pPr>
            <a:r>
              <a:rPr lang="it-IT" sz="2400" dirty="0">
                <a:solidFill>
                  <a:schemeClr val="accent5">
                    <a:lumMod val="50000"/>
                  </a:schemeClr>
                </a:solidFill>
              </a:rPr>
              <a:t>La riorganizzazione delle attività in presenza e i cambiamenti nell’orario </a:t>
            </a:r>
            <a:r>
              <a:rPr lang="it-IT" sz="2400" dirty="0" smtClean="0">
                <a:solidFill>
                  <a:schemeClr val="accent5">
                    <a:lumMod val="50000"/>
                  </a:schemeClr>
                </a:solidFill>
              </a:rPr>
              <a:t>e nei </a:t>
            </a:r>
            <a:r>
              <a:rPr lang="it-IT" sz="2400" dirty="0">
                <a:solidFill>
                  <a:schemeClr val="accent5">
                    <a:lumMod val="50000"/>
                  </a:schemeClr>
                </a:solidFill>
              </a:rPr>
              <a:t>ritmi di lavoro</a:t>
            </a:r>
          </a:p>
        </p:txBody>
      </p:sp>
      <p:sp>
        <p:nvSpPr>
          <p:cNvPr id="8" name="Titolo 1"/>
          <p:cNvSpPr txBox="1">
            <a:spLocks/>
          </p:cNvSpPr>
          <p:nvPr/>
        </p:nvSpPr>
        <p:spPr>
          <a:xfrm>
            <a:off x="558798" y="4745689"/>
            <a:ext cx="11150600" cy="80274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457200" indent="-457200" algn="just">
              <a:buFont typeface="Wingdings" panose="05000000000000000000" pitchFamily="2" charset="2"/>
              <a:buChar char="ü"/>
            </a:pPr>
            <a:r>
              <a:rPr lang="it-IT" sz="2400" dirty="0" smtClean="0">
                <a:solidFill>
                  <a:schemeClr val="accent5">
                    <a:lumMod val="50000"/>
                  </a:schemeClr>
                </a:solidFill>
              </a:rPr>
              <a:t> Il futuro dello smart working; espansione e regolamentazione</a:t>
            </a:r>
            <a:endParaRPr lang="it-IT" sz="2400" b="1" dirty="0">
              <a:solidFill>
                <a:schemeClr val="accent5">
                  <a:lumMod val="50000"/>
                </a:schemeClr>
              </a:solidFill>
            </a:endParaRPr>
          </a:p>
        </p:txBody>
      </p:sp>
    </p:spTree>
    <p:extLst>
      <p:ext uri="{BB962C8B-B14F-4D97-AF65-F5344CB8AC3E}">
        <p14:creationId xmlns:p14="http://schemas.microsoft.com/office/powerpoint/2010/main" val="506138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678675" y="1764176"/>
            <a:ext cx="9144000" cy="919776"/>
          </a:xfrm>
        </p:spPr>
        <p:txBody>
          <a:bodyPr>
            <a:noAutofit/>
          </a:bodyPr>
          <a:lstStyle/>
          <a:p>
            <a:r>
              <a:rPr lang="it-IT" sz="2200" dirty="0">
                <a:solidFill>
                  <a:schemeClr val="accent5">
                    <a:lumMod val="50000"/>
                  </a:schemeClr>
                </a:solidFill>
                <a:latin typeface="+mn-lt"/>
              </a:rPr>
              <a:t>La pandemia di Covid-19 ha comportato, per la tutela delle lavoratrici e dei lavoratori, delle sfide del tutto </a:t>
            </a:r>
            <a:r>
              <a:rPr lang="it-IT" sz="2200" dirty="0" smtClean="0">
                <a:solidFill>
                  <a:schemeClr val="accent5">
                    <a:lumMod val="50000"/>
                  </a:schemeClr>
                </a:solidFill>
                <a:latin typeface="+mn-lt"/>
              </a:rPr>
              <a:t>inedite, in </a:t>
            </a:r>
            <a:r>
              <a:rPr lang="it-IT" sz="2200" dirty="0">
                <a:solidFill>
                  <a:schemeClr val="accent5">
                    <a:lumMod val="50000"/>
                  </a:schemeClr>
                </a:solidFill>
                <a:latin typeface="+mn-lt"/>
              </a:rPr>
              <a:t>un contesto in cui i luoghi di lavoro e i processi produttivi sono stati sottoposti a una radicale e veloce </a:t>
            </a:r>
            <a:r>
              <a:rPr lang="it-IT" sz="2200" dirty="0" smtClean="0">
                <a:solidFill>
                  <a:schemeClr val="accent5">
                    <a:lumMod val="50000"/>
                  </a:schemeClr>
                </a:solidFill>
                <a:latin typeface="+mn-lt"/>
              </a:rPr>
              <a:t>trasformazione</a:t>
            </a:r>
            <a:endParaRPr lang="it-IT" sz="2200" b="1" dirty="0">
              <a:solidFill>
                <a:schemeClr val="accent5">
                  <a:lumMod val="50000"/>
                </a:schemeClr>
              </a:solidFill>
              <a:latin typeface="+mn-lt"/>
            </a:endParaRPr>
          </a:p>
        </p:txBody>
      </p:sp>
      <p:sp>
        <p:nvSpPr>
          <p:cNvPr id="5" name="CasellaDiTesto 4"/>
          <p:cNvSpPr txBox="1"/>
          <p:nvPr/>
        </p:nvSpPr>
        <p:spPr>
          <a:xfrm>
            <a:off x="2019869" y="2874154"/>
            <a:ext cx="8461612" cy="1107996"/>
          </a:xfrm>
          <a:prstGeom prst="rect">
            <a:avLst/>
          </a:prstGeom>
          <a:noFill/>
        </p:spPr>
        <p:txBody>
          <a:bodyPr wrap="square" rtlCol="0">
            <a:spAutoFit/>
          </a:bodyPr>
          <a:lstStyle/>
          <a:p>
            <a:pPr algn="ctr"/>
            <a:r>
              <a:rPr lang="it-IT" sz="2200" dirty="0" smtClean="0">
                <a:solidFill>
                  <a:schemeClr val="accent5">
                    <a:lumMod val="50000"/>
                  </a:schemeClr>
                </a:solidFill>
              </a:rPr>
              <a:t>In questo scenario si colloca il presente </a:t>
            </a:r>
            <a:r>
              <a:rPr lang="it-IT" sz="2200" b="1" dirty="0" smtClean="0">
                <a:solidFill>
                  <a:schemeClr val="accent5">
                    <a:lumMod val="50000"/>
                  </a:schemeClr>
                </a:solidFill>
              </a:rPr>
              <a:t>Focus</a:t>
            </a:r>
            <a:r>
              <a:rPr lang="it-IT" sz="2200" dirty="0" smtClean="0">
                <a:solidFill>
                  <a:schemeClr val="accent5">
                    <a:lumMod val="50000"/>
                  </a:schemeClr>
                </a:solidFill>
              </a:rPr>
              <a:t>, un lavoro in corso di sviluppo, di stampo prevalentemente qualitativo </a:t>
            </a:r>
          </a:p>
          <a:p>
            <a:pPr algn="ctr"/>
            <a:r>
              <a:rPr lang="it-IT" sz="2200" dirty="0" smtClean="0">
                <a:solidFill>
                  <a:schemeClr val="accent5">
                    <a:lumMod val="50000"/>
                  </a:schemeClr>
                </a:solidFill>
              </a:rPr>
              <a:t>che si compone di due parti principali:</a:t>
            </a:r>
            <a:endParaRPr lang="it-IT" sz="2200" dirty="0">
              <a:solidFill>
                <a:schemeClr val="accent5">
                  <a:lumMod val="50000"/>
                </a:schemeClr>
              </a:solidFill>
            </a:endParaRPr>
          </a:p>
        </p:txBody>
      </p:sp>
      <p:sp>
        <p:nvSpPr>
          <p:cNvPr id="3" name="CasellaDiTesto 2"/>
          <p:cNvSpPr txBox="1"/>
          <p:nvPr/>
        </p:nvSpPr>
        <p:spPr>
          <a:xfrm>
            <a:off x="3421750" y="419813"/>
            <a:ext cx="5657850" cy="769441"/>
          </a:xfrm>
          <a:prstGeom prst="rect">
            <a:avLst/>
          </a:prstGeom>
          <a:noFill/>
        </p:spPr>
        <p:txBody>
          <a:bodyPr wrap="square" rtlCol="0">
            <a:spAutoFit/>
          </a:bodyPr>
          <a:lstStyle/>
          <a:p>
            <a:pPr algn="ctr"/>
            <a:r>
              <a:rPr lang="it-IT" sz="4400" b="1" dirty="0" smtClean="0">
                <a:solidFill>
                  <a:schemeClr val="accent5">
                    <a:lumMod val="50000"/>
                  </a:schemeClr>
                </a:solidFill>
              </a:rPr>
              <a:t>IL CONTESTO</a:t>
            </a:r>
            <a:endParaRPr lang="it-IT" sz="4400" b="1" dirty="0">
              <a:solidFill>
                <a:schemeClr val="accent5">
                  <a:lumMod val="50000"/>
                </a:schemeClr>
              </a:solidFill>
            </a:endParaRPr>
          </a:p>
        </p:txBody>
      </p:sp>
      <p:sp>
        <p:nvSpPr>
          <p:cNvPr id="4" name="CasellaDiTesto 3"/>
          <p:cNvSpPr txBox="1"/>
          <p:nvPr/>
        </p:nvSpPr>
        <p:spPr>
          <a:xfrm>
            <a:off x="2633023" y="4362554"/>
            <a:ext cx="7445849" cy="769441"/>
          </a:xfrm>
          <a:prstGeom prst="rect">
            <a:avLst/>
          </a:prstGeom>
          <a:noFill/>
        </p:spPr>
        <p:txBody>
          <a:bodyPr wrap="square" rtlCol="0">
            <a:spAutoFit/>
          </a:bodyPr>
          <a:lstStyle/>
          <a:p>
            <a:pPr marL="285750" indent="-285750">
              <a:buFont typeface="Wingdings" panose="05000000000000000000" pitchFamily="2" charset="2"/>
              <a:buChar char="Ø"/>
            </a:pPr>
            <a:r>
              <a:rPr lang="it-IT" sz="2200" dirty="0" smtClean="0">
                <a:solidFill>
                  <a:schemeClr val="accent5">
                    <a:lumMod val="50000"/>
                  </a:schemeClr>
                </a:solidFill>
              </a:rPr>
              <a:t>Analisi dei testi classificati come </a:t>
            </a:r>
            <a:r>
              <a:rPr lang="it-IT" sz="2200" smtClean="0">
                <a:solidFill>
                  <a:schemeClr val="accent5">
                    <a:lumMod val="50000"/>
                  </a:schemeClr>
                </a:solidFill>
              </a:rPr>
              <a:t>Accordi </a:t>
            </a:r>
            <a:r>
              <a:rPr lang="it-IT" sz="2200" smtClean="0">
                <a:solidFill>
                  <a:schemeClr val="accent5">
                    <a:lumMod val="50000"/>
                  </a:schemeClr>
                </a:solidFill>
              </a:rPr>
              <a:t>Covid-19 </a:t>
            </a:r>
            <a:endParaRPr lang="it-IT" sz="2200" dirty="0" smtClean="0">
              <a:solidFill>
                <a:schemeClr val="accent5">
                  <a:lumMod val="50000"/>
                </a:schemeClr>
              </a:solidFill>
            </a:endParaRPr>
          </a:p>
          <a:p>
            <a:r>
              <a:rPr lang="it-IT" sz="2200" dirty="0" smtClean="0">
                <a:solidFill>
                  <a:schemeClr val="accent5">
                    <a:lumMod val="50000"/>
                  </a:schemeClr>
                </a:solidFill>
              </a:rPr>
              <a:t>nell’Osservatorio </a:t>
            </a:r>
            <a:r>
              <a:rPr lang="it-IT" sz="2200" dirty="0">
                <a:solidFill>
                  <a:schemeClr val="accent5">
                    <a:lumMod val="50000"/>
                  </a:schemeClr>
                </a:solidFill>
              </a:rPr>
              <a:t>Cgil sulla contrattazione di secondo livello</a:t>
            </a:r>
          </a:p>
        </p:txBody>
      </p:sp>
      <p:sp>
        <p:nvSpPr>
          <p:cNvPr id="6" name="CasellaDiTesto 5"/>
          <p:cNvSpPr txBox="1"/>
          <p:nvPr/>
        </p:nvSpPr>
        <p:spPr>
          <a:xfrm>
            <a:off x="2633023" y="5512399"/>
            <a:ext cx="7656394" cy="430887"/>
          </a:xfrm>
          <a:prstGeom prst="rect">
            <a:avLst/>
          </a:prstGeom>
          <a:noFill/>
        </p:spPr>
        <p:txBody>
          <a:bodyPr wrap="square" rtlCol="0">
            <a:spAutoFit/>
          </a:bodyPr>
          <a:lstStyle/>
          <a:p>
            <a:pPr marL="285750" indent="-285750">
              <a:buFont typeface="Wingdings" panose="05000000000000000000" pitchFamily="2" charset="2"/>
              <a:buChar char="Ø"/>
            </a:pPr>
            <a:r>
              <a:rPr lang="it-IT" sz="2200" dirty="0" smtClean="0">
                <a:solidFill>
                  <a:schemeClr val="accent5">
                    <a:lumMod val="50000"/>
                  </a:schemeClr>
                </a:solidFill>
              </a:rPr>
              <a:t>Presentazione di 7 percorsi contrattuali assunti a casi di studio</a:t>
            </a:r>
            <a:endParaRPr lang="it-IT" sz="2200" dirty="0">
              <a:solidFill>
                <a:schemeClr val="accent5">
                  <a:lumMod val="50000"/>
                </a:schemeClr>
              </a:solidFill>
            </a:endParaRPr>
          </a:p>
        </p:txBody>
      </p:sp>
    </p:spTree>
    <p:extLst>
      <p:ext uri="{BB962C8B-B14F-4D97-AF65-F5344CB8AC3E}">
        <p14:creationId xmlns:p14="http://schemas.microsoft.com/office/powerpoint/2010/main" val="217163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566738" y="605333"/>
            <a:ext cx="11258549" cy="1225551"/>
          </a:xfrm>
        </p:spPr>
        <p:txBody>
          <a:bodyPr>
            <a:noAutofit/>
          </a:bodyPr>
          <a:lstStyle/>
          <a:p>
            <a:r>
              <a:rPr lang="it-IT" sz="2200" dirty="0" smtClean="0">
                <a:solidFill>
                  <a:schemeClr val="accent5">
                    <a:lumMod val="50000"/>
                  </a:schemeClr>
                </a:solidFill>
                <a:latin typeface="+mn-lt"/>
              </a:rPr>
              <a:t>Sono stati </a:t>
            </a:r>
            <a:r>
              <a:rPr lang="it-IT" sz="2200" dirty="0">
                <a:solidFill>
                  <a:schemeClr val="accent5">
                    <a:lumMod val="50000"/>
                  </a:schemeClr>
                </a:solidFill>
                <a:latin typeface="+mn-lt"/>
              </a:rPr>
              <a:t>letti e classificati nell’Osservatorio Cgil sulla contrattazione di secondo </a:t>
            </a:r>
            <a:r>
              <a:rPr lang="it-IT" sz="2200" dirty="0" smtClean="0">
                <a:solidFill>
                  <a:schemeClr val="accent5">
                    <a:lumMod val="50000"/>
                  </a:schemeClr>
                </a:solidFill>
                <a:latin typeface="+mn-lt"/>
              </a:rPr>
              <a:t>livello</a:t>
            </a:r>
            <a:br>
              <a:rPr lang="it-IT" sz="2200" dirty="0" smtClean="0">
                <a:solidFill>
                  <a:schemeClr val="accent5">
                    <a:lumMod val="50000"/>
                  </a:schemeClr>
                </a:solidFill>
                <a:latin typeface="+mn-lt"/>
              </a:rPr>
            </a:br>
            <a:r>
              <a:rPr lang="it-IT" sz="2200" dirty="0" smtClean="0">
                <a:solidFill>
                  <a:schemeClr val="accent5">
                    <a:lumMod val="50000"/>
                  </a:schemeClr>
                </a:solidFill>
                <a:latin typeface="+mn-lt"/>
              </a:rPr>
              <a:t> </a:t>
            </a:r>
            <a:r>
              <a:rPr lang="it-IT" sz="2800" b="1" dirty="0">
                <a:solidFill>
                  <a:schemeClr val="accent5">
                    <a:lumMod val="50000"/>
                  </a:schemeClr>
                </a:solidFill>
                <a:latin typeface="+mn-lt"/>
              </a:rPr>
              <a:t>326 </a:t>
            </a:r>
            <a:r>
              <a:rPr lang="it-IT" sz="2200" b="1" dirty="0">
                <a:solidFill>
                  <a:schemeClr val="accent5">
                    <a:lumMod val="50000"/>
                  </a:schemeClr>
                </a:solidFill>
                <a:latin typeface="+mn-lt"/>
              </a:rPr>
              <a:t>testi</a:t>
            </a:r>
            <a:r>
              <a:rPr lang="it-IT" sz="2200" dirty="0">
                <a:solidFill>
                  <a:schemeClr val="accent5">
                    <a:lumMod val="50000"/>
                  </a:schemeClr>
                </a:solidFill>
                <a:latin typeface="+mn-lt"/>
              </a:rPr>
              <a:t>, firmati </a:t>
            </a:r>
            <a:r>
              <a:rPr lang="it-IT" sz="2200" dirty="0" smtClean="0">
                <a:solidFill>
                  <a:schemeClr val="accent5">
                    <a:lumMod val="50000"/>
                  </a:schemeClr>
                </a:solidFill>
                <a:latin typeface="+mn-lt"/>
              </a:rPr>
              <a:t>soprattutto </a:t>
            </a:r>
            <a:r>
              <a:rPr lang="it-IT" sz="2200" dirty="0">
                <a:solidFill>
                  <a:schemeClr val="accent5">
                    <a:lumMod val="50000"/>
                  </a:schemeClr>
                </a:solidFill>
                <a:latin typeface="+mn-lt"/>
              </a:rPr>
              <a:t>durante la cosiddetta “Fase Uno” della pandemia.</a:t>
            </a:r>
            <a:endParaRPr lang="it-IT" sz="2200" b="1" dirty="0">
              <a:solidFill>
                <a:schemeClr val="accent5">
                  <a:lumMod val="50000"/>
                </a:schemeClr>
              </a:solidFill>
              <a:latin typeface="+mn-lt"/>
            </a:endParaRPr>
          </a:p>
        </p:txBody>
      </p:sp>
      <p:sp>
        <p:nvSpPr>
          <p:cNvPr id="4" name="CasellaDiTesto 3"/>
          <p:cNvSpPr txBox="1"/>
          <p:nvPr/>
        </p:nvSpPr>
        <p:spPr>
          <a:xfrm>
            <a:off x="1714500" y="220613"/>
            <a:ext cx="9144000" cy="769441"/>
          </a:xfrm>
          <a:prstGeom prst="rect">
            <a:avLst/>
          </a:prstGeom>
          <a:noFill/>
        </p:spPr>
        <p:txBody>
          <a:bodyPr wrap="square" rtlCol="0">
            <a:spAutoFit/>
          </a:bodyPr>
          <a:lstStyle/>
          <a:p>
            <a:pPr algn="ctr"/>
            <a:r>
              <a:rPr lang="it-IT" sz="4400" b="1" dirty="0" smtClean="0">
                <a:solidFill>
                  <a:schemeClr val="accent5">
                    <a:lumMod val="50000"/>
                  </a:schemeClr>
                </a:solidFill>
              </a:rPr>
              <a:t>IL CAMPIONE DI ACCORDI COVID-19</a:t>
            </a:r>
            <a:endParaRPr lang="it-IT" sz="4400" b="1" dirty="0">
              <a:solidFill>
                <a:schemeClr val="accent5">
                  <a:lumMod val="50000"/>
                </a:schemeClr>
              </a:solidFill>
            </a:endParaRPr>
          </a:p>
        </p:txBody>
      </p:sp>
      <p:graphicFrame>
        <p:nvGraphicFramePr>
          <p:cNvPr id="6" name="Grafico 5"/>
          <p:cNvGraphicFramePr/>
          <p:nvPr>
            <p:extLst>
              <p:ext uri="{D42A27DB-BD31-4B8C-83A1-F6EECF244321}">
                <p14:modId xmlns:p14="http://schemas.microsoft.com/office/powerpoint/2010/main" val="2728512971"/>
              </p:ext>
            </p:extLst>
          </p:nvPr>
        </p:nvGraphicFramePr>
        <p:xfrm>
          <a:off x="5388765" y="2215604"/>
          <a:ext cx="6281740" cy="3409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Grafico 10"/>
          <p:cNvGraphicFramePr/>
          <p:nvPr>
            <p:extLst>
              <p:ext uri="{D42A27DB-BD31-4B8C-83A1-F6EECF244321}">
                <p14:modId xmlns:p14="http://schemas.microsoft.com/office/powerpoint/2010/main" val="641122816"/>
              </p:ext>
            </p:extLst>
          </p:nvPr>
        </p:nvGraphicFramePr>
        <p:xfrm>
          <a:off x="0" y="3536863"/>
          <a:ext cx="5048252" cy="3568788"/>
        </p:xfrm>
        <a:graphic>
          <a:graphicData uri="http://schemas.openxmlformats.org/drawingml/2006/chart">
            <c:chart xmlns:c="http://schemas.openxmlformats.org/drawingml/2006/chart" xmlns:r="http://schemas.openxmlformats.org/officeDocument/2006/relationships" r:id="rId5"/>
          </a:graphicData>
        </a:graphic>
      </p:graphicFrame>
      <p:sp>
        <p:nvSpPr>
          <p:cNvPr id="14" name="Callout con freccia in su 13"/>
          <p:cNvSpPr/>
          <p:nvPr/>
        </p:nvSpPr>
        <p:spPr>
          <a:xfrm>
            <a:off x="323849" y="1771484"/>
            <a:ext cx="3586164" cy="1517728"/>
          </a:xfrm>
          <a:prstGeom prst="upArrow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CasellaDiTesto 15"/>
          <p:cNvSpPr txBox="1"/>
          <p:nvPr/>
        </p:nvSpPr>
        <p:spPr>
          <a:xfrm>
            <a:off x="614361" y="2381800"/>
            <a:ext cx="3343275" cy="830997"/>
          </a:xfrm>
          <a:prstGeom prst="rect">
            <a:avLst/>
          </a:prstGeom>
          <a:noFill/>
        </p:spPr>
        <p:txBody>
          <a:bodyPr wrap="square" rtlCol="0">
            <a:spAutoFit/>
          </a:bodyPr>
          <a:lstStyle/>
          <a:p>
            <a:pPr marL="342900" indent="-342900">
              <a:buFont typeface="Wingdings" panose="05000000000000000000" pitchFamily="2" charset="2"/>
              <a:buChar char="ü"/>
            </a:pPr>
            <a:r>
              <a:rPr lang="it-IT" sz="2400" b="1" dirty="0">
                <a:solidFill>
                  <a:schemeClr val="accent5">
                    <a:lumMod val="50000"/>
                  </a:schemeClr>
                </a:solidFill>
              </a:rPr>
              <a:t>111 Protocolli </a:t>
            </a:r>
          </a:p>
          <a:p>
            <a:pPr marL="342900" indent="-342900">
              <a:buFont typeface="Wingdings" panose="05000000000000000000" pitchFamily="2" charset="2"/>
              <a:buChar char="ü"/>
            </a:pPr>
            <a:r>
              <a:rPr lang="it-IT" sz="2400" b="1" dirty="0">
                <a:solidFill>
                  <a:schemeClr val="accent5">
                    <a:lumMod val="50000"/>
                  </a:schemeClr>
                </a:solidFill>
              </a:rPr>
              <a:t>215 Accordi aziendali </a:t>
            </a:r>
          </a:p>
        </p:txBody>
      </p:sp>
    </p:spTree>
    <p:extLst>
      <p:ext uri="{BB962C8B-B14F-4D97-AF65-F5344CB8AC3E}">
        <p14:creationId xmlns:p14="http://schemas.microsoft.com/office/powerpoint/2010/main" val="223438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11" grpId="0">
        <p:bldAsOne/>
      </p:bldGraphic>
      <p:bldP spid="14" grpId="0" animBg="1"/>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4" name="CasellaDiTesto 3"/>
          <p:cNvSpPr txBox="1"/>
          <p:nvPr/>
        </p:nvSpPr>
        <p:spPr>
          <a:xfrm>
            <a:off x="2619374" y="167958"/>
            <a:ext cx="6683375" cy="769441"/>
          </a:xfrm>
          <a:prstGeom prst="rect">
            <a:avLst/>
          </a:prstGeom>
          <a:noFill/>
        </p:spPr>
        <p:txBody>
          <a:bodyPr wrap="square" rtlCol="0">
            <a:spAutoFit/>
          </a:bodyPr>
          <a:lstStyle/>
          <a:p>
            <a:pPr algn="ctr"/>
            <a:r>
              <a:rPr lang="it-IT" sz="4400" b="1" dirty="0"/>
              <a:t> </a:t>
            </a:r>
            <a:r>
              <a:rPr lang="it-IT" sz="4400" b="1" dirty="0" smtClean="0">
                <a:solidFill>
                  <a:schemeClr val="accent5">
                    <a:lumMod val="50000"/>
                  </a:schemeClr>
                </a:solidFill>
              </a:rPr>
              <a:t>I PROTOCOLLI</a:t>
            </a:r>
            <a:endParaRPr lang="it-IT" sz="4400" dirty="0">
              <a:solidFill>
                <a:schemeClr val="accent5">
                  <a:lumMod val="50000"/>
                </a:schemeClr>
              </a:solidFill>
            </a:endParaRPr>
          </a:p>
        </p:txBody>
      </p:sp>
      <p:sp>
        <p:nvSpPr>
          <p:cNvPr id="7" name="CasellaDiTesto 6"/>
          <p:cNvSpPr txBox="1"/>
          <p:nvPr/>
        </p:nvSpPr>
        <p:spPr>
          <a:xfrm>
            <a:off x="755650" y="3196085"/>
            <a:ext cx="11112500" cy="1077218"/>
          </a:xfrm>
          <a:prstGeom prst="rect">
            <a:avLst/>
          </a:prstGeom>
          <a:noFill/>
        </p:spPr>
        <p:txBody>
          <a:bodyPr wrap="square" rtlCol="0">
            <a:spAutoFit/>
          </a:bodyPr>
          <a:lstStyle/>
          <a:p>
            <a:pPr marL="342900" indent="-342900">
              <a:buFont typeface="Wingdings" panose="05000000000000000000" pitchFamily="2" charset="2"/>
              <a:buChar char="Ø"/>
            </a:pPr>
            <a:r>
              <a:rPr lang="it-IT" sz="2200" b="1" i="1" dirty="0">
                <a:solidFill>
                  <a:schemeClr val="accent5">
                    <a:lumMod val="50000"/>
                  </a:schemeClr>
                </a:solidFill>
              </a:rPr>
              <a:t>Nazionali intersettoriali</a:t>
            </a:r>
            <a:r>
              <a:rPr lang="it-IT" sz="2200" b="1" dirty="0">
                <a:solidFill>
                  <a:schemeClr val="accent5">
                    <a:lumMod val="50000"/>
                  </a:schemeClr>
                </a:solidFill>
              </a:rPr>
              <a:t> </a:t>
            </a:r>
            <a:r>
              <a:rPr lang="it-IT" sz="2200" dirty="0">
                <a:solidFill>
                  <a:schemeClr val="accent5">
                    <a:lumMod val="50000"/>
                  </a:schemeClr>
                </a:solidFill>
              </a:rPr>
              <a:t>(4%) di cui fanno parte i Protocolli Interconfederali del 13 marzo e 24 aprile </a:t>
            </a:r>
            <a:r>
              <a:rPr lang="it-IT" sz="2200" dirty="0" smtClean="0">
                <a:solidFill>
                  <a:schemeClr val="accent5">
                    <a:lumMod val="50000"/>
                  </a:schemeClr>
                </a:solidFill>
              </a:rPr>
              <a:t>2020</a:t>
            </a:r>
          </a:p>
          <a:p>
            <a:pPr marL="285750" indent="-285750">
              <a:buFont typeface="Arial" panose="020B0604020202020204" pitchFamily="34" charset="0"/>
              <a:buChar char="•"/>
            </a:pPr>
            <a:endParaRPr lang="it-IT" sz="2000" dirty="0"/>
          </a:p>
        </p:txBody>
      </p:sp>
      <p:sp>
        <p:nvSpPr>
          <p:cNvPr id="8" name="CasellaDiTesto 7"/>
          <p:cNvSpPr txBox="1"/>
          <p:nvPr/>
        </p:nvSpPr>
        <p:spPr>
          <a:xfrm>
            <a:off x="755650" y="3968019"/>
            <a:ext cx="11112500" cy="769441"/>
          </a:xfrm>
          <a:prstGeom prst="rect">
            <a:avLst/>
          </a:prstGeom>
          <a:noFill/>
        </p:spPr>
        <p:txBody>
          <a:bodyPr wrap="square" rtlCol="0">
            <a:spAutoFit/>
          </a:bodyPr>
          <a:lstStyle/>
          <a:p>
            <a:pPr marL="342900" lvl="0" indent="-342900">
              <a:buFont typeface="Wingdings" panose="05000000000000000000" pitchFamily="2" charset="2"/>
              <a:buChar char="Ø"/>
            </a:pPr>
            <a:r>
              <a:rPr lang="it-IT" sz="2200" b="1" i="1" dirty="0">
                <a:solidFill>
                  <a:schemeClr val="accent5">
                    <a:lumMod val="50000"/>
                  </a:schemeClr>
                </a:solidFill>
              </a:rPr>
              <a:t>Territoriali intersettoriali </a:t>
            </a:r>
            <a:r>
              <a:rPr lang="it-IT" sz="2200" i="1" dirty="0">
                <a:solidFill>
                  <a:schemeClr val="accent5">
                    <a:lumMod val="50000"/>
                  </a:schemeClr>
                </a:solidFill>
              </a:rPr>
              <a:t>(31%) </a:t>
            </a:r>
            <a:r>
              <a:rPr lang="it-IT" sz="2200" i="1" dirty="0" smtClean="0">
                <a:solidFill>
                  <a:schemeClr val="accent5">
                    <a:lumMod val="50000"/>
                  </a:schemeClr>
                </a:solidFill>
              </a:rPr>
              <a:t>sono soprattutto documenti per </a:t>
            </a:r>
            <a:r>
              <a:rPr lang="it-IT" sz="2200" i="1" dirty="0">
                <a:solidFill>
                  <a:schemeClr val="accent5">
                    <a:lumMod val="50000"/>
                  </a:schemeClr>
                </a:solidFill>
              </a:rPr>
              <a:t>la costituzione di comitati paritetici </a:t>
            </a:r>
            <a:r>
              <a:rPr lang="it-IT" sz="2200" i="1" dirty="0" smtClean="0">
                <a:solidFill>
                  <a:schemeClr val="accent5">
                    <a:lumMod val="50000"/>
                  </a:schemeClr>
                </a:solidFill>
              </a:rPr>
              <a:t>e accordi </a:t>
            </a:r>
            <a:r>
              <a:rPr lang="it-IT" sz="2200" i="1" dirty="0">
                <a:solidFill>
                  <a:schemeClr val="accent5">
                    <a:lumMod val="50000"/>
                  </a:schemeClr>
                </a:solidFill>
              </a:rPr>
              <a:t>quadro regionali per la cassa </a:t>
            </a:r>
            <a:r>
              <a:rPr lang="it-IT" sz="2200" i="1" dirty="0" smtClean="0">
                <a:solidFill>
                  <a:schemeClr val="accent5">
                    <a:lumMod val="50000"/>
                  </a:schemeClr>
                </a:solidFill>
              </a:rPr>
              <a:t>integrazione</a:t>
            </a:r>
            <a:endParaRPr lang="it-IT" sz="2200" i="1" dirty="0">
              <a:solidFill>
                <a:schemeClr val="accent5">
                  <a:lumMod val="50000"/>
                </a:schemeClr>
              </a:solidFill>
            </a:endParaRPr>
          </a:p>
        </p:txBody>
      </p:sp>
      <p:sp>
        <p:nvSpPr>
          <p:cNvPr id="9" name="CasellaDiTesto 8"/>
          <p:cNvSpPr txBox="1"/>
          <p:nvPr/>
        </p:nvSpPr>
        <p:spPr>
          <a:xfrm>
            <a:off x="755650" y="5730256"/>
            <a:ext cx="10979150" cy="769441"/>
          </a:xfrm>
          <a:prstGeom prst="rect">
            <a:avLst/>
          </a:prstGeom>
          <a:noFill/>
        </p:spPr>
        <p:txBody>
          <a:bodyPr wrap="square" rtlCol="0">
            <a:spAutoFit/>
          </a:bodyPr>
          <a:lstStyle/>
          <a:p>
            <a:pPr marL="342900" indent="-342900">
              <a:buFont typeface="Wingdings" panose="05000000000000000000" pitchFamily="2" charset="2"/>
              <a:buChar char="Ø"/>
            </a:pPr>
            <a:r>
              <a:rPr lang="it-IT" sz="2200" b="1" i="1" dirty="0">
                <a:solidFill>
                  <a:schemeClr val="accent5">
                    <a:lumMod val="50000"/>
                  </a:schemeClr>
                </a:solidFill>
              </a:rPr>
              <a:t>Nazionali settoriali </a:t>
            </a:r>
            <a:r>
              <a:rPr lang="it-IT" sz="2200" i="1" dirty="0">
                <a:solidFill>
                  <a:schemeClr val="accent5">
                    <a:lumMod val="50000"/>
                  </a:schemeClr>
                </a:solidFill>
              </a:rPr>
              <a:t>(50%), è il più vario dal punto di vista tematico, con molti protocolli che trattano anche di organizzazione del lavoro </a:t>
            </a:r>
            <a:r>
              <a:rPr lang="it-IT" sz="2200" i="1" dirty="0" smtClean="0">
                <a:solidFill>
                  <a:schemeClr val="accent5">
                    <a:lumMod val="50000"/>
                  </a:schemeClr>
                </a:solidFill>
              </a:rPr>
              <a:t>e prevenzione in </a:t>
            </a:r>
            <a:r>
              <a:rPr lang="it-IT" sz="2200" i="1" dirty="0" err="1" smtClean="0">
                <a:solidFill>
                  <a:schemeClr val="accent5">
                    <a:lumMod val="50000"/>
                  </a:schemeClr>
                </a:solidFill>
              </a:rPr>
              <a:t>Ssl</a:t>
            </a:r>
            <a:endParaRPr lang="it-IT" sz="2200" i="1" dirty="0">
              <a:solidFill>
                <a:schemeClr val="accent5">
                  <a:lumMod val="50000"/>
                </a:schemeClr>
              </a:solidFill>
            </a:endParaRPr>
          </a:p>
        </p:txBody>
      </p:sp>
      <p:sp>
        <p:nvSpPr>
          <p:cNvPr id="10" name="CasellaDiTesto 9"/>
          <p:cNvSpPr txBox="1"/>
          <p:nvPr/>
        </p:nvSpPr>
        <p:spPr>
          <a:xfrm>
            <a:off x="755650" y="4811912"/>
            <a:ext cx="11112500" cy="769441"/>
          </a:xfrm>
          <a:prstGeom prst="rect">
            <a:avLst/>
          </a:prstGeom>
          <a:noFill/>
        </p:spPr>
        <p:txBody>
          <a:bodyPr wrap="square" rtlCol="0">
            <a:spAutoFit/>
          </a:bodyPr>
          <a:lstStyle/>
          <a:p>
            <a:pPr marL="342900" lvl="0" indent="-342900">
              <a:buFont typeface="Wingdings" panose="05000000000000000000" pitchFamily="2" charset="2"/>
              <a:buChar char="Ø"/>
            </a:pPr>
            <a:r>
              <a:rPr lang="it-IT" sz="2200" b="1" i="1" dirty="0">
                <a:solidFill>
                  <a:schemeClr val="accent5">
                    <a:lumMod val="50000"/>
                  </a:schemeClr>
                </a:solidFill>
              </a:rPr>
              <a:t>Territoriali settoriali </a:t>
            </a:r>
            <a:r>
              <a:rPr lang="it-IT" sz="2200" i="1" dirty="0">
                <a:solidFill>
                  <a:schemeClr val="accent5">
                    <a:lumMod val="50000"/>
                  </a:schemeClr>
                </a:solidFill>
              </a:rPr>
              <a:t>(16%) </a:t>
            </a:r>
            <a:r>
              <a:rPr lang="it-IT" sz="2200" i="1" dirty="0" smtClean="0">
                <a:solidFill>
                  <a:schemeClr val="accent5">
                    <a:lumMod val="50000"/>
                  </a:schemeClr>
                </a:solidFill>
              </a:rPr>
              <a:t>in </a:t>
            </a:r>
            <a:r>
              <a:rPr lang="it-IT" sz="2200" i="1" dirty="0">
                <a:solidFill>
                  <a:schemeClr val="accent5">
                    <a:lumMod val="50000"/>
                  </a:schemeClr>
                </a:solidFill>
              </a:rPr>
              <a:t>oltre il 60% dei </a:t>
            </a:r>
            <a:r>
              <a:rPr lang="it-IT" sz="2200" i="1" dirty="0" smtClean="0">
                <a:solidFill>
                  <a:schemeClr val="accent5">
                    <a:lumMod val="50000"/>
                  </a:schemeClr>
                </a:solidFill>
              </a:rPr>
              <a:t>casi presentano </a:t>
            </a:r>
            <a:r>
              <a:rPr lang="it-IT" sz="2200" i="1" dirty="0">
                <a:solidFill>
                  <a:schemeClr val="accent5">
                    <a:lumMod val="50000"/>
                  </a:schemeClr>
                </a:solidFill>
              </a:rPr>
              <a:t>temi relativi a ambiente salute e sicurezza, in particolare con riferimento a rappresentanti della sicurezza e relative </a:t>
            </a:r>
            <a:r>
              <a:rPr lang="it-IT" sz="2200" i="1" dirty="0" smtClean="0">
                <a:solidFill>
                  <a:schemeClr val="accent5">
                    <a:lumMod val="50000"/>
                  </a:schemeClr>
                </a:solidFill>
              </a:rPr>
              <a:t>prerogative</a:t>
            </a:r>
            <a:endParaRPr lang="it-IT" dirty="0"/>
          </a:p>
        </p:txBody>
      </p:sp>
      <p:graphicFrame>
        <p:nvGraphicFramePr>
          <p:cNvPr id="11" name="Grafico 10"/>
          <p:cNvGraphicFramePr/>
          <p:nvPr>
            <p:extLst>
              <p:ext uri="{D42A27DB-BD31-4B8C-83A1-F6EECF244321}">
                <p14:modId xmlns:p14="http://schemas.microsoft.com/office/powerpoint/2010/main" val="1854406278"/>
              </p:ext>
            </p:extLst>
          </p:nvPr>
        </p:nvGraphicFramePr>
        <p:xfrm>
          <a:off x="1134948" y="1153205"/>
          <a:ext cx="5110277" cy="1893977"/>
        </p:xfrm>
        <a:graphic>
          <a:graphicData uri="http://schemas.openxmlformats.org/drawingml/2006/chart">
            <c:chart xmlns:c="http://schemas.openxmlformats.org/drawingml/2006/chart" xmlns:r="http://schemas.openxmlformats.org/officeDocument/2006/relationships" r:id="rId4"/>
          </a:graphicData>
        </a:graphic>
      </p:graphicFrame>
      <p:sp>
        <p:nvSpPr>
          <p:cNvPr id="12" name="CasellaDiTesto 11"/>
          <p:cNvSpPr txBox="1"/>
          <p:nvPr/>
        </p:nvSpPr>
        <p:spPr>
          <a:xfrm>
            <a:off x="7177879" y="1496865"/>
            <a:ext cx="3106739" cy="1107996"/>
          </a:xfrm>
          <a:prstGeom prst="rect">
            <a:avLst/>
          </a:prstGeom>
          <a:solidFill>
            <a:schemeClr val="tx2">
              <a:lumMod val="20000"/>
              <a:lumOff val="80000"/>
            </a:schemeClr>
          </a:solidFill>
          <a:ln>
            <a:solidFill>
              <a:schemeClr val="accent1">
                <a:lumMod val="50000"/>
              </a:schemeClr>
            </a:solidFill>
          </a:ln>
        </p:spPr>
        <p:txBody>
          <a:bodyPr wrap="square" rtlCol="0">
            <a:spAutoFit/>
          </a:bodyPr>
          <a:lstStyle/>
          <a:p>
            <a:pPr algn="ctr">
              <a:lnSpc>
                <a:spcPct val="150000"/>
              </a:lnSpc>
            </a:pPr>
            <a:r>
              <a:rPr lang="it-IT" sz="2200" dirty="0" smtClean="0">
                <a:solidFill>
                  <a:schemeClr val="accent5">
                    <a:lumMod val="50000"/>
                  </a:schemeClr>
                </a:solidFill>
              </a:rPr>
              <a:t>53,2% Nazionali </a:t>
            </a:r>
          </a:p>
          <a:p>
            <a:pPr algn="ctr">
              <a:lnSpc>
                <a:spcPct val="150000"/>
              </a:lnSpc>
            </a:pPr>
            <a:r>
              <a:rPr lang="it-IT" sz="2200" dirty="0" smtClean="0">
                <a:solidFill>
                  <a:schemeClr val="accent5">
                    <a:lumMod val="50000"/>
                  </a:schemeClr>
                </a:solidFill>
              </a:rPr>
              <a:t>46,8% Territoriali </a:t>
            </a:r>
            <a:endParaRPr lang="it-IT" sz="2200" dirty="0">
              <a:solidFill>
                <a:schemeClr val="accent5">
                  <a:lumMod val="50000"/>
                </a:schemeClr>
              </a:solidFill>
            </a:endParaRPr>
          </a:p>
        </p:txBody>
      </p:sp>
      <p:sp>
        <p:nvSpPr>
          <p:cNvPr id="21" name="CasellaDiTesto 20"/>
          <p:cNvSpPr txBox="1"/>
          <p:nvPr/>
        </p:nvSpPr>
        <p:spPr>
          <a:xfrm>
            <a:off x="5486400" y="2677850"/>
            <a:ext cx="758825" cy="369332"/>
          </a:xfrm>
          <a:prstGeom prst="rect">
            <a:avLst/>
          </a:prstGeom>
          <a:noFill/>
        </p:spPr>
        <p:txBody>
          <a:bodyPr wrap="square" rtlCol="0">
            <a:spAutoFit/>
          </a:bodyPr>
          <a:lstStyle/>
          <a:p>
            <a:pPr algn="r"/>
            <a:r>
              <a:rPr lang="it-IT" dirty="0" smtClean="0"/>
              <a:t>Val.%</a:t>
            </a:r>
            <a:endParaRPr lang="it-IT" dirty="0"/>
          </a:p>
        </p:txBody>
      </p:sp>
    </p:spTree>
    <p:extLst>
      <p:ext uri="{BB962C8B-B14F-4D97-AF65-F5344CB8AC3E}">
        <p14:creationId xmlns:p14="http://schemas.microsoft.com/office/powerpoint/2010/main" val="172551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695450" y="1160991"/>
            <a:ext cx="9144000" cy="1966913"/>
          </a:xfrm>
        </p:spPr>
        <p:txBody>
          <a:bodyPr>
            <a:noAutofit/>
          </a:bodyPr>
          <a:lstStyle/>
          <a:p>
            <a:pPr>
              <a:spcAft>
                <a:spcPts val="1800"/>
              </a:spcAft>
            </a:pPr>
            <a:r>
              <a:rPr lang="it-IT" sz="2800" dirty="0" smtClean="0">
                <a:solidFill>
                  <a:schemeClr val="accent5">
                    <a:lumMod val="50000"/>
                  </a:schemeClr>
                </a:solidFill>
              </a:rPr>
              <a:t>Gli </a:t>
            </a:r>
            <a:r>
              <a:rPr lang="it-IT" sz="2800" dirty="0">
                <a:solidFill>
                  <a:schemeClr val="accent5">
                    <a:lumMod val="50000"/>
                  </a:schemeClr>
                </a:solidFill>
              </a:rPr>
              <a:t>accordi aziendali analizzati sono </a:t>
            </a:r>
            <a:r>
              <a:rPr lang="it-IT" sz="2800" b="1" dirty="0">
                <a:solidFill>
                  <a:schemeClr val="accent5">
                    <a:lumMod val="50000"/>
                  </a:schemeClr>
                </a:solidFill>
              </a:rPr>
              <a:t>215</a:t>
            </a:r>
            <a:r>
              <a:rPr lang="it-IT" sz="2800" dirty="0">
                <a:solidFill>
                  <a:schemeClr val="accent5">
                    <a:lumMod val="50000"/>
                  </a:schemeClr>
                </a:solidFill>
              </a:rPr>
              <a:t> </a:t>
            </a:r>
            <a:r>
              <a:rPr lang="it-IT" sz="2800" dirty="0" smtClean="0">
                <a:solidFill>
                  <a:schemeClr val="accent5">
                    <a:lumMod val="50000"/>
                  </a:schemeClr>
                </a:solidFill>
              </a:rPr>
              <a:t/>
            </a:r>
            <a:br>
              <a:rPr lang="it-IT" sz="2800" dirty="0" smtClean="0">
                <a:solidFill>
                  <a:schemeClr val="accent5">
                    <a:lumMod val="50000"/>
                  </a:schemeClr>
                </a:solidFill>
              </a:rPr>
            </a:br>
            <a:r>
              <a:rPr lang="it-IT" sz="2800" dirty="0" smtClean="0">
                <a:solidFill>
                  <a:schemeClr val="accent5">
                    <a:lumMod val="50000"/>
                  </a:schemeClr>
                </a:solidFill>
              </a:rPr>
              <a:t>Le </a:t>
            </a:r>
            <a:r>
              <a:rPr lang="it-IT" sz="2800" b="1" dirty="0">
                <a:solidFill>
                  <a:schemeClr val="accent5">
                    <a:lumMod val="50000"/>
                  </a:schemeClr>
                </a:solidFill>
              </a:rPr>
              <a:t>154</a:t>
            </a:r>
            <a:r>
              <a:rPr lang="it-IT" sz="2800" dirty="0">
                <a:solidFill>
                  <a:schemeClr val="accent5">
                    <a:lumMod val="50000"/>
                  </a:schemeClr>
                </a:solidFill>
              </a:rPr>
              <a:t> aziende firmatarie sono soprattutto </a:t>
            </a:r>
            <a:r>
              <a:rPr lang="it-IT" sz="2800" dirty="0" smtClean="0">
                <a:solidFill>
                  <a:schemeClr val="accent5">
                    <a:lumMod val="50000"/>
                  </a:schemeClr>
                </a:solidFill>
              </a:rPr>
              <a:t/>
            </a:r>
            <a:br>
              <a:rPr lang="it-IT" sz="2800" dirty="0" smtClean="0">
                <a:solidFill>
                  <a:schemeClr val="accent5">
                    <a:lumMod val="50000"/>
                  </a:schemeClr>
                </a:solidFill>
              </a:rPr>
            </a:br>
            <a:r>
              <a:rPr lang="it-IT" sz="2800" dirty="0" smtClean="0">
                <a:solidFill>
                  <a:schemeClr val="accent5">
                    <a:lumMod val="50000"/>
                  </a:schemeClr>
                </a:solidFill>
              </a:rPr>
              <a:t>gruppi industriali di </a:t>
            </a:r>
            <a:r>
              <a:rPr lang="it-IT" sz="2800" dirty="0">
                <a:solidFill>
                  <a:schemeClr val="accent5">
                    <a:lumMod val="50000"/>
                  </a:schemeClr>
                </a:solidFill>
              </a:rPr>
              <a:t>di grandi </a:t>
            </a:r>
            <a:r>
              <a:rPr lang="it-IT" sz="2800" dirty="0" smtClean="0">
                <a:solidFill>
                  <a:schemeClr val="accent5">
                    <a:lumMod val="50000"/>
                  </a:schemeClr>
                </a:solidFill>
              </a:rPr>
              <a:t>dimensioni</a:t>
            </a:r>
            <a:br>
              <a:rPr lang="it-IT" sz="2800" dirty="0" smtClean="0">
                <a:solidFill>
                  <a:schemeClr val="accent5">
                    <a:lumMod val="50000"/>
                  </a:schemeClr>
                </a:solidFill>
              </a:rPr>
            </a:br>
            <a:r>
              <a:rPr lang="it-IT" sz="2800" b="1" dirty="0" smtClean="0">
                <a:solidFill>
                  <a:schemeClr val="accent5">
                    <a:lumMod val="50000"/>
                  </a:schemeClr>
                </a:solidFill>
              </a:rPr>
              <a:t>486.113</a:t>
            </a:r>
            <a:r>
              <a:rPr lang="it-IT" sz="2800" dirty="0" smtClean="0">
                <a:solidFill>
                  <a:schemeClr val="accent5">
                    <a:lumMod val="50000"/>
                  </a:schemeClr>
                </a:solidFill>
              </a:rPr>
              <a:t> </a:t>
            </a:r>
            <a:r>
              <a:rPr lang="it-IT" sz="2800" dirty="0">
                <a:solidFill>
                  <a:schemeClr val="accent5">
                    <a:lumMod val="50000"/>
                  </a:schemeClr>
                </a:solidFill>
              </a:rPr>
              <a:t>i lavoratori </a:t>
            </a:r>
            <a:r>
              <a:rPr lang="it-IT" sz="2800" dirty="0" smtClean="0">
                <a:solidFill>
                  <a:schemeClr val="accent5">
                    <a:lumMod val="50000"/>
                  </a:schemeClr>
                </a:solidFill>
              </a:rPr>
              <a:t>interessati</a:t>
            </a:r>
            <a:endParaRPr lang="it-IT" sz="2800" b="1" dirty="0">
              <a:solidFill>
                <a:schemeClr val="accent5">
                  <a:lumMod val="50000"/>
                </a:schemeClr>
              </a:solidFill>
            </a:endParaRPr>
          </a:p>
        </p:txBody>
      </p:sp>
      <p:sp>
        <p:nvSpPr>
          <p:cNvPr id="3" name="Rettangolo 2"/>
          <p:cNvSpPr/>
          <p:nvPr/>
        </p:nvSpPr>
        <p:spPr>
          <a:xfrm>
            <a:off x="2193534" y="353967"/>
            <a:ext cx="7881132" cy="769441"/>
          </a:xfrm>
          <a:prstGeom prst="rect">
            <a:avLst/>
          </a:prstGeom>
        </p:spPr>
        <p:txBody>
          <a:bodyPr wrap="none">
            <a:spAutoFit/>
          </a:bodyPr>
          <a:lstStyle/>
          <a:p>
            <a:r>
              <a:rPr lang="it-IT" sz="4400" b="1" dirty="0" smtClean="0">
                <a:solidFill>
                  <a:schemeClr val="accent5">
                    <a:lumMod val="50000"/>
                  </a:schemeClr>
                </a:solidFill>
                <a:ea typeface="Times New Roman" panose="02020603050405020304" pitchFamily="18" charset="0"/>
                <a:cs typeface="Calibri" panose="020F0502020204030204" pitchFamily="34" charset="0"/>
              </a:rPr>
              <a:t>LA CONTRATTAZIONE AZIENDALE</a:t>
            </a:r>
            <a:endParaRPr lang="it-IT" sz="4400" b="1" dirty="0">
              <a:solidFill>
                <a:schemeClr val="accent5">
                  <a:lumMod val="50000"/>
                </a:schemeClr>
              </a:solidFill>
            </a:endParaRPr>
          </a:p>
        </p:txBody>
      </p:sp>
      <p:graphicFrame>
        <p:nvGraphicFramePr>
          <p:cNvPr id="6" name="Grafico 5"/>
          <p:cNvGraphicFramePr/>
          <p:nvPr>
            <p:extLst>
              <p:ext uri="{D42A27DB-BD31-4B8C-83A1-F6EECF244321}">
                <p14:modId xmlns:p14="http://schemas.microsoft.com/office/powerpoint/2010/main" val="2753133300"/>
              </p:ext>
            </p:extLst>
          </p:nvPr>
        </p:nvGraphicFramePr>
        <p:xfrm>
          <a:off x="7048500" y="3734352"/>
          <a:ext cx="4552950" cy="27199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Grafico 7"/>
          <p:cNvGraphicFramePr>
            <a:graphicFrameLocks/>
          </p:cNvGraphicFramePr>
          <p:nvPr>
            <p:extLst>
              <p:ext uri="{D42A27DB-BD31-4B8C-83A1-F6EECF244321}">
                <p14:modId xmlns:p14="http://schemas.microsoft.com/office/powerpoint/2010/main" val="1716620589"/>
              </p:ext>
            </p:extLst>
          </p:nvPr>
        </p:nvGraphicFramePr>
        <p:xfrm>
          <a:off x="-533400" y="3509471"/>
          <a:ext cx="6191250" cy="3169689"/>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8780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0-#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8"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10" name="Rettangolo 9"/>
          <p:cNvSpPr/>
          <p:nvPr/>
        </p:nvSpPr>
        <p:spPr>
          <a:xfrm>
            <a:off x="971353" y="245993"/>
            <a:ext cx="10611046" cy="769441"/>
          </a:xfrm>
          <a:prstGeom prst="rect">
            <a:avLst/>
          </a:prstGeom>
        </p:spPr>
        <p:txBody>
          <a:bodyPr wrap="none">
            <a:spAutoFit/>
          </a:bodyPr>
          <a:lstStyle/>
          <a:p>
            <a:r>
              <a:rPr lang="it-IT" sz="4400" b="1" dirty="0" smtClean="0">
                <a:solidFill>
                  <a:schemeClr val="accent5">
                    <a:lumMod val="50000"/>
                  </a:schemeClr>
                </a:solidFill>
                <a:ea typeface="Times New Roman" panose="02020603050405020304" pitchFamily="18" charset="0"/>
                <a:cs typeface="Calibri" panose="020F0502020204030204" pitchFamily="34" charset="0"/>
              </a:rPr>
              <a:t>LA CONTRATTAZIONE AZIENDALE- I TEMI (1)</a:t>
            </a:r>
            <a:endParaRPr lang="it-IT" sz="4400" b="1" dirty="0">
              <a:solidFill>
                <a:schemeClr val="accent5">
                  <a:lumMod val="50000"/>
                </a:schemeClr>
              </a:solidFill>
            </a:endParaRPr>
          </a:p>
        </p:txBody>
      </p:sp>
      <p:graphicFrame>
        <p:nvGraphicFramePr>
          <p:cNvPr id="12" name="Grafico 11"/>
          <p:cNvGraphicFramePr/>
          <p:nvPr>
            <p:extLst>
              <p:ext uri="{D42A27DB-BD31-4B8C-83A1-F6EECF244321}">
                <p14:modId xmlns:p14="http://schemas.microsoft.com/office/powerpoint/2010/main" val="573573327"/>
              </p:ext>
            </p:extLst>
          </p:nvPr>
        </p:nvGraphicFramePr>
        <p:xfrm>
          <a:off x="1" y="1129734"/>
          <a:ext cx="6743698" cy="5537766"/>
        </p:xfrm>
        <a:graphic>
          <a:graphicData uri="http://schemas.openxmlformats.org/drawingml/2006/chart">
            <c:chart xmlns:c="http://schemas.openxmlformats.org/drawingml/2006/chart" xmlns:r="http://schemas.openxmlformats.org/officeDocument/2006/relationships" r:id="rId4"/>
          </a:graphicData>
        </a:graphic>
      </p:graphicFrame>
      <p:sp>
        <p:nvSpPr>
          <p:cNvPr id="13" name="CasellaDiTesto 12"/>
          <p:cNvSpPr txBox="1"/>
          <p:nvPr/>
        </p:nvSpPr>
        <p:spPr>
          <a:xfrm>
            <a:off x="5155530" y="6345898"/>
            <a:ext cx="1588169" cy="369332"/>
          </a:xfrm>
          <a:prstGeom prst="rect">
            <a:avLst/>
          </a:prstGeom>
          <a:noFill/>
        </p:spPr>
        <p:txBody>
          <a:bodyPr wrap="square" rtlCol="0">
            <a:spAutoFit/>
          </a:bodyPr>
          <a:lstStyle/>
          <a:p>
            <a:pPr algn="r"/>
            <a:r>
              <a:rPr lang="it-IT" dirty="0" smtClean="0">
                <a:solidFill>
                  <a:schemeClr val="accent5">
                    <a:lumMod val="50000"/>
                  </a:schemeClr>
                </a:solidFill>
              </a:rPr>
              <a:t>Val. %</a:t>
            </a:r>
            <a:endParaRPr lang="it-IT" dirty="0">
              <a:solidFill>
                <a:schemeClr val="accent5">
                  <a:lumMod val="50000"/>
                </a:schemeClr>
              </a:solidFill>
            </a:endParaRPr>
          </a:p>
        </p:txBody>
      </p:sp>
      <p:sp>
        <p:nvSpPr>
          <p:cNvPr id="2" name="CasellaDiTesto 1"/>
          <p:cNvSpPr txBox="1"/>
          <p:nvPr/>
        </p:nvSpPr>
        <p:spPr>
          <a:xfrm>
            <a:off x="6743700" y="1129734"/>
            <a:ext cx="5043488" cy="1261884"/>
          </a:xfrm>
          <a:prstGeom prst="rect">
            <a:avLst/>
          </a:prstGeom>
          <a:noFill/>
        </p:spPr>
        <p:txBody>
          <a:bodyPr wrap="square" rtlCol="0">
            <a:spAutoFit/>
          </a:bodyPr>
          <a:lstStyle/>
          <a:p>
            <a:pPr marL="285750" indent="-285750" algn="just">
              <a:buFont typeface="Wingdings" panose="05000000000000000000" pitchFamily="2" charset="2"/>
              <a:buChar char="Ø"/>
            </a:pPr>
            <a:r>
              <a:rPr lang="it-IT" sz="1900" dirty="0" smtClean="0">
                <a:solidFill>
                  <a:schemeClr val="accent5">
                    <a:lumMod val="50000"/>
                  </a:schemeClr>
                </a:solidFill>
              </a:rPr>
              <a:t>L’area più ricorrente, </a:t>
            </a:r>
            <a:r>
              <a:rPr lang="it-IT" sz="1900" b="1" dirty="0">
                <a:solidFill>
                  <a:schemeClr val="accent5">
                    <a:lumMod val="50000"/>
                  </a:schemeClr>
                </a:solidFill>
              </a:rPr>
              <a:t>R</a:t>
            </a:r>
            <a:r>
              <a:rPr lang="it-IT" sz="1900" b="1" dirty="0" smtClean="0">
                <a:solidFill>
                  <a:schemeClr val="accent5">
                    <a:lumMod val="50000"/>
                  </a:schemeClr>
                </a:solidFill>
              </a:rPr>
              <a:t>elazioni </a:t>
            </a:r>
            <a:r>
              <a:rPr lang="it-IT" sz="1900" b="1" dirty="0">
                <a:solidFill>
                  <a:schemeClr val="accent5">
                    <a:lumMod val="50000"/>
                  </a:schemeClr>
                </a:solidFill>
              </a:rPr>
              <a:t>e ai diritti sindacali </a:t>
            </a:r>
            <a:r>
              <a:rPr lang="it-IT" sz="1900" dirty="0" smtClean="0">
                <a:solidFill>
                  <a:schemeClr val="accent5">
                    <a:lumMod val="50000"/>
                  </a:schemeClr>
                </a:solidFill>
              </a:rPr>
              <a:t>si </a:t>
            </a:r>
            <a:r>
              <a:rPr lang="it-IT" sz="1900" dirty="0">
                <a:solidFill>
                  <a:schemeClr val="accent5">
                    <a:lumMod val="50000"/>
                  </a:schemeClr>
                </a:solidFill>
              </a:rPr>
              <a:t>concentra principalmente su due </a:t>
            </a:r>
            <a:r>
              <a:rPr lang="it-IT" sz="1900" dirty="0" smtClean="0">
                <a:solidFill>
                  <a:schemeClr val="accent5">
                    <a:lumMod val="50000"/>
                  </a:schemeClr>
                </a:solidFill>
              </a:rPr>
              <a:t>temi: </a:t>
            </a:r>
            <a:r>
              <a:rPr lang="it-IT" sz="1900" dirty="0">
                <a:solidFill>
                  <a:schemeClr val="accent5">
                    <a:lumMod val="50000"/>
                  </a:schemeClr>
                </a:solidFill>
              </a:rPr>
              <a:t>le commissioni paritetiche </a:t>
            </a:r>
            <a:r>
              <a:rPr lang="it-IT" sz="1900" dirty="0" smtClean="0">
                <a:solidFill>
                  <a:schemeClr val="accent5">
                    <a:lumMod val="50000"/>
                  </a:schemeClr>
                </a:solidFill>
              </a:rPr>
              <a:t>e </a:t>
            </a:r>
            <a:r>
              <a:rPr lang="it-IT" sz="1900" dirty="0">
                <a:solidFill>
                  <a:schemeClr val="accent5">
                    <a:lumMod val="50000"/>
                  </a:schemeClr>
                </a:solidFill>
              </a:rPr>
              <a:t>il coinvolgimento e </a:t>
            </a:r>
            <a:r>
              <a:rPr lang="it-IT" sz="1900" dirty="0" smtClean="0">
                <a:solidFill>
                  <a:schemeClr val="accent5">
                    <a:lumMod val="50000"/>
                  </a:schemeClr>
                </a:solidFill>
              </a:rPr>
              <a:t>partecipazione </a:t>
            </a:r>
            <a:endParaRPr lang="it-IT" sz="1900" dirty="0">
              <a:solidFill>
                <a:schemeClr val="accent5">
                  <a:lumMod val="50000"/>
                </a:schemeClr>
              </a:solidFill>
            </a:endParaRPr>
          </a:p>
        </p:txBody>
      </p:sp>
      <p:sp>
        <p:nvSpPr>
          <p:cNvPr id="20" name="CasellaDiTesto 19"/>
          <p:cNvSpPr txBox="1"/>
          <p:nvPr/>
        </p:nvSpPr>
        <p:spPr>
          <a:xfrm>
            <a:off x="6743699" y="2581860"/>
            <a:ext cx="5043489" cy="1554272"/>
          </a:xfrm>
          <a:prstGeom prst="rect">
            <a:avLst/>
          </a:prstGeom>
          <a:noFill/>
        </p:spPr>
        <p:txBody>
          <a:bodyPr wrap="square" rtlCol="0">
            <a:spAutoFit/>
          </a:bodyPr>
          <a:lstStyle/>
          <a:p>
            <a:pPr marL="285750" indent="-285750" algn="just">
              <a:buFont typeface="Wingdings" panose="05000000000000000000" pitchFamily="2" charset="2"/>
              <a:buChar char="Ø"/>
            </a:pPr>
            <a:r>
              <a:rPr lang="it-IT" sz="1900" dirty="0" smtClean="0">
                <a:solidFill>
                  <a:schemeClr val="accent5">
                    <a:lumMod val="50000"/>
                  </a:schemeClr>
                </a:solidFill>
              </a:rPr>
              <a:t>Il tema </a:t>
            </a:r>
            <a:r>
              <a:rPr lang="it-IT" sz="1900" dirty="0">
                <a:solidFill>
                  <a:schemeClr val="accent5">
                    <a:lumMod val="50000"/>
                  </a:schemeClr>
                </a:solidFill>
              </a:rPr>
              <a:t>della </a:t>
            </a:r>
            <a:r>
              <a:rPr lang="it-IT" sz="1900" b="1" dirty="0">
                <a:solidFill>
                  <a:schemeClr val="accent5">
                    <a:lumMod val="50000"/>
                  </a:schemeClr>
                </a:solidFill>
              </a:rPr>
              <a:t>S</a:t>
            </a:r>
            <a:r>
              <a:rPr lang="it-IT" sz="1900" b="1" dirty="0" smtClean="0">
                <a:solidFill>
                  <a:schemeClr val="accent5">
                    <a:lumMod val="50000"/>
                  </a:schemeClr>
                </a:solidFill>
              </a:rPr>
              <a:t>icurezza </a:t>
            </a:r>
            <a:r>
              <a:rPr lang="it-IT" sz="1900" b="1" dirty="0">
                <a:solidFill>
                  <a:schemeClr val="accent5">
                    <a:lumMod val="50000"/>
                  </a:schemeClr>
                </a:solidFill>
              </a:rPr>
              <a:t>e della salute nei luoghi di lavoro</a:t>
            </a:r>
            <a:r>
              <a:rPr lang="it-IT" sz="1900" dirty="0">
                <a:solidFill>
                  <a:schemeClr val="accent5">
                    <a:lumMod val="50000"/>
                  </a:schemeClr>
                </a:solidFill>
              </a:rPr>
              <a:t> </a:t>
            </a:r>
            <a:r>
              <a:rPr lang="it-IT" sz="1900" dirty="0" smtClean="0">
                <a:solidFill>
                  <a:schemeClr val="accent5">
                    <a:lumMod val="50000"/>
                  </a:schemeClr>
                </a:solidFill>
              </a:rPr>
              <a:t>si declina </a:t>
            </a:r>
            <a:r>
              <a:rPr lang="it-IT" sz="1900" dirty="0">
                <a:solidFill>
                  <a:schemeClr val="accent5">
                    <a:lumMod val="50000"/>
                  </a:schemeClr>
                </a:solidFill>
              </a:rPr>
              <a:t>soprattutto sulle misure di prevenzione </a:t>
            </a:r>
            <a:r>
              <a:rPr lang="it-IT" sz="1900" dirty="0" smtClean="0">
                <a:solidFill>
                  <a:schemeClr val="accent5">
                    <a:lumMod val="50000"/>
                  </a:schemeClr>
                </a:solidFill>
              </a:rPr>
              <a:t>e sulle nuove </a:t>
            </a:r>
            <a:r>
              <a:rPr lang="it-IT" sz="1900" dirty="0">
                <a:solidFill>
                  <a:schemeClr val="accent5">
                    <a:lumMod val="50000"/>
                  </a:schemeClr>
                </a:solidFill>
              </a:rPr>
              <a:t>prerogative assunte dai rappresentanti della </a:t>
            </a:r>
            <a:r>
              <a:rPr lang="it-IT" sz="1900" dirty="0" smtClean="0">
                <a:solidFill>
                  <a:schemeClr val="accent5">
                    <a:lumMod val="50000"/>
                  </a:schemeClr>
                </a:solidFill>
              </a:rPr>
              <a:t>sicurezza</a:t>
            </a:r>
            <a:endParaRPr lang="it-IT" sz="1900" dirty="0">
              <a:solidFill>
                <a:schemeClr val="accent5">
                  <a:lumMod val="50000"/>
                </a:schemeClr>
              </a:solidFill>
            </a:endParaRPr>
          </a:p>
        </p:txBody>
      </p:sp>
      <p:sp>
        <p:nvSpPr>
          <p:cNvPr id="21" name="CasellaDiTesto 20"/>
          <p:cNvSpPr txBox="1"/>
          <p:nvPr/>
        </p:nvSpPr>
        <p:spPr>
          <a:xfrm>
            <a:off x="6743698" y="4268897"/>
            <a:ext cx="5043489" cy="1261884"/>
          </a:xfrm>
          <a:prstGeom prst="rect">
            <a:avLst/>
          </a:prstGeom>
          <a:noFill/>
        </p:spPr>
        <p:txBody>
          <a:bodyPr wrap="square" rtlCol="0">
            <a:spAutoFit/>
          </a:bodyPr>
          <a:lstStyle/>
          <a:p>
            <a:pPr marL="285750" indent="-285750" algn="just">
              <a:buFont typeface="Wingdings" panose="05000000000000000000" pitchFamily="2" charset="2"/>
              <a:buChar char="Ø"/>
            </a:pPr>
            <a:r>
              <a:rPr lang="it-IT" sz="1900" dirty="0" smtClean="0">
                <a:solidFill>
                  <a:schemeClr val="accent5">
                    <a:lumMod val="50000"/>
                  </a:schemeClr>
                </a:solidFill>
              </a:rPr>
              <a:t>L</a:t>
            </a:r>
            <a:r>
              <a:rPr lang="it-IT" sz="1900" dirty="0">
                <a:solidFill>
                  <a:schemeClr val="accent5">
                    <a:lumMod val="50000"/>
                  </a:schemeClr>
                </a:solidFill>
              </a:rPr>
              <a:t>’incidenza dell’area </a:t>
            </a:r>
            <a:r>
              <a:rPr lang="it-IT" sz="1900" b="1" dirty="0" smtClean="0">
                <a:solidFill>
                  <a:schemeClr val="accent5">
                    <a:lumMod val="50000"/>
                  </a:schemeClr>
                </a:solidFill>
              </a:rPr>
              <a:t>Organizzazione </a:t>
            </a:r>
            <a:r>
              <a:rPr lang="it-IT" sz="1900" b="1" dirty="0">
                <a:solidFill>
                  <a:schemeClr val="accent5">
                    <a:lumMod val="50000"/>
                  </a:schemeClr>
                </a:solidFill>
              </a:rPr>
              <a:t>del lavoro  </a:t>
            </a:r>
            <a:r>
              <a:rPr lang="it-IT" sz="1900" dirty="0">
                <a:solidFill>
                  <a:schemeClr val="accent5">
                    <a:lumMod val="50000"/>
                  </a:schemeClr>
                </a:solidFill>
              </a:rPr>
              <a:t>è determinata principalmente dagli istituti di Cambiamento organizzativo (21%) e Smart working (41%)</a:t>
            </a:r>
          </a:p>
        </p:txBody>
      </p:sp>
      <p:sp>
        <p:nvSpPr>
          <p:cNvPr id="3" name="CasellaDiTesto 2"/>
          <p:cNvSpPr txBox="1"/>
          <p:nvPr/>
        </p:nvSpPr>
        <p:spPr>
          <a:xfrm>
            <a:off x="6743698" y="5678032"/>
            <a:ext cx="5229226" cy="969496"/>
          </a:xfrm>
          <a:prstGeom prst="rect">
            <a:avLst/>
          </a:prstGeom>
          <a:noFill/>
        </p:spPr>
        <p:txBody>
          <a:bodyPr wrap="square" rtlCol="0">
            <a:spAutoFit/>
          </a:bodyPr>
          <a:lstStyle/>
          <a:p>
            <a:pPr marL="285750" indent="-285750" algn="just">
              <a:buFont typeface="Wingdings" panose="05000000000000000000" pitchFamily="2" charset="2"/>
              <a:buChar char="Ø"/>
            </a:pPr>
            <a:r>
              <a:rPr lang="it-IT" sz="1900" dirty="0" smtClean="0">
                <a:solidFill>
                  <a:schemeClr val="accent5">
                    <a:lumMod val="50000"/>
                  </a:schemeClr>
                </a:solidFill>
              </a:rPr>
              <a:t>In </a:t>
            </a:r>
            <a:r>
              <a:rPr lang="it-IT" sz="1900" b="1" dirty="0">
                <a:solidFill>
                  <a:schemeClr val="accent5">
                    <a:lumMod val="50000"/>
                  </a:schemeClr>
                </a:solidFill>
              </a:rPr>
              <a:t>Politiche industriali e crisi </a:t>
            </a:r>
            <a:r>
              <a:rPr lang="it-IT" sz="1900" b="1" dirty="0" smtClean="0">
                <a:solidFill>
                  <a:schemeClr val="accent5">
                    <a:lumMod val="50000"/>
                  </a:schemeClr>
                </a:solidFill>
              </a:rPr>
              <a:t>aziendali</a:t>
            </a:r>
            <a:r>
              <a:rPr lang="it-IT" sz="1900" dirty="0" smtClean="0">
                <a:solidFill>
                  <a:schemeClr val="accent5">
                    <a:lumMod val="50000"/>
                  </a:schemeClr>
                </a:solidFill>
              </a:rPr>
              <a:t> si tratta perlopiù </a:t>
            </a:r>
            <a:r>
              <a:rPr lang="it-IT" sz="1900" dirty="0">
                <a:solidFill>
                  <a:schemeClr val="accent5">
                    <a:lumMod val="50000"/>
                  </a:schemeClr>
                </a:solidFill>
              </a:rPr>
              <a:t>di accordi standard che normano l’istituto di cassa </a:t>
            </a:r>
            <a:r>
              <a:rPr lang="it-IT" sz="1900" dirty="0" smtClean="0">
                <a:solidFill>
                  <a:schemeClr val="accent5">
                    <a:lumMod val="50000"/>
                  </a:schemeClr>
                </a:solidFill>
              </a:rPr>
              <a:t>integrazione</a:t>
            </a:r>
            <a:endParaRPr lang="it-IT" sz="1900" dirty="0">
              <a:solidFill>
                <a:schemeClr val="accent5">
                  <a:lumMod val="50000"/>
                </a:schemeClr>
              </a:solidFill>
            </a:endParaRPr>
          </a:p>
        </p:txBody>
      </p:sp>
      <p:sp>
        <p:nvSpPr>
          <p:cNvPr id="22" name="Ovale 21"/>
          <p:cNvSpPr/>
          <p:nvPr/>
        </p:nvSpPr>
        <p:spPr>
          <a:xfrm>
            <a:off x="5899196" y="1263084"/>
            <a:ext cx="755359" cy="42326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Ovale 22"/>
          <p:cNvSpPr/>
          <p:nvPr/>
        </p:nvSpPr>
        <p:spPr>
          <a:xfrm>
            <a:off x="5716879" y="1771223"/>
            <a:ext cx="755359" cy="44231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Ovale 23"/>
          <p:cNvSpPr/>
          <p:nvPr/>
        </p:nvSpPr>
        <p:spPr>
          <a:xfrm>
            <a:off x="5546077" y="2297294"/>
            <a:ext cx="755359" cy="44231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Ovale 24"/>
          <p:cNvSpPr/>
          <p:nvPr/>
        </p:nvSpPr>
        <p:spPr>
          <a:xfrm>
            <a:off x="3861694" y="3358996"/>
            <a:ext cx="755359" cy="44231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79806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ppt_x"/>
                                          </p:val>
                                        </p:tav>
                                        <p:tav tm="100000">
                                          <p:val>
                                            <p:strVal val="#ppt_x"/>
                                          </p:val>
                                        </p:tav>
                                      </p:tavLst>
                                    </p:anim>
                                    <p:anim calcmode="lin" valueType="num">
                                      <p:cBhvr additive="base">
                                        <p:cTn id="2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500" fill="hold"/>
                                        <p:tgtEl>
                                          <p:spTgt spid="24"/>
                                        </p:tgtEl>
                                        <p:attrNameLst>
                                          <p:attrName>ppt_x</p:attrName>
                                        </p:attrNameLst>
                                      </p:cBhvr>
                                      <p:tavLst>
                                        <p:tav tm="0">
                                          <p:val>
                                            <p:strVal val="#ppt_x"/>
                                          </p:val>
                                        </p:tav>
                                        <p:tav tm="100000">
                                          <p:val>
                                            <p:strVal val="#ppt_x"/>
                                          </p:val>
                                        </p:tav>
                                      </p:tavLst>
                                    </p:anim>
                                    <p:anim calcmode="lin" valueType="num">
                                      <p:cBhvr additive="base">
                                        <p:cTn id="28" dur="500" fill="hold"/>
                                        <p:tgtEl>
                                          <p:spTgt spid="2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ppt_x"/>
                                          </p:val>
                                        </p:tav>
                                        <p:tav tm="100000">
                                          <p:val>
                                            <p:strVal val="#ppt_x"/>
                                          </p:val>
                                        </p:tav>
                                      </p:tavLst>
                                    </p:anim>
                                    <p:anim calcmode="lin" valueType="num">
                                      <p:cBhvr additive="base">
                                        <p:cTn id="3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additive="base">
                                        <p:cTn id="37" dur="500" fill="hold"/>
                                        <p:tgtEl>
                                          <p:spTgt spid="25"/>
                                        </p:tgtEl>
                                        <p:attrNameLst>
                                          <p:attrName>ppt_x</p:attrName>
                                        </p:attrNameLst>
                                      </p:cBhvr>
                                      <p:tavLst>
                                        <p:tav tm="0">
                                          <p:val>
                                            <p:strVal val="#ppt_x"/>
                                          </p:val>
                                        </p:tav>
                                        <p:tav tm="100000">
                                          <p:val>
                                            <p:strVal val="#ppt_x"/>
                                          </p:val>
                                        </p:tav>
                                      </p:tavLst>
                                    </p:anim>
                                    <p:anim calcmode="lin" valueType="num">
                                      <p:cBhvr additive="base">
                                        <p:cTn id="38" dur="500" fill="hold"/>
                                        <p:tgtEl>
                                          <p:spTgt spid="25"/>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0" grpId="0"/>
      <p:bldP spid="21" grpId="0"/>
      <p:bldP spid="3" grpId="0"/>
      <p:bldP spid="22" grpId="0" animBg="1"/>
      <p:bldP spid="23" grpId="0" animBg="1"/>
      <p:bldP spid="24"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10" name="Rettangolo 9"/>
          <p:cNvSpPr/>
          <p:nvPr/>
        </p:nvSpPr>
        <p:spPr>
          <a:xfrm>
            <a:off x="971353" y="245993"/>
            <a:ext cx="10611046" cy="769441"/>
          </a:xfrm>
          <a:prstGeom prst="rect">
            <a:avLst/>
          </a:prstGeom>
        </p:spPr>
        <p:txBody>
          <a:bodyPr wrap="none">
            <a:spAutoFit/>
          </a:bodyPr>
          <a:lstStyle/>
          <a:p>
            <a:r>
              <a:rPr lang="it-IT" sz="4400" b="1" dirty="0" smtClean="0">
                <a:solidFill>
                  <a:schemeClr val="accent5">
                    <a:lumMod val="50000"/>
                  </a:schemeClr>
                </a:solidFill>
                <a:ea typeface="Times New Roman" panose="02020603050405020304" pitchFamily="18" charset="0"/>
                <a:cs typeface="Calibri" panose="020F0502020204030204" pitchFamily="34" charset="0"/>
              </a:rPr>
              <a:t>LA CONTRATTAZIONE AZIENDALE- I TEMI (2)</a:t>
            </a:r>
            <a:endParaRPr lang="it-IT" sz="4400" b="1" dirty="0">
              <a:solidFill>
                <a:schemeClr val="accent5">
                  <a:lumMod val="50000"/>
                </a:schemeClr>
              </a:solidFill>
            </a:endParaRPr>
          </a:p>
        </p:txBody>
      </p:sp>
      <p:graphicFrame>
        <p:nvGraphicFramePr>
          <p:cNvPr id="12" name="Grafico 11"/>
          <p:cNvGraphicFramePr/>
          <p:nvPr>
            <p:extLst>
              <p:ext uri="{D42A27DB-BD31-4B8C-83A1-F6EECF244321}">
                <p14:modId xmlns:p14="http://schemas.microsoft.com/office/powerpoint/2010/main" val="1908379221"/>
              </p:ext>
            </p:extLst>
          </p:nvPr>
        </p:nvGraphicFramePr>
        <p:xfrm>
          <a:off x="142875" y="1129734"/>
          <a:ext cx="6329363" cy="5537766"/>
        </p:xfrm>
        <a:graphic>
          <a:graphicData uri="http://schemas.openxmlformats.org/drawingml/2006/chart">
            <c:chart xmlns:c="http://schemas.openxmlformats.org/drawingml/2006/chart" xmlns:r="http://schemas.openxmlformats.org/officeDocument/2006/relationships" r:id="rId4"/>
          </a:graphicData>
        </a:graphic>
      </p:graphicFrame>
      <p:sp>
        <p:nvSpPr>
          <p:cNvPr id="13" name="CasellaDiTesto 12"/>
          <p:cNvSpPr txBox="1"/>
          <p:nvPr/>
        </p:nvSpPr>
        <p:spPr>
          <a:xfrm>
            <a:off x="4950741" y="6348458"/>
            <a:ext cx="1588169" cy="369332"/>
          </a:xfrm>
          <a:prstGeom prst="rect">
            <a:avLst/>
          </a:prstGeom>
          <a:noFill/>
        </p:spPr>
        <p:txBody>
          <a:bodyPr wrap="square" rtlCol="0">
            <a:spAutoFit/>
          </a:bodyPr>
          <a:lstStyle/>
          <a:p>
            <a:pPr algn="r"/>
            <a:r>
              <a:rPr lang="it-IT" dirty="0" smtClean="0">
                <a:solidFill>
                  <a:schemeClr val="accent5">
                    <a:lumMod val="50000"/>
                  </a:schemeClr>
                </a:solidFill>
              </a:rPr>
              <a:t>Val. %</a:t>
            </a:r>
            <a:endParaRPr lang="it-IT" dirty="0">
              <a:solidFill>
                <a:schemeClr val="accent5">
                  <a:lumMod val="50000"/>
                </a:schemeClr>
              </a:solidFill>
            </a:endParaRPr>
          </a:p>
        </p:txBody>
      </p:sp>
      <p:sp>
        <p:nvSpPr>
          <p:cNvPr id="2" name="CasellaDiTesto 1"/>
          <p:cNvSpPr txBox="1"/>
          <p:nvPr/>
        </p:nvSpPr>
        <p:spPr>
          <a:xfrm>
            <a:off x="6586060" y="1162685"/>
            <a:ext cx="5358764" cy="1323439"/>
          </a:xfrm>
          <a:prstGeom prst="rect">
            <a:avLst/>
          </a:prstGeom>
          <a:noFill/>
        </p:spPr>
        <p:txBody>
          <a:bodyPr wrap="square" rtlCol="0">
            <a:spAutoFit/>
          </a:bodyPr>
          <a:lstStyle/>
          <a:p>
            <a:pPr marL="285750" indent="-285750" algn="just">
              <a:buFont typeface="Wingdings" panose="05000000000000000000" pitchFamily="2" charset="2"/>
              <a:buChar char="Ø"/>
            </a:pPr>
            <a:r>
              <a:rPr lang="it-IT" sz="2000" dirty="0" smtClean="0">
                <a:solidFill>
                  <a:schemeClr val="accent5">
                    <a:lumMod val="50000"/>
                  </a:schemeClr>
                </a:solidFill>
              </a:rPr>
              <a:t>L’area del </a:t>
            </a:r>
            <a:r>
              <a:rPr lang="it-IT" sz="2000" b="1" dirty="0" smtClean="0">
                <a:solidFill>
                  <a:schemeClr val="accent5">
                    <a:lumMod val="50000"/>
                  </a:schemeClr>
                </a:solidFill>
              </a:rPr>
              <a:t>Trattamento </a:t>
            </a:r>
            <a:r>
              <a:rPr lang="it-IT" sz="2000" b="1" dirty="0">
                <a:solidFill>
                  <a:schemeClr val="accent5">
                    <a:lumMod val="50000"/>
                  </a:schemeClr>
                </a:solidFill>
              </a:rPr>
              <a:t>economico </a:t>
            </a:r>
            <a:r>
              <a:rPr lang="it-IT" sz="2000" dirty="0">
                <a:solidFill>
                  <a:schemeClr val="accent5">
                    <a:lumMod val="50000"/>
                  </a:schemeClr>
                </a:solidFill>
              </a:rPr>
              <a:t>è una delle meno contrattata negli accordi analizzati, a differenza di quanto accade tradizionalmente nella contrattazione </a:t>
            </a:r>
            <a:r>
              <a:rPr lang="it-IT" sz="2000" dirty="0" smtClean="0">
                <a:solidFill>
                  <a:schemeClr val="accent5">
                    <a:lumMod val="50000"/>
                  </a:schemeClr>
                </a:solidFill>
              </a:rPr>
              <a:t>ordinaria</a:t>
            </a:r>
            <a:endParaRPr lang="it-IT" sz="1900" dirty="0">
              <a:solidFill>
                <a:schemeClr val="accent5">
                  <a:lumMod val="50000"/>
                </a:schemeClr>
              </a:solidFill>
            </a:endParaRPr>
          </a:p>
        </p:txBody>
      </p:sp>
      <p:sp>
        <p:nvSpPr>
          <p:cNvPr id="20" name="CasellaDiTesto 19"/>
          <p:cNvSpPr txBox="1"/>
          <p:nvPr/>
        </p:nvSpPr>
        <p:spPr>
          <a:xfrm>
            <a:off x="6586060" y="2581860"/>
            <a:ext cx="5358764" cy="1323439"/>
          </a:xfrm>
          <a:prstGeom prst="rect">
            <a:avLst/>
          </a:prstGeom>
          <a:noFill/>
        </p:spPr>
        <p:txBody>
          <a:bodyPr wrap="square" rtlCol="0">
            <a:spAutoFit/>
          </a:bodyPr>
          <a:lstStyle/>
          <a:p>
            <a:pPr marL="285750" indent="-285750" algn="just">
              <a:buFont typeface="Wingdings" panose="05000000000000000000" pitchFamily="2" charset="2"/>
              <a:buChar char="Ø"/>
            </a:pPr>
            <a:r>
              <a:rPr lang="it-IT" sz="2000" dirty="0">
                <a:solidFill>
                  <a:schemeClr val="accent5">
                    <a:lumMod val="50000"/>
                  </a:schemeClr>
                </a:solidFill>
              </a:rPr>
              <a:t>L</a:t>
            </a:r>
            <a:r>
              <a:rPr lang="it-IT" sz="2000" dirty="0" smtClean="0">
                <a:solidFill>
                  <a:schemeClr val="accent5">
                    <a:lumMod val="50000"/>
                  </a:schemeClr>
                </a:solidFill>
              </a:rPr>
              <a:t>e </a:t>
            </a:r>
            <a:r>
              <a:rPr lang="it-IT" sz="2000" dirty="0">
                <a:solidFill>
                  <a:schemeClr val="accent5">
                    <a:lumMod val="50000"/>
                  </a:schemeClr>
                </a:solidFill>
              </a:rPr>
              <a:t>misure di </a:t>
            </a:r>
            <a:r>
              <a:rPr lang="it-IT" sz="2000" b="1" dirty="0">
                <a:solidFill>
                  <a:schemeClr val="accent5">
                    <a:lumMod val="50000"/>
                  </a:schemeClr>
                </a:solidFill>
              </a:rPr>
              <a:t>Welfare integrativo</a:t>
            </a:r>
            <a:r>
              <a:rPr lang="it-IT" sz="2000" dirty="0">
                <a:solidFill>
                  <a:schemeClr val="accent5">
                    <a:lumMod val="50000"/>
                  </a:schemeClr>
                </a:solidFill>
              </a:rPr>
              <a:t> sono poco contrattate negli accordi, anche per la scarsa presenza di convertibilità del </a:t>
            </a:r>
            <a:r>
              <a:rPr lang="it-IT" sz="2000" dirty="0" err="1">
                <a:solidFill>
                  <a:schemeClr val="accent5">
                    <a:lumMod val="50000"/>
                  </a:schemeClr>
                </a:solidFill>
              </a:rPr>
              <a:t>Pdr</a:t>
            </a:r>
            <a:r>
              <a:rPr lang="it-IT" sz="2000" dirty="0">
                <a:solidFill>
                  <a:schemeClr val="accent5">
                    <a:lumMod val="50000"/>
                  </a:schemeClr>
                </a:solidFill>
              </a:rPr>
              <a:t> in beni e servizi di welfare aziendale</a:t>
            </a:r>
            <a:endParaRPr lang="it-IT" sz="1900" dirty="0">
              <a:solidFill>
                <a:schemeClr val="accent5">
                  <a:lumMod val="50000"/>
                </a:schemeClr>
              </a:solidFill>
            </a:endParaRPr>
          </a:p>
        </p:txBody>
      </p:sp>
      <p:sp>
        <p:nvSpPr>
          <p:cNvPr id="21" name="CasellaDiTesto 20"/>
          <p:cNvSpPr txBox="1"/>
          <p:nvPr/>
        </p:nvSpPr>
        <p:spPr>
          <a:xfrm>
            <a:off x="6538910" y="4079625"/>
            <a:ext cx="5405914" cy="1015663"/>
          </a:xfrm>
          <a:prstGeom prst="rect">
            <a:avLst/>
          </a:prstGeom>
          <a:noFill/>
        </p:spPr>
        <p:txBody>
          <a:bodyPr wrap="square" rtlCol="0">
            <a:spAutoFit/>
          </a:bodyPr>
          <a:lstStyle/>
          <a:p>
            <a:pPr marL="285750" indent="-285750" algn="just">
              <a:buFont typeface="Wingdings" panose="05000000000000000000" pitchFamily="2" charset="2"/>
              <a:buChar char="Ø"/>
            </a:pPr>
            <a:r>
              <a:rPr lang="it-IT" sz="2000" dirty="0">
                <a:solidFill>
                  <a:schemeClr val="accent5">
                    <a:lumMod val="50000"/>
                  </a:schemeClr>
                </a:solidFill>
              </a:rPr>
              <a:t>L’area relativa </a:t>
            </a:r>
            <a:r>
              <a:rPr lang="it-IT" sz="2000" dirty="0" smtClean="0">
                <a:solidFill>
                  <a:schemeClr val="accent5">
                    <a:lumMod val="50000"/>
                  </a:schemeClr>
                </a:solidFill>
              </a:rPr>
              <a:t>all’</a:t>
            </a:r>
            <a:r>
              <a:rPr lang="it-IT" sz="2000" b="1" dirty="0" smtClean="0">
                <a:solidFill>
                  <a:schemeClr val="accent5">
                    <a:lumMod val="50000"/>
                  </a:schemeClr>
                </a:solidFill>
              </a:rPr>
              <a:t>Orario </a:t>
            </a:r>
            <a:r>
              <a:rPr lang="it-IT" sz="2000" b="1" dirty="0">
                <a:solidFill>
                  <a:schemeClr val="accent5">
                    <a:lumMod val="50000"/>
                  </a:schemeClr>
                </a:solidFill>
              </a:rPr>
              <a:t>di lavoro </a:t>
            </a:r>
            <a:r>
              <a:rPr lang="it-IT" sz="2000" dirty="0">
                <a:solidFill>
                  <a:schemeClr val="accent5">
                    <a:lumMod val="50000"/>
                  </a:schemeClr>
                </a:solidFill>
              </a:rPr>
              <a:t>è </a:t>
            </a:r>
            <a:r>
              <a:rPr lang="it-IT" sz="2000" dirty="0" smtClean="0">
                <a:solidFill>
                  <a:schemeClr val="accent5">
                    <a:lumMod val="50000"/>
                  </a:schemeClr>
                </a:solidFill>
              </a:rPr>
              <a:t>declinata </a:t>
            </a:r>
            <a:r>
              <a:rPr lang="it-IT" sz="2000" dirty="0">
                <a:solidFill>
                  <a:schemeClr val="accent5">
                    <a:lumMod val="50000"/>
                  </a:schemeClr>
                </a:solidFill>
              </a:rPr>
              <a:t>per lo più </a:t>
            </a:r>
            <a:r>
              <a:rPr lang="it-IT" sz="2000" dirty="0" smtClean="0">
                <a:solidFill>
                  <a:schemeClr val="accent5">
                    <a:lumMod val="50000"/>
                  </a:schemeClr>
                </a:solidFill>
              </a:rPr>
              <a:t>come rimodulazione dei turni e fruizione di ferie e permessi</a:t>
            </a:r>
            <a:endParaRPr lang="it-IT" sz="1900" dirty="0">
              <a:solidFill>
                <a:schemeClr val="accent5">
                  <a:lumMod val="50000"/>
                </a:schemeClr>
              </a:solidFill>
            </a:endParaRPr>
          </a:p>
        </p:txBody>
      </p:sp>
      <p:sp>
        <p:nvSpPr>
          <p:cNvPr id="3" name="CasellaDiTesto 2"/>
          <p:cNvSpPr txBox="1"/>
          <p:nvPr/>
        </p:nvSpPr>
        <p:spPr>
          <a:xfrm>
            <a:off x="6586060" y="5269614"/>
            <a:ext cx="5358764" cy="1323439"/>
          </a:xfrm>
          <a:prstGeom prst="rect">
            <a:avLst/>
          </a:prstGeom>
          <a:noFill/>
        </p:spPr>
        <p:txBody>
          <a:bodyPr wrap="square" rtlCol="0">
            <a:spAutoFit/>
          </a:bodyPr>
          <a:lstStyle/>
          <a:p>
            <a:pPr marL="342900" indent="-342900" algn="just">
              <a:buFont typeface="Wingdings" panose="05000000000000000000" pitchFamily="2" charset="2"/>
              <a:buChar char="Ø"/>
            </a:pPr>
            <a:r>
              <a:rPr lang="it-IT" sz="2000" dirty="0">
                <a:solidFill>
                  <a:schemeClr val="accent5">
                    <a:lumMod val="50000"/>
                  </a:schemeClr>
                </a:solidFill>
              </a:rPr>
              <a:t>Tra i </a:t>
            </a:r>
            <a:r>
              <a:rPr lang="it-IT" sz="2000" b="1" dirty="0">
                <a:solidFill>
                  <a:schemeClr val="accent5">
                    <a:lumMod val="50000"/>
                  </a:schemeClr>
                </a:solidFill>
              </a:rPr>
              <a:t>Diritti e prestazioni sociali</a:t>
            </a:r>
            <a:r>
              <a:rPr lang="it-IT" sz="2000" dirty="0">
                <a:solidFill>
                  <a:schemeClr val="accent5">
                    <a:lumMod val="50000"/>
                  </a:schemeClr>
                </a:solidFill>
              </a:rPr>
              <a:t>, rientrano soprattutto le clausole volte alla tutela dei lavoratori fragili (10%) e le misure di conciliazione vita privata-lavoro (9%). </a:t>
            </a:r>
          </a:p>
        </p:txBody>
      </p:sp>
      <p:sp>
        <p:nvSpPr>
          <p:cNvPr id="22" name="Ovale 21"/>
          <p:cNvSpPr/>
          <p:nvPr/>
        </p:nvSpPr>
        <p:spPr>
          <a:xfrm>
            <a:off x="3484014" y="5466397"/>
            <a:ext cx="755359" cy="42326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Ovale 22"/>
          <p:cNvSpPr/>
          <p:nvPr/>
        </p:nvSpPr>
        <p:spPr>
          <a:xfrm>
            <a:off x="3861693" y="3858466"/>
            <a:ext cx="755359" cy="44231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Ovale 23"/>
          <p:cNvSpPr/>
          <p:nvPr/>
        </p:nvSpPr>
        <p:spPr>
          <a:xfrm>
            <a:off x="3484014" y="4899839"/>
            <a:ext cx="755359" cy="44231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Ovale 24"/>
          <p:cNvSpPr/>
          <p:nvPr/>
        </p:nvSpPr>
        <p:spPr>
          <a:xfrm>
            <a:off x="4943409" y="2841948"/>
            <a:ext cx="755359" cy="442319"/>
          </a:xfrm>
          <a:prstGeom prst="ellipse">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6737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additive="base">
                                        <p:cTn id="17" dur="500" fill="hold"/>
                                        <p:tgtEl>
                                          <p:spTgt spid="24"/>
                                        </p:tgtEl>
                                        <p:attrNameLst>
                                          <p:attrName>ppt_x</p:attrName>
                                        </p:attrNameLst>
                                      </p:cBhvr>
                                      <p:tavLst>
                                        <p:tav tm="0">
                                          <p:val>
                                            <p:strVal val="#ppt_x"/>
                                          </p:val>
                                        </p:tav>
                                        <p:tav tm="100000">
                                          <p:val>
                                            <p:strVal val="#ppt_x"/>
                                          </p:val>
                                        </p:tav>
                                      </p:tavLst>
                                    </p:anim>
                                    <p:anim calcmode="lin" valueType="num">
                                      <p:cBhvr additive="base">
                                        <p:cTn id="18" dur="500" fill="hold"/>
                                        <p:tgtEl>
                                          <p:spTgt spid="2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ppt_x"/>
                                          </p:val>
                                        </p:tav>
                                        <p:tav tm="100000">
                                          <p:val>
                                            <p:strVal val="#ppt_x"/>
                                          </p:val>
                                        </p:tav>
                                      </p:tavLst>
                                    </p:anim>
                                    <p:anim calcmode="lin" valueType="num">
                                      <p:cBhvr additive="base">
                                        <p:cTn id="2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5"/>
                                        </p:tgtEl>
                                        <p:attrNameLst>
                                          <p:attrName>style.visibility</p:attrName>
                                        </p:attrNameLst>
                                      </p:cBhvr>
                                      <p:to>
                                        <p:strVal val="visible"/>
                                      </p:to>
                                    </p:set>
                                    <p:anim calcmode="lin" valueType="num">
                                      <p:cBhvr additive="base">
                                        <p:cTn id="27" dur="500" fill="hold"/>
                                        <p:tgtEl>
                                          <p:spTgt spid="25"/>
                                        </p:tgtEl>
                                        <p:attrNameLst>
                                          <p:attrName>ppt_x</p:attrName>
                                        </p:attrNameLst>
                                      </p:cBhvr>
                                      <p:tavLst>
                                        <p:tav tm="0">
                                          <p:val>
                                            <p:strVal val="#ppt_x"/>
                                          </p:val>
                                        </p:tav>
                                        <p:tav tm="100000">
                                          <p:val>
                                            <p:strVal val="#ppt_x"/>
                                          </p:val>
                                        </p:tav>
                                      </p:tavLst>
                                    </p:anim>
                                    <p:anim calcmode="lin" valueType="num">
                                      <p:cBhvr additive="base">
                                        <p:cTn id="28" dur="500" fill="hold"/>
                                        <p:tgtEl>
                                          <p:spTgt spid="2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ppt_x"/>
                                          </p:val>
                                        </p:tav>
                                        <p:tav tm="100000">
                                          <p:val>
                                            <p:strVal val="#ppt_x"/>
                                          </p:val>
                                        </p:tav>
                                      </p:tavLst>
                                    </p:anim>
                                    <p:anim calcmode="lin" valueType="num">
                                      <p:cBhvr additive="base">
                                        <p:cTn id="3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0" grpId="0"/>
      <p:bldP spid="21" grpId="0"/>
      <p:bldP spid="3" grpId="0"/>
      <p:bldP spid="22" grpId="0" animBg="1"/>
      <p:bldP spid="23" grpId="0" animBg="1"/>
      <p:bldP spid="24" grpId="0" animBg="1"/>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6" name="Rettangolo 5"/>
          <p:cNvSpPr/>
          <p:nvPr/>
        </p:nvSpPr>
        <p:spPr>
          <a:xfrm>
            <a:off x="4056233" y="195193"/>
            <a:ext cx="4207498" cy="769441"/>
          </a:xfrm>
          <a:prstGeom prst="rect">
            <a:avLst/>
          </a:prstGeom>
        </p:spPr>
        <p:txBody>
          <a:bodyPr wrap="none">
            <a:spAutoFit/>
          </a:bodyPr>
          <a:lstStyle/>
          <a:p>
            <a:pPr algn="ctr"/>
            <a:r>
              <a:rPr lang="it-IT" sz="4400" b="1" dirty="0" smtClean="0">
                <a:solidFill>
                  <a:schemeClr val="accent5">
                    <a:lumMod val="50000"/>
                  </a:schemeClr>
                </a:solidFill>
                <a:ea typeface="Times New Roman" panose="02020603050405020304" pitchFamily="18" charset="0"/>
                <a:cs typeface="Calibri" panose="020F0502020204030204" pitchFamily="34" charset="0"/>
              </a:rPr>
              <a:t>I CASI DI STUDIO </a:t>
            </a:r>
            <a:endParaRPr lang="it-IT" sz="4400" b="1" dirty="0">
              <a:solidFill>
                <a:schemeClr val="accent5">
                  <a:lumMod val="50000"/>
                </a:schemeClr>
              </a:solidFill>
            </a:endParaRPr>
          </a:p>
        </p:txBody>
      </p:sp>
      <p:sp>
        <p:nvSpPr>
          <p:cNvPr id="8" name="CasellaDiTesto 7"/>
          <p:cNvSpPr txBox="1"/>
          <p:nvPr/>
        </p:nvSpPr>
        <p:spPr>
          <a:xfrm>
            <a:off x="584200" y="4140079"/>
            <a:ext cx="10864516" cy="1046440"/>
          </a:xfrm>
          <a:prstGeom prst="rect">
            <a:avLst/>
          </a:prstGeom>
          <a:noFill/>
        </p:spPr>
        <p:txBody>
          <a:bodyPr wrap="square" rtlCol="0">
            <a:spAutoFit/>
          </a:bodyPr>
          <a:lstStyle/>
          <a:p>
            <a:pPr marL="285750" indent="-285750">
              <a:buFont typeface="Wingdings" panose="05000000000000000000" pitchFamily="2" charset="2"/>
              <a:buChar char="Ø"/>
            </a:pPr>
            <a:r>
              <a:rPr lang="it-IT" sz="2200" dirty="0">
                <a:solidFill>
                  <a:schemeClr val="accent5">
                    <a:lumMod val="50000"/>
                  </a:schemeClr>
                </a:solidFill>
              </a:rPr>
              <a:t>In alcuni casi si tratta di approfondimenti focalizzati in modo particolare sull’introduzione o sull’evoluzione dello smart working</a:t>
            </a:r>
            <a:r>
              <a:rPr lang="it-IT" sz="2200" dirty="0" smtClean="0">
                <a:solidFill>
                  <a:schemeClr val="accent5">
                    <a:lumMod val="50000"/>
                  </a:schemeClr>
                </a:solidFill>
              </a:rPr>
              <a:t>: </a:t>
            </a:r>
            <a:r>
              <a:rPr lang="it-IT" sz="2200" b="1" dirty="0" smtClean="0">
                <a:solidFill>
                  <a:schemeClr val="accent5">
                    <a:lumMod val="50000"/>
                  </a:schemeClr>
                </a:solidFill>
              </a:rPr>
              <a:t>Tim</a:t>
            </a:r>
            <a:r>
              <a:rPr lang="it-IT" sz="2200" dirty="0" smtClean="0">
                <a:solidFill>
                  <a:schemeClr val="accent5">
                    <a:lumMod val="50000"/>
                  </a:schemeClr>
                </a:solidFill>
              </a:rPr>
              <a:t>, </a:t>
            </a:r>
            <a:r>
              <a:rPr lang="it-IT" sz="2200" b="1" dirty="0" smtClean="0">
                <a:solidFill>
                  <a:schemeClr val="accent5">
                    <a:lumMod val="50000"/>
                  </a:schemeClr>
                </a:solidFill>
              </a:rPr>
              <a:t>Istat</a:t>
            </a:r>
            <a:r>
              <a:rPr lang="it-IT" sz="2200" dirty="0" smtClean="0">
                <a:solidFill>
                  <a:schemeClr val="accent5">
                    <a:lumMod val="50000"/>
                  </a:schemeClr>
                </a:solidFill>
              </a:rPr>
              <a:t>, </a:t>
            </a:r>
            <a:r>
              <a:rPr lang="it-IT" sz="2200" b="1" dirty="0" smtClean="0">
                <a:solidFill>
                  <a:schemeClr val="accent5">
                    <a:lumMod val="50000"/>
                  </a:schemeClr>
                </a:solidFill>
              </a:rPr>
              <a:t>Agenzia </a:t>
            </a:r>
            <a:r>
              <a:rPr lang="it-IT" sz="2200" b="1" dirty="0">
                <a:solidFill>
                  <a:schemeClr val="accent5">
                    <a:lumMod val="50000"/>
                  </a:schemeClr>
                </a:solidFill>
              </a:rPr>
              <a:t>delle Dogane e dei </a:t>
            </a:r>
            <a:r>
              <a:rPr lang="it-IT" sz="2200" b="1" dirty="0" smtClean="0">
                <a:solidFill>
                  <a:schemeClr val="accent5">
                    <a:lumMod val="50000"/>
                  </a:schemeClr>
                </a:solidFill>
              </a:rPr>
              <a:t>Monopoli, AST</a:t>
            </a:r>
            <a:endParaRPr lang="it-IT" sz="2200" dirty="0">
              <a:solidFill>
                <a:schemeClr val="accent5">
                  <a:lumMod val="50000"/>
                </a:schemeClr>
              </a:solidFill>
            </a:endParaRPr>
          </a:p>
          <a:p>
            <a:endParaRPr lang="it-IT" dirty="0"/>
          </a:p>
        </p:txBody>
      </p:sp>
      <p:sp>
        <p:nvSpPr>
          <p:cNvPr id="9" name="CasellaDiTesto 8"/>
          <p:cNvSpPr txBox="1"/>
          <p:nvPr/>
        </p:nvSpPr>
        <p:spPr>
          <a:xfrm>
            <a:off x="584200" y="5186519"/>
            <a:ext cx="10749547" cy="1446550"/>
          </a:xfrm>
          <a:prstGeom prst="rect">
            <a:avLst/>
          </a:prstGeom>
          <a:noFill/>
        </p:spPr>
        <p:txBody>
          <a:bodyPr wrap="square" rtlCol="0">
            <a:spAutoFit/>
          </a:bodyPr>
          <a:lstStyle/>
          <a:p>
            <a:pPr marL="285750" indent="-285750">
              <a:buFont typeface="Wingdings" panose="05000000000000000000" pitchFamily="2" charset="2"/>
              <a:buChar char="Ø"/>
            </a:pPr>
            <a:r>
              <a:rPr lang="it-IT" sz="2200" dirty="0">
                <a:solidFill>
                  <a:schemeClr val="accent5">
                    <a:lumMod val="50000"/>
                  </a:schemeClr>
                </a:solidFill>
              </a:rPr>
              <a:t>In altri casi le tematiche di approfondimento sono più trasversali, e affrontano l’articolata applicazione dei protocolli di prevenzione e contrasto del contagio da </a:t>
            </a:r>
            <a:r>
              <a:rPr lang="it-IT" sz="2200" dirty="0" smtClean="0">
                <a:solidFill>
                  <a:schemeClr val="accent5">
                    <a:lumMod val="50000"/>
                  </a:schemeClr>
                </a:solidFill>
              </a:rPr>
              <a:t>Sars-Cov2: </a:t>
            </a:r>
            <a:r>
              <a:rPr lang="it-IT" sz="2200" b="1" dirty="0" smtClean="0">
                <a:solidFill>
                  <a:schemeClr val="accent5">
                    <a:lumMod val="50000"/>
                  </a:schemeClr>
                </a:solidFill>
              </a:rPr>
              <a:t>Amazon</a:t>
            </a:r>
            <a:r>
              <a:rPr lang="it-IT" sz="2200" dirty="0" smtClean="0">
                <a:solidFill>
                  <a:schemeClr val="accent5">
                    <a:lumMod val="50000"/>
                  </a:schemeClr>
                </a:solidFill>
              </a:rPr>
              <a:t>, </a:t>
            </a:r>
            <a:r>
              <a:rPr lang="it-IT" sz="2200" b="1" dirty="0" smtClean="0">
                <a:solidFill>
                  <a:schemeClr val="accent5">
                    <a:lumMod val="50000"/>
                  </a:schemeClr>
                </a:solidFill>
              </a:rPr>
              <a:t>Gucci</a:t>
            </a:r>
            <a:r>
              <a:rPr lang="it-IT" sz="2200" dirty="0" smtClean="0">
                <a:solidFill>
                  <a:schemeClr val="accent5">
                    <a:lumMod val="50000"/>
                  </a:schemeClr>
                </a:solidFill>
              </a:rPr>
              <a:t>, </a:t>
            </a:r>
            <a:r>
              <a:rPr lang="it-IT" sz="2200" b="1" dirty="0" smtClean="0">
                <a:solidFill>
                  <a:schemeClr val="accent5">
                    <a:lumMod val="50000"/>
                  </a:schemeClr>
                </a:solidFill>
              </a:rPr>
              <a:t>ISA</a:t>
            </a:r>
            <a:endParaRPr lang="it-IT" sz="2200" dirty="0">
              <a:solidFill>
                <a:schemeClr val="accent5">
                  <a:lumMod val="50000"/>
                </a:schemeClr>
              </a:solidFill>
            </a:endParaRPr>
          </a:p>
          <a:p>
            <a:endParaRPr lang="it-IT" sz="2200" dirty="0">
              <a:solidFill>
                <a:schemeClr val="accent5">
                  <a:lumMod val="50000"/>
                </a:schemeClr>
              </a:solidFill>
            </a:endParaRPr>
          </a:p>
        </p:txBody>
      </p:sp>
      <p:sp>
        <p:nvSpPr>
          <p:cNvPr id="10" name="CasellaDiTesto 9"/>
          <p:cNvSpPr txBox="1"/>
          <p:nvPr/>
        </p:nvSpPr>
        <p:spPr>
          <a:xfrm>
            <a:off x="1230562" y="1305861"/>
            <a:ext cx="9456821" cy="2492990"/>
          </a:xfrm>
          <a:prstGeom prst="rect">
            <a:avLst/>
          </a:prstGeom>
          <a:noFill/>
        </p:spPr>
        <p:txBody>
          <a:bodyPr wrap="square" rtlCol="0">
            <a:spAutoFit/>
          </a:bodyPr>
          <a:lstStyle/>
          <a:p>
            <a:pPr algn="ctr"/>
            <a:r>
              <a:rPr lang="it-IT" sz="2200" dirty="0">
                <a:solidFill>
                  <a:schemeClr val="accent5">
                    <a:lumMod val="50000"/>
                  </a:schemeClr>
                </a:solidFill>
              </a:rPr>
              <a:t>Il quadro generale emerso dall’analisi degli accordi Covid-19 </a:t>
            </a:r>
            <a:r>
              <a:rPr lang="it-IT" sz="2200" dirty="0" smtClean="0">
                <a:solidFill>
                  <a:schemeClr val="accent5">
                    <a:lumMod val="50000"/>
                  </a:schemeClr>
                </a:solidFill>
              </a:rPr>
              <a:t>con l’approfondimenti di alcune </a:t>
            </a:r>
            <a:r>
              <a:rPr lang="it-IT" sz="2200" dirty="0">
                <a:solidFill>
                  <a:schemeClr val="accent5">
                    <a:lumMod val="50000"/>
                  </a:schemeClr>
                </a:solidFill>
              </a:rPr>
              <a:t>esperienze di contrattazione </a:t>
            </a:r>
            <a:r>
              <a:rPr lang="it-IT" sz="2200" dirty="0" smtClean="0">
                <a:solidFill>
                  <a:schemeClr val="accent5">
                    <a:lumMod val="50000"/>
                  </a:schemeClr>
                </a:solidFill>
              </a:rPr>
              <a:t>aziendale</a:t>
            </a:r>
          </a:p>
          <a:p>
            <a:pPr algn="ctr"/>
            <a:endParaRPr lang="it-IT" sz="1200" dirty="0" smtClean="0"/>
          </a:p>
          <a:p>
            <a:pPr algn="ctr"/>
            <a:r>
              <a:rPr lang="it-IT" dirty="0" smtClean="0"/>
              <a:t> </a:t>
            </a:r>
            <a:r>
              <a:rPr lang="it-IT" sz="2200" dirty="0">
                <a:solidFill>
                  <a:schemeClr val="accent5">
                    <a:lumMod val="50000"/>
                  </a:schemeClr>
                </a:solidFill>
              </a:rPr>
              <a:t>Attraverso le voci dei rappresentanti </a:t>
            </a:r>
            <a:r>
              <a:rPr lang="it-IT" sz="2200" dirty="0" smtClean="0">
                <a:solidFill>
                  <a:schemeClr val="accent5">
                    <a:lumMod val="50000"/>
                  </a:schemeClr>
                </a:solidFill>
              </a:rPr>
              <a:t>sindacali </a:t>
            </a:r>
            <a:r>
              <a:rPr lang="it-IT" sz="2200" dirty="0">
                <a:solidFill>
                  <a:schemeClr val="accent5">
                    <a:lumMod val="50000"/>
                  </a:schemeClr>
                </a:solidFill>
              </a:rPr>
              <a:t>è stato possibile riportare </a:t>
            </a:r>
            <a:r>
              <a:rPr lang="it-IT" sz="2200" dirty="0" smtClean="0">
                <a:solidFill>
                  <a:schemeClr val="accent5">
                    <a:lumMod val="50000"/>
                  </a:schemeClr>
                </a:solidFill>
              </a:rPr>
              <a:t>il processo di contrattazione sviluppato entro lo specifico contesto di riferimento</a:t>
            </a:r>
            <a:endParaRPr lang="it-IT" dirty="0" smtClean="0"/>
          </a:p>
          <a:p>
            <a:pPr algn="ctr"/>
            <a:endParaRPr lang="it-IT" sz="1200" dirty="0" smtClean="0"/>
          </a:p>
          <a:p>
            <a:pPr algn="ctr"/>
            <a:r>
              <a:rPr lang="it-IT" sz="2200" dirty="0">
                <a:solidFill>
                  <a:schemeClr val="accent5">
                    <a:lumMod val="50000"/>
                  </a:schemeClr>
                </a:solidFill>
              </a:rPr>
              <a:t>Sulla base di queste premesse, sono stati scelti sette percorsi negoziali, sottoscritti da diverse categorie </a:t>
            </a:r>
            <a:r>
              <a:rPr lang="it-IT" sz="2200" dirty="0" smtClean="0">
                <a:solidFill>
                  <a:schemeClr val="accent5">
                    <a:lumMod val="50000"/>
                  </a:schemeClr>
                </a:solidFill>
              </a:rPr>
              <a:t>sindacali</a:t>
            </a:r>
            <a:endParaRPr lang="it-IT" dirty="0"/>
          </a:p>
        </p:txBody>
      </p:sp>
    </p:spTree>
    <p:extLst>
      <p:ext uri="{BB962C8B-B14F-4D97-AF65-F5344CB8AC3E}">
        <p14:creationId xmlns:p14="http://schemas.microsoft.com/office/powerpoint/2010/main" val="826411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0000"/>
            <a:lum/>
          </a:blip>
          <a:srcRect/>
          <a:stretch>
            <a:fillRect l="-2000" r="-2000"/>
          </a:stretch>
        </a:blipFill>
        <a:effectLst/>
      </p:bgPr>
    </p:bg>
    <p:spTree>
      <p:nvGrpSpPr>
        <p:cNvPr id="1" name=""/>
        <p:cNvGrpSpPr/>
        <p:nvPr/>
      </p:nvGrpSpPr>
      <p:grpSpPr>
        <a:xfrm>
          <a:off x="0" y="0"/>
          <a:ext cx="0" cy="0"/>
          <a:chOff x="0" y="0"/>
          <a:chExt cx="0" cy="0"/>
        </a:xfrm>
      </p:grpSpPr>
      <p:sp>
        <p:nvSpPr>
          <p:cNvPr id="6" name="Rectangle 3"/>
          <p:cNvSpPr txBox="1">
            <a:spLocks noChangeArrowheads="1"/>
          </p:cNvSpPr>
          <p:nvPr/>
        </p:nvSpPr>
        <p:spPr>
          <a:xfrm>
            <a:off x="247650" y="673101"/>
            <a:ext cx="11658599" cy="564673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buFont typeface="Wingdings" panose="05000000000000000000" pitchFamily="2" charset="2"/>
              <a:buChar char="Ø"/>
              <a:defRPr/>
            </a:pPr>
            <a:endParaRPr lang="it-IT" altLang="it-IT" sz="2000" dirty="0">
              <a:solidFill>
                <a:srgbClr val="002060"/>
              </a:solidFill>
            </a:endParaRPr>
          </a:p>
          <a:p>
            <a:pPr algn="l">
              <a:lnSpc>
                <a:spcPct val="120000"/>
              </a:lnSpc>
              <a:spcBef>
                <a:spcPts val="0"/>
              </a:spcBef>
              <a:buFont typeface="Wingdings" panose="05000000000000000000" pitchFamily="2" charset="2"/>
              <a:buChar char="Ø"/>
              <a:defRPr/>
            </a:pPr>
            <a:r>
              <a:rPr lang="it-IT" altLang="it-IT" sz="2000" b="1" i="1" dirty="0">
                <a:solidFill>
                  <a:schemeClr val="accent5">
                    <a:lumMod val="50000"/>
                  </a:schemeClr>
                </a:solidFill>
              </a:rPr>
              <a:t>Data accordo</a:t>
            </a:r>
            <a:r>
              <a:rPr lang="it-IT" altLang="it-IT" sz="2000" dirty="0">
                <a:solidFill>
                  <a:schemeClr val="accent5">
                    <a:lumMod val="50000"/>
                  </a:schemeClr>
                </a:solidFill>
              </a:rPr>
              <a:t>: 5/8/2020, su base Linee-guida TLC </a:t>
            </a:r>
            <a:endParaRPr lang="it-IT" altLang="it-IT" sz="2000" dirty="0" smtClean="0">
              <a:solidFill>
                <a:schemeClr val="accent5">
                  <a:lumMod val="50000"/>
                </a:schemeClr>
              </a:solidFill>
            </a:endParaRPr>
          </a:p>
          <a:p>
            <a:pPr algn="l">
              <a:lnSpc>
                <a:spcPct val="120000"/>
              </a:lnSpc>
              <a:spcBef>
                <a:spcPts val="0"/>
              </a:spcBef>
              <a:buFont typeface="Wingdings" panose="05000000000000000000" pitchFamily="2" charset="2"/>
              <a:buChar char="Ø"/>
              <a:defRPr/>
            </a:pPr>
            <a:endParaRPr lang="it-IT" altLang="it-IT" sz="2000" dirty="0">
              <a:solidFill>
                <a:schemeClr val="accent5">
                  <a:lumMod val="50000"/>
                </a:schemeClr>
              </a:solidFill>
            </a:endParaRPr>
          </a:p>
          <a:p>
            <a:pPr algn="just">
              <a:lnSpc>
                <a:spcPct val="120000"/>
              </a:lnSpc>
              <a:spcBef>
                <a:spcPts val="0"/>
              </a:spcBef>
              <a:buFont typeface="Wingdings" panose="05000000000000000000" pitchFamily="2" charset="2"/>
              <a:buChar char="Ø"/>
              <a:defRPr/>
            </a:pPr>
            <a:r>
              <a:rPr lang="it-IT" altLang="it-IT" sz="2000" b="1" i="1" dirty="0" smtClean="0">
                <a:solidFill>
                  <a:schemeClr val="accent5">
                    <a:lumMod val="50000"/>
                  </a:schemeClr>
                </a:solidFill>
              </a:rPr>
              <a:t>Precedenti:</a:t>
            </a:r>
            <a:r>
              <a:rPr lang="it-IT" altLang="it-IT" sz="2000" i="1" dirty="0" smtClean="0">
                <a:solidFill>
                  <a:schemeClr val="accent5">
                    <a:lumMod val="50000"/>
                  </a:schemeClr>
                </a:solidFill>
              </a:rPr>
              <a:t> </a:t>
            </a:r>
            <a:r>
              <a:rPr lang="it-IT" altLang="it-IT" sz="2000" dirty="0" smtClean="0">
                <a:solidFill>
                  <a:schemeClr val="accent5">
                    <a:lumMod val="50000"/>
                  </a:schemeClr>
                </a:solidFill>
              </a:rPr>
              <a:t>già nel 2018 e 2019, con 13.000 in SW. La remotizzazione emergenziale: a marzo, 35.000 su 42.000 vengono unilateralmente posti in lavoro a distanza, da casa, con l’azienda che fornisce attrezzature e connessioni</a:t>
            </a:r>
          </a:p>
          <a:p>
            <a:pPr algn="just">
              <a:lnSpc>
                <a:spcPct val="120000"/>
              </a:lnSpc>
              <a:spcBef>
                <a:spcPts val="0"/>
              </a:spcBef>
              <a:buFont typeface="Wingdings" panose="05000000000000000000" pitchFamily="2" charset="2"/>
              <a:buChar char="Ø"/>
              <a:defRPr/>
            </a:pPr>
            <a:endParaRPr lang="it-IT" altLang="it-IT" sz="2000" dirty="0" smtClean="0">
              <a:solidFill>
                <a:schemeClr val="accent5">
                  <a:lumMod val="50000"/>
                </a:schemeClr>
              </a:solidFill>
            </a:endParaRPr>
          </a:p>
          <a:p>
            <a:pPr algn="l">
              <a:lnSpc>
                <a:spcPct val="120000"/>
              </a:lnSpc>
              <a:spcBef>
                <a:spcPts val="0"/>
              </a:spcBef>
              <a:buFont typeface="Wingdings" panose="05000000000000000000" pitchFamily="2" charset="2"/>
              <a:buChar char="Ø"/>
              <a:defRPr/>
            </a:pPr>
            <a:r>
              <a:rPr lang="it-IT" altLang="it-IT" sz="2000" b="1" i="1" dirty="0" smtClean="0">
                <a:solidFill>
                  <a:schemeClr val="accent5">
                    <a:lumMod val="50000"/>
                  </a:schemeClr>
                </a:solidFill>
              </a:rPr>
              <a:t>Oggetti di confronto</a:t>
            </a:r>
            <a:r>
              <a:rPr lang="it-IT" altLang="it-IT" sz="2000" i="1" dirty="0" smtClean="0">
                <a:solidFill>
                  <a:schemeClr val="accent5">
                    <a:lumMod val="50000"/>
                  </a:schemeClr>
                </a:solidFill>
              </a:rPr>
              <a:t>: </a:t>
            </a:r>
            <a:r>
              <a:rPr lang="it-IT" altLang="it-IT" sz="2000" dirty="0" smtClean="0">
                <a:solidFill>
                  <a:schemeClr val="accent5">
                    <a:lumMod val="50000"/>
                  </a:schemeClr>
                </a:solidFill>
              </a:rPr>
              <a:t>godimento ticket e diritto alla disconnessione</a:t>
            </a:r>
          </a:p>
          <a:p>
            <a:pPr algn="l">
              <a:lnSpc>
                <a:spcPct val="120000"/>
              </a:lnSpc>
              <a:spcBef>
                <a:spcPts val="0"/>
              </a:spcBef>
              <a:buFont typeface="Wingdings" panose="05000000000000000000" pitchFamily="2" charset="2"/>
              <a:buChar char="Ø"/>
              <a:defRPr/>
            </a:pPr>
            <a:endParaRPr lang="it-IT" altLang="it-IT" sz="2000" dirty="0" smtClean="0">
              <a:solidFill>
                <a:schemeClr val="accent5">
                  <a:lumMod val="50000"/>
                </a:schemeClr>
              </a:solidFill>
            </a:endParaRPr>
          </a:p>
          <a:p>
            <a:pPr algn="just">
              <a:lnSpc>
                <a:spcPct val="120000"/>
              </a:lnSpc>
              <a:spcBef>
                <a:spcPts val="0"/>
              </a:spcBef>
              <a:buFont typeface="Wingdings" panose="05000000000000000000" pitchFamily="2" charset="2"/>
              <a:buChar char="Ø"/>
              <a:defRPr/>
            </a:pPr>
            <a:r>
              <a:rPr lang="it-IT" altLang="it-IT" sz="2000" b="1" i="1" dirty="0" smtClean="0">
                <a:solidFill>
                  <a:schemeClr val="accent5">
                    <a:lumMod val="50000"/>
                  </a:schemeClr>
                </a:solidFill>
              </a:rPr>
              <a:t>Contenuti</a:t>
            </a:r>
            <a:r>
              <a:rPr lang="it-IT" altLang="it-IT" sz="2000" i="1" dirty="0" smtClean="0">
                <a:solidFill>
                  <a:schemeClr val="accent5">
                    <a:lumMod val="50000"/>
                  </a:schemeClr>
                </a:solidFill>
              </a:rPr>
              <a:t>: </a:t>
            </a:r>
            <a:r>
              <a:rPr lang="it-IT" altLang="it-IT" sz="2000" dirty="0" smtClean="0">
                <a:solidFill>
                  <a:schemeClr val="accent5">
                    <a:lumMod val="50000"/>
                  </a:schemeClr>
                </a:solidFill>
              </a:rPr>
              <a:t>introduzione «strutturale»; 2 giorni settimanali da remoto; esclusione straordinari; buono pasto durante lavoro a distanza; disconnessione per chi lavora per obiettivi; fasce di reperibilità definite; alternanza 50-50 settimanale per i vincolati del customer service; pienezza diritti sindacali (bacheca elettronica; assemblee webinar;..); agevolazioni costo utenze</a:t>
            </a:r>
          </a:p>
          <a:p>
            <a:pPr algn="just">
              <a:lnSpc>
                <a:spcPct val="120000"/>
              </a:lnSpc>
              <a:spcBef>
                <a:spcPts val="0"/>
              </a:spcBef>
              <a:buFont typeface="Wingdings" panose="05000000000000000000" pitchFamily="2" charset="2"/>
              <a:buChar char="Ø"/>
              <a:defRPr/>
            </a:pPr>
            <a:endParaRPr lang="it-IT" altLang="it-IT" sz="2000" dirty="0" smtClean="0">
              <a:solidFill>
                <a:schemeClr val="accent5">
                  <a:lumMod val="50000"/>
                </a:schemeClr>
              </a:solidFill>
            </a:endParaRPr>
          </a:p>
          <a:p>
            <a:pPr algn="just">
              <a:lnSpc>
                <a:spcPct val="120000"/>
              </a:lnSpc>
              <a:spcBef>
                <a:spcPts val="0"/>
              </a:spcBef>
              <a:buFont typeface="Wingdings" panose="05000000000000000000" pitchFamily="2" charset="2"/>
              <a:buChar char="Ø"/>
              <a:defRPr/>
            </a:pPr>
            <a:r>
              <a:rPr lang="it-IT" altLang="it-IT" sz="2000" b="1" i="1" dirty="0" smtClean="0">
                <a:solidFill>
                  <a:schemeClr val="accent5">
                    <a:lumMod val="50000"/>
                  </a:schemeClr>
                </a:solidFill>
              </a:rPr>
              <a:t>Impatto e gestione accordo</a:t>
            </a:r>
            <a:r>
              <a:rPr lang="it-IT" altLang="it-IT" sz="2000" dirty="0" smtClean="0">
                <a:solidFill>
                  <a:schemeClr val="accent5">
                    <a:lumMod val="50000"/>
                  </a:schemeClr>
                </a:solidFill>
              </a:rPr>
              <a:t>: monitoraggio trimestrale sperimentazione Apprezzamento generalizzato con obiettivo sindacale per ripristinare piena volontarietà, accordo individuale, alternanza e diritto alla socialità con rientri</a:t>
            </a:r>
            <a:endParaRPr lang="it-IT" altLang="it-IT" sz="2000" dirty="0" smtClean="0">
              <a:solidFill>
                <a:srgbClr val="002060"/>
              </a:solidFill>
            </a:endParaRPr>
          </a:p>
        </p:txBody>
      </p:sp>
      <p:sp>
        <p:nvSpPr>
          <p:cNvPr id="7" name="Rectangle 2"/>
          <p:cNvSpPr txBox="1">
            <a:spLocks noChangeArrowheads="1"/>
          </p:cNvSpPr>
          <p:nvPr/>
        </p:nvSpPr>
        <p:spPr>
          <a:xfrm>
            <a:off x="2076450" y="-50800"/>
            <a:ext cx="8280400" cy="10096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altLang="it-IT" sz="4400" b="1" dirty="0" smtClean="0">
                <a:solidFill>
                  <a:schemeClr val="accent5">
                    <a:lumMod val="50000"/>
                  </a:schemeClr>
                </a:solidFill>
                <a:latin typeface="+mn-lt"/>
              </a:rPr>
              <a:t>TIM</a:t>
            </a:r>
          </a:p>
        </p:txBody>
      </p:sp>
    </p:spTree>
    <p:extLst>
      <p:ext uri="{BB962C8B-B14F-4D97-AF65-F5344CB8AC3E}">
        <p14:creationId xmlns:p14="http://schemas.microsoft.com/office/powerpoint/2010/main" val="2778528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774</TotalTime>
  <Words>5165</Words>
  <Application>Microsoft Office PowerPoint</Application>
  <PresentationFormat>Widescreen</PresentationFormat>
  <Paragraphs>193</Paragraphs>
  <Slides>16</Slides>
  <Notes>16</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16</vt:i4>
      </vt:variant>
    </vt:vector>
  </HeadingPairs>
  <TitlesOfParts>
    <vt:vector size="23" baseType="lpstr">
      <vt:lpstr>ＭＳ Ｐゴシック</vt:lpstr>
      <vt:lpstr>Arial</vt:lpstr>
      <vt:lpstr>Calibri</vt:lpstr>
      <vt:lpstr>Calibri Light</vt:lpstr>
      <vt:lpstr>Times New Roman</vt:lpstr>
      <vt:lpstr>Wingdings</vt:lpstr>
      <vt:lpstr>Tema di Office</vt:lpstr>
      <vt:lpstr>Presentazione standard di PowerPoint</vt:lpstr>
      <vt:lpstr>La pandemia di Covid-19 ha comportato, per la tutela delle lavoratrici e dei lavoratori, delle sfide del tutto inedite, in un contesto in cui i luoghi di lavoro e i processi produttivi sono stati sottoposti a una radicale e veloce trasformazione</vt:lpstr>
      <vt:lpstr>Sono stati letti e classificati nell’Osservatorio Cgil sulla contrattazione di secondo livello  326 testi, firmati soprattutto durante la cosiddetta “Fase Uno” della pandemia.</vt:lpstr>
      <vt:lpstr>Presentazione standard di PowerPoint</vt:lpstr>
      <vt:lpstr>Gli accordi aziendali analizzati sono 215  Le 154 aziende firmatarie sono soprattutto  gruppi industriali di di grandi dimensioni 486.113 i lavoratori interessati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costituzione delle commissioni paritetiche aziendali e territoriali e il loro coinvolgimento su i temi di salute e sicurezza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nicoletta</dc:creator>
  <cp:lastModifiedBy>M.Cavallini</cp:lastModifiedBy>
  <cp:revision>61</cp:revision>
  <dcterms:created xsi:type="dcterms:W3CDTF">2021-02-05T14:34:44Z</dcterms:created>
  <dcterms:modified xsi:type="dcterms:W3CDTF">2021-02-10T15:10:49Z</dcterms:modified>
</cp:coreProperties>
</file>