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410" r:id="rId4"/>
    <p:sldId id="396" r:id="rId5"/>
    <p:sldId id="309" r:id="rId6"/>
    <p:sldId id="381" r:id="rId7"/>
    <p:sldId id="402" r:id="rId8"/>
    <p:sldId id="386" r:id="rId9"/>
    <p:sldId id="387" r:id="rId10"/>
    <p:sldId id="415" r:id="rId11"/>
    <p:sldId id="640" r:id="rId12"/>
    <p:sldId id="390" r:id="rId13"/>
    <p:sldId id="449" r:id="rId14"/>
    <p:sldId id="416" r:id="rId15"/>
    <p:sldId id="316" r:id="rId16"/>
    <p:sldId id="281" r:id="rId17"/>
    <p:sldId id="641" r:id="rId18"/>
    <p:sldId id="406" r:id="rId19"/>
    <p:sldId id="572" r:id="rId20"/>
    <p:sldId id="324" r:id="rId21"/>
    <p:sldId id="261" r:id="rId22"/>
    <p:sldId id="642" r:id="rId23"/>
    <p:sldId id="409" r:id="rId24"/>
    <p:sldId id="496" r:id="rId25"/>
    <p:sldId id="618" r:id="rId26"/>
    <p:sldId id="395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0146" autoAdjust="0"/>
  </p:normalViewPr>
  <p:slideViewPr>
    <p:cSldViewPr>
      <p:cViewPr varScale="1">
        <p:scale>
          <a:sx n="115" d="100"/>
          <a:sy n="115" d="100"/>
        </p:scale>
        <p:origin x="136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3167900073122321"/>
          <c:y val="3.7260030202761779E-2"/>
          <c:w val="0.44718466964007569"/>
          <c:h val="0.9254799395944765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Foglio1!$E$13:$E$20</c:f>
              <c:strCache>
                <c:ptCount val="8"/>
                <c:pt idx="0">
                  <c:v>Non so</c:v>
                </c:pt>
                <c:pt idx="1">
                  <c:v>Altri</c:v>
                </c:pt>
                <c:pt idx="2">
                  <c:v>ONG e altre org. di beneficenza - identificando i problemi e proponendo soluzioni</c:v>
                </c:pt>
                <c:pt idx="3">
                  <c:v>Investitori - attraverso le scelte di investimento</c:v>
                </c:pt>
                <c:pt idx="4">
                  <c:v>Sindacati - identificando i problemi e proponendo soluzioni</c:v>
                </c:pt>
                <c:pt idx="5">
                  <c:v>Autorità pubbliche - attraverso la definizione di policy e la regolamentazione</c:v>
                </c:pt>
                <c:pt idx="6">
                  <c:v>Manager - attraverso le scelte strategiche e operative</c:v>
                </c:pt>
                <c:pt idx="7">
                  <c:v>Cittadini - attraverso le scelte di consumo</c:v>
                </c:pt>
              </c:strCache>
            </c:strRef>
          </c:cat>
          <c:val>
            <c:numRef>
              <c:f>Foglio1!$F$13:$F$20</c:f>
              <c:numCache>
                <c:formatCode>General</c:formatCode>
                <c:ptCount val="8"/>
                <c:pt idx="0">
                  <c:v>5</c:v>
                </c:pt>
                <c:pt idx="1">
                  <c:v>2</c:v>
                </c:pt>
                <c:pt idx="2">
                  <c:v>12</c:v>
                </c:pt>
                <c:pt idx="3">
                  <c:v>22</c:v>
                </c:pt>
                <c:pt idx="4">
                  <c:v>28</c:v>
                </c:pt>
                <c:pt idx="5">
                  <c:v>36</c:v>
                </c:pt>
                <c:pt idx="6">
                  <c:v>40</c:v>
                </c:pt>
                <c:pt idx="7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88-D549-B428-625B84CC4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593108776"/>
        <c:axId val="593110088"/>
      </c:barChart>
      <c:catAx>
        <c:axId val="593108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accent1"/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3110088"/>
        <c:crosses val="autoZero"/>
        <c:auto val="1"/>
        <c:lblAlgn val="l"/>
        <c:lblOffset val="100"/>
        <c:noMultiLvlLbl val="0"/>
      </c:catAx>
      <c:valAx>
        <c:axId val="593110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3108776"/>
        <c:crosses val="autoZero"/>
        <c:crossBetween val="between"/>
      </c:valAx>
      <c:spPr>
        <a:noFill/>
        <a:ln w="25400"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5CE2F-F1FA-7845-9A17-C96F6CE7BDC0}" type="doc">
      <dgm:prSet loTypeId="urn:microsoft.com/office/officeart/2005/8/layout/process2" loCatId="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it-IT"/>
        </a:p>
      </dgm:t>
    </dgm:pt>
    <dgm:pt modelId="{369E7676-0CA5-F84F-B01A-C84605F6179E}">
      <dgm:prSet/>
      <dgm:spPr/>
      <dgm:t>
        <a:bodyPr/>
        <a:lstStyle/>
        <a:p>
          <a:pPr rtl="0"/>
          <a:r>
            <a:rPr lang="it-IT" dirty="0"/>
            <a:t>Il Rapporto </a:t>
          </a:r>
          <a:r>
            <a:rPr lang="it-IT" altLang="ja-JP" dirty="0"/>
            <a:t>“</a:t>
          </a:r>
          <a:r>
            <a:rPr lang="it-IT" dirty="0"/>
            <a:t>verso una green economy</a:t>
          </a:r>
          <a:r>
            <a:rPr lang="it-IT" altLang="ja-JP" dirty="0"/>
            <a:t>”</a:t>
          </a:r>
          <a:r>
            <a:rPr lang="it-IT" dirty="0"/>
            <a:t> del 2011 la definisce </a:t>
          </a:r>
          <a:r>
            <a:rPr lang="it-IT" altLang="ja-JP" dirty="0"/>
            <a:t>“</a:t>
          </a:r>
          <a:r>
            <a:rPr lang="it-IT" dirty="0"/>
            <a:t>come un</a:t>
          </a:r>
          <a:r>
            <a:rPr lang="it-IT" altLang="ja-JP" dirty="0"/>
            <a:t>’</a:t>
          </a:r>
          <a:r>
            <a:rPr lang="it-IT" dirty="0"/>
            <a:t>economia capace di produrre un benessere, di migliore qualità e più equamente esteso, migliorando la qualità dell</a:t>
          </a:r>
          <a:r>
            <a:rPr lang="it-IT" altLang="ja-JP" dirty="0"/>
            <a:t>’</a:t>
          </a:r>
          <a:r>
            <a:rPr lang="it-IT" dirty="0"/>
            <a:t>ambiente e salvaguardando il capitale naturale</a:t>
          </a:r>
          <a:r>
            <a:rPr lang="it-IT" altLang="ja-JP" dirty="0"/>
            <a:t>”</a:t>
          </a:r>
          <a:r>
            <a:rPr lang="it-IT" dirty="0"/>
            <a:t>.  </a:t>
          </a:r>
        </a:p>
      </dgm:t>
    </dgm:pt>
    <dgm:pt modelId="{9A150B93-B388-EB4C-AB2A-9F8E2193B74C}" type="parTrans" cxnId="{1E7327B9-5C12-BD41-AD6D-0B5980E024E9}">
      <dgm:prSet/>
      <dgm:spPr/>
      <dgm:t>
        <a:bodyPr/>
        <a:lstStyle/>
        <a:p>
          <a:endParaRPr lang="it-IT"/>
        </a:p>
      </dgm:t>
    </dgm:pt>
    <dgm:pt modelId="{7B49C574-AB5C-A94D-A71D-EF1655DA71BD}" type="sibTrans" cxnId="{1E7327B9-5C12-BD41-AD6D-0B5980E024E9}">
      <dgm:prSet/>
      <dgm:spPr/>
      <dgm:t>
        <a:bodyPr/>
        <a:lstStyle/>
        <a:p>
          <a:endParaRPr lang="it-IT"/>
        </a:p>
      </dgm:t>
    </dgm:pt>
    <dgm:pt modelId="{12031515-3D75-4A4D-A38A-17FAE90FEA75}">
      <dgm:prSet/>
      <dgm:spPr/>
      <dgm:t>
        <a:bodyPr/>
        <a:lstStyle/>
        <a:p>
          <a:pPr rtl="0"/>
          <a:r>
            <a:rPr lang="it-IT"/>
            <a:t>Il rapporto stima che per attuare la conversione dell</a:t>
          </a:r>
          <a:r>
            <a:rPr lang="it-IT" altLang="ja-JP"/>
            <a:t>’</a:t>
          </a:r>
          <a:r>
            <a:rPr lang="it-IT"/>
            <a:t>economia tradizionale in una green economy, sia  necessario impegnare  annualmente investimenti pari a circa il 2% del Pil mondiale, una cifra che si aggira intorno a 1.300 miliardi di dollari, in 10 settori strategici, che sarebbero in grado di rilanciare lo sviluppo e l</a:t>
          </a:r>
          <a:r>
            <a:rPr lang="it-IT" altLang="ja-JP"/>
            <a:t>’</a:t>
          </a:r>
          <a:r>
            <a:rPr lang="it-IT"/>
            <a:t>occupazione producendo anche notevoli benefici ambientali e di mitigazione della crisi climatica </a:t>
          </a:r>
        </a:p>
      </dgm:t>
    </dgm:pt>
    <dgm:pt modelId="{D292FC98-23E7-9C4A-BD61-572EAF109889}" type="parTrans" cxnId="{DC00432E-10A4-1B4A-9FB3-179A0F2739FC}">
      <dgm:prSet/>
      <dgm:spPr/>
      <dgm:t>
        <a:bodyPr/>
        <a:lstStyle/>
        <a:p>
          <a:endParaRPr lang="it-IT"/>
        </a:p>
      </dgm:t>
    </dgm:pt>
    <dgm:pt modelId="{92F8BED5-D3C2-C642-B391-F10A7F536D69}" type="sibTrans" cxnId="{DC00432E-10A4-1B4A-9FB3-179A0F2739FC}">
      <dgm:prSet/>
      <dgm:spPr/>
      <dgm:t>
        <a:bodyPr/>
        <a:lstStyle/>
        <a:p>
          <a:endParaRPr lang="it-IT"/>
        </a:p>
      </dgm:t>
    </dgm:pt>
    <dgm:pt modelId="{061BDD2B-031D-644C-AE9E-FCE7206E52F4}" type="pres">
      <dgm:prSet presAssocID="{AB95CE2F-F1FA-7845-9A17-C96F6CE7BDC0}" presName="linearFlow" presStyleCnt="0">
        <dgm:presLayoutVars>
          <dgm:resizeHandles val="exact"/>
        </dgm:presLayoutVars>
      </dgm:prSet>
      <dgm:spPr/>
    </dgm:pt>
    <dgm:pt modelId="{CC85E220-3B5A-2249-BB01-C360203472A2}" type="pres">
      <dgm:prSet presAssocID="{369E7676-0CA5-F84F-B01A-C84605F6179E}" presName="node" presStyleLbl="node1" presStyleIdx="0" presStyleCnt="2">
        <dgm:presLayoutVars>
          <dgm:bulletEnabled val="1"/>
        </dgm:presLayoutVars>
      </dgm:prSet>
      <dgm:spPr/>
    </dgm:pt>
    <dgm:pt modelId="{F767F9C1-F753-A842-AC75-49B58F2362B2}" type="pres">
      <dgm:prSet presAssocID="{7B49C574-AB5C-A94D-A71D-EF1655DA71BD}" presName="sibTrans" presStyleLbl="sibTrans2D1" presStyleIdx="0" presStyleCnt="1"/>
      <dgm:spPr/>
    </dgm:pt>
    <dgm:pt modelId="{637CC2E4-256D-094F-B906-7FBECA96CEAE}" type="pres">
      <dgm:prSet presAssocID="{7B49C574-AB5C-A94D-A71D-EF1655DA71BD}" presName="connectorText" presStyleLbl="sibTrans2D1" presStyleIdx="0" presStyleCnt="1"/>
      <dgm:spPr/>
    </dgm:pt>
    <dgm:pt modelId="{E1512DF2-47FA-7F4A-82CF-BD321AD18E21}" type="pres">
      <dgm:prSet presAssocID="{12031515-3D75-4A4D-A38A-17FAE90FEA75}" presName="node" presStyleLbl="node1" presStyleIdx="1" presStyleCnt="2">
        <dgm:presLayoutVars>
          <dgm:bulletEnabled val="1"/>
        </dgm:presLayoutVars>
      </dgm:prSet>
      <dgm:spPr/>
    </dgm:pt>
  </dgm:ptLst>
  <dgm:cxnLst>
    <dgm:cxn modelId="{68615E04-C797-354E-9F7F-33DF06270ACE}" type="presOf" srcId="{7B49C574-AB5C-A94D-A71D-EF1655DA71BD}" destId="{F767F9C1-F753-A842-AC75-49B58F2362B2}" srcOrd="0" destOrd="0" presId="urn:microsoft.com/office/officeart/2005/8/layout/process2"/>
    <dgm:cxn modelId="{FED6DF04-35D0-7D4F-929F-B181092B4FC9}" type="presOf" srcId="{12031515-3D75-4A4D-A38A-17FAE90FEA75}" destId="{E1512DF2-47FA-7F4A-82CF-BD321AD18E21}" srcOrd="0" destOrd="0" presId="urn:microsoft.com/office/officeart/2005/8/layout/process2"/>
    <dgm:cxn modelId="{401F420D-B187-3F4A-91E5-E5A0DB370C5C}" type="presOf" srcId="{7B49C574-AB5C-A94D-A71D-EF1655DA71BD}" destId="{637CC2E4-256D-094F-B906-7FBECA96CEAE}" srcOrd="1" destOrd="0" presId="urn:microsoft.com/office/officeart/2005/8/layout/process2"/>
    <dgm:cxn modelId="{DC00432E-10A4-1B4A-9FB3-179A0F2739FC}" srcId="{AB95CE2F-F1FA-7845-9A17-C96F6CE7BDC0}" destId="{12031515-3D75-4A4D-A38A-17FAE90FEA75}" srcOrd="1" destOrd="0" parTransId="{D292FC98-23E7-9C4A-BD61-572EAF109889}" sibTransId="{92F8BED5-D3C2-C642-B391-F10A7F536D69}"/>
    <dgm:cxn modelId="{AB17FF8F-04C5-0648-B190-7FE8CC558DF8}" type="presOf" srcId="{AB95CE2F-F1FA-7845-9A17-C96F6CE7BDC0}" destId="{061BDD2B-031D-644C-AE9E-FCE7206E52F4}" srcOrd="0" destOrd="0" presId="urn:microsoft.com/office/officeart/2005/8/layout/process2"/>
    <dgm:cxn modelId="{1E7327B9-5C12-BD41-AD6D-0B5980E024E9}" srcId="{AB95CE2F-F1FA-7845-9A17-C96F6CE7BDC0}" destId="{369E7676-0CA5-F84F-B01A-C84605F6179E}" srcOrd="0" destOrd="0" parTransId="{9A150B93-B388-EB4C-AB2A-9F8E2193B74C}" sibTransId="{7B49C574-AB5C-A94D-A71D-EF1655DA71BD}"/>
    <dgm:cxn modelId="{C30B2DEB-2196-7C4B-908B-041EFD783696}" type="presOf" srcId="{369E7676-0CA5-F84F-B01A-C84605F6179E}" destId="{CC85E220-3B5A-2249-BB01-C360203472A2}" srcOrd="0" destOrd="0" presId="urn:microsoft.com/office/officeart/2005/8/layout/process2"/>
    <dgm:cxn modelId="{6D90821A-2BA5-044B-9856-3235AEF6B626}" type="presParOf" srcId="{061BDD2B-031D-644C-AE9E-FCE7206E52F4}" destId="{CC85E220-3B5A-2249-BB01-C360203472A2}" srcOrd="0" destOrd="0" presId="urn:microsoft.com/office/officeart/2005/8/layout/process2"/>
    <dgm:cxn modelId="{44154531-B354-3246-8E36-0491B0E468E2}" type="presParOf" srcId="{061BDD2B-031D-644C-AE9E-FCE7206E52F4}" destId="{F767F9C1-F753-A842-AC75-49B58F2362B2}" srcOrd="1" destOrd="0" presId="urn:microsoft.com/office/officeart/2005/8/layout/process2"/>
    <dgm:cxn modelId="{CD7AA9E3-80E9-5F43-8DB0-668B23CFD53A}" type="presParOf" srcId="{F767F9C1-F753-A842-AC75-49B58F2362B2}" destId="{637CC2E4-256D-094F-B906-7FBECA96CEAE}" srcOrd="0" destOrd="0" presId="urn:microsoft.com/office/officeart/2005/8/layout/process2"/>
    <dgm:cxn modelId="{1FFD5486-97C0-A642-ACBA-837F7F2A63F7}" type="presParOf" srcId="{061BDD2B-031D-644C-AE9E-FCE7206E52F4}" destId="{E1512DF2-47FA-7F4A-82CF-BD321AD18E21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C9F6F4-C0F8-064B-A6E0-EC2553704691}" type="doc">
      <dgm:prSet loTypeId="urn:microsoft.com/office/officeart/2005/8/layout/cycle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0EBE8E3-9023-0B44-94A0-CA84366A7515}">
      <dgm:prSet phldrT="[Testo]"/>
      <dgm:spPr/>
      <dgm:t>
        <a:bodyPr/>
        <a:lstStyle/>
        <a:p>
          <a:r>
            <a:rPr lang="it-IT" dirty="0"/>
            <a:t>Istituzioni ai diversi livelli</a:t>
          </a:r>
        </a:p>
      </dgm:t>
    </dgm:pt>
    <dgm:pt modelId="{5081497F-F0F1-CA49-9CEE-ED02B02C67AE}" type="parTrans" cxnId="{121D5D49-327A-2E42-ACB6-77E15CABE98F}">
      <dgm:prSet/>
      <dgm:spPr/>
      <dgm:t>
        <a:bodyPr/>
        <a:lstStyle/>
        <a:p>
          <a:endParaRPr lang="it-IT"/>
        </a:p>
      </dgm:t>
    </dgm:pt>
    <dgm:pt modelId="{D8DE9DF7-7413-504B-B854-43C35EF91434}" type="sibTrans" cxnId="{121D5D49-327A-2E42-ACB6-77E15CABE98F}">
      <dgm:prSet/>
      <dgm:spPr/>
      <dgm:t>
        <a:bodyPr/>
        <a:lstStyle/>
        <a:p>
          <a:endParaRPr lang="it-IT"/>
        </a:p>
      </dgm:t>
    </dgm:pt>
    <dgm:pt modelId="{2A27A14D-B824-D742-868A-6EEE634164D3}">
      <dgm:prSet phldrT="[Testo]"/>
      <dgm:spPr/>
      <dgm:t>
        <a:bodyPr/>
        <a:lstStyle/>
        <a:p>
          <a:r>
            <a:rPr lang="it-IT" dirty="0"/>
            <a:t>Imprese e filiere</a:t>
          </a:r>
        </a:p>
      </dgm:t>
    </dgm:pt>
    <dgm:pt modelId="{CD59E365-3EAF-E047-BC32-09421522D6D3}" type="parTrans" cxnId="{57650057-98E3-D14D-9401-E03B916A1821}">
      <dgm:prSet/>
      <dgm:spPr/>
      <dgm:t>
        <a:bodyPr/>
        <a:lstStyle/>
        <a:p>
          <a:endParaRPr lang="it-IT"/>
        </a:p>
      </dgm:t>
    </dgm:pt>
    <dgm:pt modelId="{4D994B1F-9B81-8549-B0FA-61FAD1F91C4A}" type="sibTrans" cxnId="{57650057-98E3-D14D-9401-E03B916A1821}">
      <dgm:prSet/>
      <dgm:spPr/>
      <dgm:t>
        <a:bodyPr/>
        <a:lstStyle/>
        <a:p>
          <a:endParaRPr lang="it-IT"/>
        </a:p>
      </dgm:t>
    </dgm:pt>
    <dgm:pt modelId="{4227BE08-CA9F-F34A-823D-78E8FD1182BD}">
      <dgm:prSet phldrT="[Testo]"/>
      <dgm:spPr/>
      <dgm:t>
        <a:bodyPr/>
        <a:lstStyle/>
        <a:p>
          <a:r>
            <a:rPr lang="it-IT" dirty="0"/>
            <a:t>Scuola e Università</a:t>
          </a:r>
        </a:p>
      </dgm:t>
    </dgm:pt>
    <dgm:pt modelId="{F650D7E7-3CCE-7E40-87BE-7FDA02F1749D}" type="parTrans" cxnId="{34ACC2AF-13AB-AF43-8376-33B3191E7E05}">
      <dgm:prSet/>
      <dgm:spPr/>
      <dgm:t>
        <a:bodyPr/>
        <a:lstStyle/>
        <a:p>
          <a:endParaRPr lang="it-IT"/>
        </a:p>
      </dgm:t>
    </dgm:pt>
    <dgm:pt modelId="{F5C74194-6356-184E-989E-B2AA5F3EDE71}" type="sibTrans" cxnId="{34ACC2AF-13AB-AF43-8376-33B3191E7E05}">
      <dgm:prSet/>
      <dgm:spPr/>
      <dgm:t>
        <a:bodyPr/>
        <a:lstStyle/>
        <a:p>
          <a:endParaRPr lang="it-IT"/>
        </a:p>
      </dgm:t>
    </dgm:pt>
    <dgm:pt modelId="{96F057E0-46DB-C54C-B9AA-0929231566D5}">
      <dgm:prSet phldrT="[Testo]"/>
      <dgm:spPr/>
      <dgm:t>
        <a:bodyPr/>
        <a:lstStyle/>
        <a:p>
          <a:r>
            <a:rPr lang="it-IT" dirty="0"/>
            <a:t>Finanza</a:t>
          </a:r>
        </a:p>
      </dgm:t>
    </dgm:pt>
    <dgm:pt modelId="{A43141A9-C095-C842-BEDA-4C22F58C709F}" type="parTrans" cxnId="{59A79113-F92D-EA4F-95C9-E6C0181504CB}">
      <dgm:prSet/>
      <dgm:spPr/>
      <dgm:t>
        <a:bodyPr/>
        <a:lstStyle/>
        <a:p>
          <a:endParaRPr lang="it-IT"/>
        </a:p>
      </dgm:t>
    </dgm:pt>
    <dgm:pt modelId="{7510A03C-9C38-C345-B839-A11C9C650B74}" type="sibTrans" cxnId="{59A79113-F92D-EA4F-95C9-E6C0181504CB}">
      <dgm:prSet/>
      <dgm:spPr/>
      <dgm:t>
        <a:bodyPr/>
        <a:lstStyle/>
        <a:p>
          <a:endParaRPr lang="it-IT"/>
        </a:p>
      </dgm:t>
    </dgm:pt>
    <dgm:pt modelId="{607F124B-B35A-6E49-B95C-58B818C4138C}">
      <dgm:prSet phldrT="[Testo]"/>
      <dgm:spPr/>
      <dgm:t>
        <a:bodyPr/>
        <a:lstStyle/>
        <a:p>
          <a:r>
            <a:rPr lang="it-IT" dirty="0"/>
            <a:t>Cittadini/ consumatori</a:t>
          </a:r>
        </a:p>
      </dgm:t>
    </dgm:pt>
    <dgm:pt modelId="{2CDD28F1-31E9-534E-AD1C-1EB810420DDE}" type="parTrans" cxnId="{D7F8BBC1-16F5-314F-A25A-6538DE60EFBD}">
      <dgm:prSet/>
      <dgm:spPr/>
      <dgm:t>
        <a:bodyPr/>
        <a:lstStyle/>
        <a:p>
          <a:endParaRPr lang="it-IT"/>
        </a:p>
      </dgm:t>
    </dgm:pt>
    <dgm:pt modelId="{B8EBCBEF-6E82-B541-8E4E-F3C98FC222B7}" type="sibTrans" cxnId="{D7F8BBC1-16F5-314F-A25A-6538DE60EFBD}">
      <dgm:prSet/>
      <dgm:spPr/>
      <dgm:t>
        <a:bodyPr/>
        <a:lstStyle/>
        <a:p>
          <a:endParaRPr lang="it-IT"/>
        </a:p>
      </dgm:t>
    </dgm:pt>
    <dgm:pt modelId="{CD6F0B8B-9B2B-204D-AC6F-9218A4165BF9}">
      <dgm:prSet phldrT="[Testo]"/>
      <dgm:spPr/>
      <dgm:t>
        <a:bodyPr/>
        <a:lstStyle/>
        <a:p>
          <a:r>
            <a:rPr lang="it-IT" dirty="0"/>
            <a:t>Sindacati</a:t>
          </a:r>
        </a:p>
      </dgm:t>
    </dgm:pt>
    <dgm:pt modelId="{34B3AB71-79B6-6A47-9892-B9ABC025CB40}" type="parTrans" cxnId="{5CD2ED68-E572-B940-BAD5-E79F17FC9E77}">
      <dgm:prSet/>
      <dgm:spPr/>
      <dgm:t>
        <a:bodyPr/>
        <a:lstStyle/>
        <a:p>
          <a:endParaRPr lang="it-IT"/>
        </a:p>
      </dgm:t>
    </dgm:pt>
    <dgm:pt modelId="{8EC99B9B-8517-7442-9C14-4480ED28DFE4}" type="sibTrans" cxnId="{5CD2ED68-E572-B940-BAD5-E79F17FC9E77}">
      <dgm:prSet/>
      <dgm:spPr/>
      <dgm:t>
        <a:bodyPr/>
        <a:lstStyle/>
        <a:p>
          <a:endParaRPr lang="it-IT"/>
        </a:p>
      </dgm:t>
    </dgm:pt>
    <dgm:pt modelId="{8A559B61-944D-D44D-8948-0416728504CA}">
      <dgm:prSet phldrT="[Testo]"/>
      <dgm:spPr/>
      <dgm:t>
        <a:bodyPr/>
        <a:lstStyle/>
        <a:p>
          <a:r>
            <a:rPr lang="it-IT" dirty="0"/>
            <a:t>Terzo Settore</a:t>
          </a:r>
        </a:p>
      </dgm:t>
    </dgm:pt>
    <dgm:pt modelId="{E1B68FD7-5E2C-EC45-A6FA-71337F4D83A9}" type="parTrans" cxnId="{C0E9B422-0379-D643-9A03-27C99E877479}">
      <dgm:prSet/>
      <dgm:spPr/>
      <dgm:t>
        <a:bodyPr/>
        <a:lstStyle/>
        <a:p>
          <a:endParaRPr lang="it-IT"/>
        </a:p>
      </dgm:t>
    </dgm:pt>
    <dgm:pt modelId="{F99FB93F-9BEA-7F44-9B86-B483666CECCB}" type="sibTrans" cxnId="{C0E9B422-0379-D643-9A03-27C99E877479}">
      <dgm:prSet/>
      <dgm:spPr/>
      <dgm:t>
        <a:bodyPr/>
        <a:lstStyle/>
        <a:p>
          <a:endParaRPr lang="it-IT"/>
        </a:p>
      </dgm:t>
    </dgm:pt>
    <dgm:pt modelId="{E792AC01-223F-A145-8690-E402998048E4}" type="pres">
      <dgm:prSet presAssocID="{6CC9F6F4-C0F8-064B-A6E0-EC2553704691}" presName="Name0" presStyleCnt="0">
        <dgm:presLayoutVars>
          <dgm:dir/>
          <dgm:resizeHandles val="exact"/>
        </dgm:presLayoutVars>
      </dgm:prSet>
      <dgm:spPr/>
    </dgm:pt>
    <dgm:pt modelId="{BF88DBE5-C8B3-8D4E-8311-3B5F66AAEDD0}" type="pres">
      <dgm:prSet presAssocID="{6CC9F6F4-C0F8-064B-A6E0-EC2553704691}" presName="cycle" presStyleCnt="0"/>
      <dgm:spPr/>
    </dgm:pt>
    <dgm:pt modelId="{BD432C03-1422-9B42-BE8F-4DD7530D790F}" type="pres">
      <dgm:prSet presAssocID="{60EBE8E3-9023-0B44-94A0-CA84366A7515}" presName="nodeFirstNode" presStyleLbl="node1" presStyleIdx="0" presStyleCnt="7">
        <dgm:presLayoutVars>
          <dgm:bulletEnabled val="1"/>
        </dgm:presLayoutVars>
      </dgm:prSet>
      <dgm:spPr/>
    </dgm:pt>
    <dgm:pt modelId="{B394B89F-F007-4E4F-BE61-241E92DE89D4}" type="pres">
      <dgm:prSet presAssocID="{D8DE9DF7-7413-504B-B854-43C35EF91434}" presName="sibTransFirstNode" presStyleLbl="bgShp" presStyleIdx="0" presStyleCnt="1"/>
      <dgm:spPr/>
    </dgm:pt>
    <dgm:pt modelId="{3FF385F9-8EDD-F04B-8C09-C0FA18DB8794}" type="pres">
      <dgm:prSet presAssocID="{2A27A14D-B824-D742-868A-6EEE634164D3}" presName="nodeFollowingNodes" presStyleLbl="node1" presStyleIdx="1" presStyleCnt="7">
        <dgm:presLayoutVars>
          <dgm:bulletEnabled val="1"/>
        </dgm:presLayoutVars>
      </dgm:prSet>
      <dgm:spPr/>
    </dgm:pt>
    <dgm:pt modelId="{B5F29EFA-FC01-1040-A52B-125F25ACDEBF}" type="pres">
      <dgm:prSet presAssocID="{607F124B-B35A-6E49-B95C-58B818C4138C}" presName="nodeFollowingNodes" presStyleLbl="node1" presStyleIdx="2" presStyleCnt="7">
        <dgm:presLayoutVars>
          <dgm:bulletEnabled val="1"/>
        </dgm:presLayoutVars>
      </dgm:prSet>
      <dgm:spPr/>
    </dgm:pt>
    <dgm:pt modelId="{D2294C9A-A408-9C43-A318-7F56144422DC}" type="pres">
      <dgm:prSet presAssocID="{CD6F0B8B-9B2B-204D-AC6F-9218A4165BF9}" presName="nodeFollowingNodes" presStyleLbl="node1" presStyleIdx="3" presStyleCnt="7">
        <dgm:presLayoutVars>
          <dgm:bulletEnabled val="1"/>
        </dgm:presLayoutVars>
      </dgm:prSet>
      <dgm:spPr/>
    </dgm:pt>
    <dgm:pt modelId="{8FFDF67C-826F-2E4F-8C36-91B5C9556C10}" type="pres">
      <dgm:prSet presAssocID="{96F057E0-46DB-C54C-B9AA-0929231566D5}" presName="nodeFollowingNodes" presStyleLbl="node1" presStyleIdx="4" presStyleCnt="7">
        <dgm:presLayoutVars>
          <dgm:bulletEnabled val="1"/>
        </dgm:presLayoutVars>
      </dgm:prSet>
      <dgm:spPr/>
    </dgm:pt>
    <dgm:pt modelId="{3C365708-3B3B-D04C-9866-34C8DA505106}" type="pres">
      <dgm:prSet presAssocID="{8A559B61-944D-D44D-8948-0416728504CA}" presName="nodeFollowingNodes" presStyleLbl="node1" presStyleIdx="5" presStyleCnt="7">
        <dgm:presLayoutVars>
          <dgm:bulletEnabled val="1"/>
        </dgm:presLayoutVars>
      </dgm:prSet>
      <dgm:spPr/>
    </dgm:pt>
    <dgm:pt modelId="{6A823E9F-AA57-5340-BB95-9010A2DA9DB1}" type="pres">
      <dgm:prSet presAssocID="{4227BE08-CA9F-F34A-823D-78E8FD1182BD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59A79113-F92D-EA4F-95C9-E6C0181504CB}" srcId="{6CC9F6F4-C0F8-064B-A6E0-EC2553704691}" destId="{96F057E0-46DB-C54C-B9AA-0929231566D5}" srcOrd="4" destOrd="0" parTransId="{A43141A9-C095-C842-BEDA-4C22F58C709F}" sibTransId="{7510A03C-9C38-C345-B839-A11C9C650B74}"/>
    <dgm:cxn modelId="{C0E9B422-0379-D643-9A03-27C99E877479}" srcId="{6CC9F6F4-C0F8-064B-A6E0-EC2553704691}" destId="{8A559B61-944D-D44D-8948-0416728504CA}" srcOrd="5" destOrd="0" parTransId="{E1B68FD7-5E2C-EC45-A6FA-71337F4D83A9}" sibTransId="{F99FB93F-9BEA-7F44-9B86-B483666CECCB}"/>
    <dgm:cxn modelId="{179A3332-96AB-A24C-AD9F-799085CFE836}" type="presOf" srcId="{D8DE9DF7-7413-504B-B854-43C35EF91434}" destId="{B394B89F-F007-4E4F-BE61-241E92DE89D4}" srcOrd="0" destOrd="0" presId="urn:microsoft.com/office/officeart/2005/8/layout/cycle3"/>
    <dgm:cxn modelId="{00D47842-A9B2-B144-BCD5-E7EDD64D4B3E}" type="presOf" srcId="{2A27A14D-B824-D742-868A-6EEE634164D3}" destId="{3FF385F9-8EDD-F04B-8C09-C0FA18DB8794}" srcOrd="0" destOrd="0" presId="urn:microsoft.com/office/officeart/2005/8/layout/cycle3"/>
    <dgm:cxn modelId="{BDF27847-B089-9F4C-B8D3-14141E7FC291}" type="presOf" srcId="{CD6F0B8B-9B2B-204D-AC6F-9218A4165BF9}" destId="{D2294C9A-A408-9C43-A318-7F56144422DC}" srcOrd="0" destOrd="0" presId="urn:microsoft.com/office/officeart/2005/8/layout/cycle3"/>
    <dgm:cxn modelId="{121D5D49-327A-2E42-ACB6-77E15CABE98F}" srcId="{6CC9F6F4-C0F8-064B-A6E0-EC2553704691}" destId="{60EBE8E3-9023-0B44-94A0-CA84366A7515}" srcOrd="0" destOrd="0" parTransId="{5081497F-F0F1-CA49-9CEE-ED02B02C67AE}" sibTransId="{D8DE9DF7-7413-504B-B854-43C35EF91434}"/>
    <dgm:cxn modelId="{B29B434C-591D-AC4E-AB13-F4B26BD23D5A}" type="presOf" srcId="{6CC9F6F4-C0F8-064B-A6E0-EC2553704691}" destId="{E792AC01-223F-A145-8690-E402998048E4}" srcOrd="0" destOrd="0" presId="urn:microsoft.com/office/officeart/2005/8/layout/cycle3"/>
    <dgm:cxn modelId="{57650057-98E3-D14D-9401-E03B916A1821}" srcId="{6CC9F6F4-C0F8-064B-A6E0-EC2553704691}" destId="{2A27A14D-B824-D742-868A-6EEE634164D3}" srcOrd="1" destOrd="0" parTransId="{CD59E365-3EAF-E047-BC32-09421522D6D3}" sibTransId="{4D994B1F-9B81-8549-B0FA-61FAD1F91C4A}"/>
    <dgm:cxn modelId="{5CD2ED68-E572-B940-BAD5-E79F17FC9E77}" srcId="{6CC9F6F4-C0F8-064B-A6E0-EC2553704691}" destId="{CD6F0B8B-9B2B-204D-AC6F-9218A4165BF9}" srcOrd="3" destOrd="0" parTransId="{34B3AB71-79B6-6A47-9892-B9ABC025CB40}" sibTransId="{8EC99B9B-8517-7442-9C14-4480ED28DFE4}"/>
    <dgm:cxn modelId="{0E58538F-A989-544E-A43F-C164A2049C91}" type="presOf" srcId="{4227BE08-CA9F-F34A-823D-78E8FD1182BD}" destId="{6A823E9F-AA57-5340-BB95-9010A2DA9DB1}" srcOrd="0" destOrd="0" presId="urn:microsoft.com/office/officeart/2005/8/layout/cycle3"/>
    <dgm:cxn modelId="{34ACC2AF-13AB-AF43-8376-33B3191E7E05}" srcId="{6CC9F6F4-C0F8-064B-A6E0-EC2553704691}" destId="{4227BE08-CA9F-F34A-823D-78E8FD1182BD}" srcOrd="6" destOrd="0" parTransId="{F650D7E7-3CCE-7E40-87BE-7FDA02F1749D}" sibTransId="{F5C74194-6356-184E-989E-B2AA5F3EDE71}"/>
    <dgm:cxn modelId="{7AD080C1-4323-A34D-972E-C95793B23464}" type="presOf" srcId="{8A559B61-944D-D44D-8948-0416728504CA}" destId="{3C365708-3B3B-D04C-9866-34C8DA505106}" srcOrd="0" destOrd="0" presId="urn:microsoft.com/office/officeart/2005/8/layout/cycle3"/>
    <dgm:cxn modelId="{D7F8BBC1-16F5-314F-A25A-6538DE60EFBD}" srcId="{6CC9F6F4-C0F8-064B-A6E0-EC2553704691}" destId="{607F124B-B35A-6E49-B95C-58B818C4138C}" srcOrd="2" destOrd="0" parTransId="{2CDD28F1-31E9-534E-AD1C-1EB810420DDE}" sibTransId="{B8EBCBEF-6E82-B541-8E4E-F3C98FC222B7}"/>
    <dgm:cxn modelId="{412A1CC5-B4F3-DE40-81E4-C50EF314DE61}" type="presOf" srcId="{607F124B-B35A-6E49-B95C-58B818C4138C}" destId="{B5F29EFA-FC01-1040-A52B-125F25ACDEBF}" srcOrd="0" destOrd="0" presId="urn:microsoft.com/office/officeart/2005/8/layout/cycle3"/>
    <dgm:cxn modelId="{9C8211DB-70FC-8742-9B61-54BB2F271199}" type="presOf" srcId="{60EBE8E3-9023-0B44-94A0-CA84366A7515}" destId="{BD432C03-1422-9B42-BE8F-4DD7530D790F}" srcOrd="0" destOrd="0" presId="urn:microsoft.com/office/officeart/2005/8/layout/cycle3"/>
    <dgm:cxn modelId="{1D48B1DB-EB70-4241-BB23-6A33BAF26BCE}" type="presOf" srcId="{96F057E0-46DB-C54C-B9AA-0929231566D5}" destId="{8FFDF67C-826F-2E4F-8C36-91B5C9556C10}" srcOrd="0" destOrd="0" presId="urn:microsoft.com/office/officeart/2005/8/layout/cycle3"/>
    <dgm:cxn modelId="{BA7F66F7-F5F2-3845-9A01-8858D8878B62}" type="presParOf" srcId="{E792AC01-223F-A145-8690-E402998048E4}" destId="{BF88DBE5-C8B3-8D4E-8311-3B5F66AAEDD0}" srcOrd="0" destOrd="0" presId="urn:microsoft.com/office/officeart/2005/8/layout/cycle3"/>
    <dgm:cxn modelId="{2B73DA44-28B6-CB47-A3B7-5F6FA9FD1610}" type="presParOf" srcId="{BF88DBE5-C8B3-8D4E-8311-3B5F66AAEDD0}" destId="{BD432C03-1422-9B42-BE8F-4DD7530D790F}" srcOrd="0" destOrd="0" presId="urn:microsoft.com/office/officeart/2005/8/layout/cycle3"/>
    <dgm:cxn modelId="{5BF3F514-F312-9343-ABD5-4284EBBE9E5D}" type="presParOf" srcId="{BF88DBE5-C8B3-8D4E-8311-3B5F66AAEDD0}" destId="{B394B89F-F007-4E4F-BE61-241E92DE89D4}" srcOrd="1" destOrd="0" presId="urn:microsoft.com/office/officeart/2005/8/layout/cycle3"/>
    <dgm:cxn modelId="{BCB5DD66-64A1-6E4C-9658-8E646428CD15}" type="presParOf" srcId="{BF88DBE5-C8B3-8D4E-8311-3B5F66AAEDD0}" destId="{3FF385F9-8EDD-F04B-8C09-C0FA18DB8794}" srcOrd="2" destOrd="0" presId="urn:microsoft.com/office/officeart/2005/8/layout/cycle3"/>
    <dgm:cxn modelId="{0D8513AB-1B48-6A43-A051-5174818E1164}" type="presParOf" srcId="{BF88DBE5-C8B3-8D4E-8311-3B5F66AAEDD0}" destId="{B5F29EFA-FC01-1040-A52B-125F25ACDEBF}" srcOrd="3" destOrd="0" presId="urn:microsoft.com/office/officeart/2005/8/layout/cycle3"/>
    <dgm:cxn modelId="{3C68830A-B47D-3346-BA02-606968D86B03}" type="presParOf" srcId="{BF88DBE5-C8B3-8D4E-8311-3B5F66AAEDD0}" destId="{D2294C9A-A408-9C43-A318-7F56144422DC}" srcOrd="4" destOrd="0" presId="urn:microsoft.com/office/officeart/2005/8/layout/cycle3"/>
    <dgm:cxn modelId="{3E857508-6F86-CD4C-A4A0-DFCBE1831C4D}" type="presParOf" srcId="{BF88DBE5-C8B3-8D4E-8311-3B5F66AAEDD0}" destId="{8FFDF67C-826F-2E4F-8C36-91B5C9556C10}" srcOrd="5" destOrd="0" presId="urn:microsoft.com/office/officeart/2005/8/layout/cycle3"/>
    <dgm:cxn modelId="{91A62B3F-8F2C-544B-AF9C-F4AF20BE11F7}" type="presParOf" srcId="{BF88DBE5-C8B3-8D4E-8311-3B5F66AAEDD0}" destId="{3C365708-3B3B-D04C-9866-34C8DA505106}" srcOrd="6" destOrd="0" presId="urn:microsoft.com/office/officeart/2005/8/layout/cycle3"/>
    <dgm:cxn modelId="{83F455D1-E3E3-6B43-9F81-6E236E2B3E43}" type="presParOf" srcId="{BF88DBE5-C8B3-8D4E-8311-3B5F66AAEDD0}" destId="{6A823E9F-AA57-5340-BB95-9010A2DA9DB1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5E220-3B5A-2249-BB01-C360203472A2}">
      <dsp:nvSpPr>
        <dsp:cNvPr id="0" name=""/>
        <dsp:cNvSpPr/>
      </dsp:nvSpPr>
      <dsp:spPr>
        <a:xfrm>
          <a:off x="173405" y="712"/>
          <a:ext cx="5485663" cy="2334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Il Rapporto </a:t>
          </a:r>
          <a:r>
            <a:rPr lang="it-IT" altLang="ja-JP" sz="1800" kern="1200" dirty="0"/>
            <a:t>“</a:t>
          </a:r>
          <a:r>
            <a:rPr lang="it-IT" sz="1800" kern="1200" dirty="0"/>
            <a:t>verso una green economy</a:t>
          </a:r>
          <a:r>
            <a:rPr lang="it-IT" altLang="ja-JP" sz="1800" kern="1200" dirty="0"/>
            <a:t>”</a:t>
          </a:r>
          <a:r>
            <a:rPr lang="it-IT" sz="1800" kern="1200" dirty="0"/>
            <a:t> del 2011 la definisce </a:t>
          </a:r>
          <a:r>
            <a:rPr lang="it-IT" altLang="ja-JP" sz="1800" kern="1200" dirty="0"/>
            <a:t>“</a:t>
          </a:r>
          <a:r>
            <a:rPr lang="it-IT" sz="1800" kern="1200" dirty="0"/>
            <a:t>come un</a:t>
          </a:r>
          <a:r>
            <a:rPr lang="it-IT" altLang="ja-JP" sz="1800" kern="1200" dirty="0"/>
            <a:t>’</a:t>
          </a:r>
          <a:r>
            <a:rPr lang="it-IT" sz="1800" kern="1200" dirty="0"/>
            <a:t>economia capace di produrre un benessere, di migliore qualità e più equamente esteso, migliorando la qualità dell</a:t>
          </a:r>
          <a:r>
            <a:rPr lang="it-IT" altLang="ja-JP" sz="1800" kern="1200" dirty="0"/>
            <a:t>’</a:t>
          </a:r>
          <a:r>
            <a:rPr lang="it-IT" sz="1800" kern="1200" dirty="0"/>
            <a:t>ambiente e salvaguardando il capitale naturale</a:t>
          </a:r>
          <a:r>
            <a:rPr lang="it-IT" altLang="ja-JP" sz="1800" kern="1200" dirty="0"/>
            <a:t>”</a:t>
          </a:r>
          <a:r>
            <a:rPr lang="it-IT" sz="1800" kern="1200" dirty="0"/>
            <a:t>.  </a:t>
          </a:r>
        </a:p>
      </dsp:txBody>
      <dsp:txXfrm>
        <a:off x="241775" y="69082"/>
        <a:ext cx="5348923" cy="2197584"/>
      </dsp:txXfrm>
    </dsp:sp>
    <dsp:sp modelId="{F767F9C1-F753-A842-AC75-49B58F2362B2}">
      <dsp:nvSpPr>
        <dsp:cNvPr id="0" name=""/>
        <dsp:cNvSpPr/>
      </dsp:nvSpPr>
      <dsp:spPr>
        <a:xfrm rot="5400000">
          <a:off x="2478551" y="2393395"/>
          <a:ext cx="875371" cy="10504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-5400000">
        <a:off x="2601103" y="2480933"/>
        <a:ext cx="630268" cy="612760"/>
      </dsp:txXfrm>
    </dsp:sp>
    <dsp:sp modelId="{E1512DF2-47FA-7F4A-82CF-BD321AD18E21}">
      <dsp:nvSpPr>
        <dsp:cNvPr id="0" name=""/>
        <dsp:cNvSpPr/>
      </dsp:nvSpPr>
      <dsp:spPr>
        <a:xfrm>
          <a:off x="173405" y="3502199"/>
          <a:ext cx="5485663" cy="2334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Il rapporto stima che per attuare la conversione dell</a:t>
          </a:r>
          <a:r>
            <a:rPr lang="it-IT" altLang="ja-JP" sz="1800" kern="1200"/>
            <a:t>’</a:t>
          </a:r>
          <a:r>
            <a:rPr lang="it-IT" sz="1800" kern="1200"/>
            <a:t>economia tradizionale in una green economy, sia  necessario impegnare  annualmente investimenti pari a circa il 2% del Pil mondiale, una cifra che si aggira intorno a 1.300 miliardi di dollari, in 10 settori strategici, che sarebbero in grado di rilanciare lo sviluppo e l</a:t>
          </a:r>
          <a:r>
            <a:rPr lang="it-IT" altLang="ja-JP" sz="1800" kern="1200"/>
            <a:t>’</a:t>
          </a:r>
          <a:r>
            <a:rPr lang="it-IT" sz="1800" kern="1200"/>
            <a:t>occupazione producendo anche notevoli benefici ambientali e di mitigazione della crisi climatica </a:t>
          </a:r>
        </a:p>
      </dsp:txBody>
      <dsp:txXfrm>
        <a:off x="241775" y="3570569"/>
        <a:ext cx="5348923" cy="21975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4B89F-F007-4E4F-BE61-241E92DE89D4}">
      <dsp:nvSpPr>
        <dsp:cNvPr id="0" name=""/>
        <dsp:cNvSpPr/>
      </dsp:nvSpPr>
      <dsp:spPr>
        <a:xfrm>
          <a:off x="1428163" y="-30807"/>
          <a:ext cx="4808073" cy="4808073"/>
        </a:xfrm>
        <a:prstGeom prst="circularArrow">
          <a:avLst>
            <a:gd name="adj1" fmla="val 5544"/>
            <a:gd name="adj2" fmla="val 330680"/>
            <a:gd name="adj3" fmla="val 14508666"/>
            <a:gd name="adj4" fmla="val 16954300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32C03-1422-9B42-BE8F-4DD7530D790F}">
      <dsp:nvSpPr>
        <dsp:cNvPr id="0" name=""/>
        <dsp:cNvSpPr/>
      </dsp:nvSpPr>
      <dsp:spPr>
        <a:xfrm>
          <a:off x="3079981" y="1838"/>
          <a:ext cx="1504437" cy="75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Istituzioni ai diversi livelli</a:t>
          </a:r>
        </a:p>
      </dsp:txBody>
      <dsp:txXfrm>
        <a:off x="3116701" y="38558"/>
        <a:ext cx="1430997" cy="678778"/>
      </dsp:txXfrm>
    </dsp:sp>
    <dsp:sp modelId="{3FF385F9-8EDD-F04B-8C09-C0FA18DB8794}">
      <dsp:nvSpPr>
        <dsp:cNvPr id="0" name=""/>
        <dsp:cNvSpPr/>
      </dsp:nvSpPr>
      <dsp:spPr>
        <a:xfrm>
          <a:off x="4683010" y="773816"/>
          <a:ext cx="1504437" cy="75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Imprese e filiere</a:t>
          </a:r>
        </a:p>
      </dsp:txBody>
      <dsp:txXfrm>
        <a:off x="4719730" y="810536"/>
        <a:ext cx="1430997" cy="678778"/>
      </dsp:txXfrm>
    </dsp:sp>
    <dsp:sp modelId="{B5F29EFA-FC01-1040-A52B-125F25ACDEBF}">
      <dsp:nvSpPr>
        <dsp:cNvPr id="0" name=""/>
        <dsp:cNvSpPr/>
      </dsp:nvSpPr>
      <dsp:spPr>
        <a:xfrm>
          <a:off x="5078925" y="2508435"/>
          <a:ext cx="1504437" cy="75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Cittadini/ consumatori</a:t>
          </a:r>
        </a:p>
      </dsp:txBody>
      <dsp:txXfrm>
        <a:off x="5115645" y="2545155"/>
        <a:ext cx="1430997" cy="678778"/>
      </dsp:txXfrm>
    </dsp:sp>
    <dsp:sp modelId="{D2294C9A-A408-9C43-A318-7F56144422DC}">
      <dsp:nvSpPr>
        <dsp:cNvPr id="0" name=""/>
        <dsp:cNvSpPr/>
      </dsp:nvSpPr>
      <dsp:spPr>
        <a:xfrm>
          <a:off x="3969595" y="3899491"/>
          <a:ext cx="1504437" cy="75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Sindacati</a:t>
          </a:r>
        </a:p>
      </dsp:txBody>
      <dsp:txXfrm>
        <a:off x="4006315" y="3936211"/>
        <a:ext cx="1430997" cy="678778"/>
      </dsp:txXfrm>
    </dsp:sp>
    <dsp:sp modelId="{8FFDF67C-826F-2E4F-8C36-91B5C9556C10}">
      <dsp:nvSpPr>
        <dsp:cNvPr id="0" name=""/>
        <dsp:cNvSpPr/>
      </dsp:nvSpPr>
      <dsp:spPr>
        <a:xfrm>
          <a:off x="2190367" y="3899491"/>
          <a:ext cx="1504437" cy="75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Finanza</a:t>
          </a:r>
        </a:p>
      </dsp:txBody>
      <dsp:txXfrm>
        <a:off x="2227087" y="3936211"/>
        <a:ext cx="1430997" cy="678778"/>
      </dsp:txXfrm>
    </dsp:sp>
    <dsp:sp modelId="{3C365708-3B3B-D04C-9866-34C8DA505106}">
      <dsp:nvSpPr>
        <dsp:cNvPr id="0" name=""/>
        <dsp:cNvSpPr/>
      </dsp:nvSpPr>
      <dsp:spPr>
        <a:xfrm>
          <a:off x="1081036" y="2508435"/>
          <a:ext cx="1504437" cy="75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Terzo Settore</a:t>
          </a:r>
        </a:p>
      </dsp:txBody>
      <dsp:txXfrm>
        <a:off x="1117756" y="2545155"/>
        <a:ext cx="1430997" cy="678778"/>
      </dsp:txXfrm>
    </dsp:sp>
    <dsp:sp modelId="{6A823E9F-AA57-5340-BB95-9010A2DA9DB1}">
      <dsp:nvSpPr>
        <dsp:cNvPr id="0" name=""/>
        <dsp:cNvSpPr/>
      </dsp:nvSpPr>
      <dsp:spPr>
        <a:xfrm>
          <a:off x="1476951" y="773816"/>
          <a:ext cx="1504437" cy="7522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Scuola e Università</a:t>
          </a:r>
        </a:p>
      </dsp:txBody>
      <dsp:txXfrm>
        <a:off x="1513671" y="810536"/>
        <a:ext cx="1430997" cy="678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CE718-F6B2-4269-AFA3-46A2D20BD21E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60DAF-5CC2-4ECF-A558-522E78AB9C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04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CCDD03-0073-E44D-8150-4F31F681AE1E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1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95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endParaRPr lang="it-IT" sz="1100" dirty="0">
              <a:cs typeface="+mn-cs"/>
            </a:endParaRPr>
          </a:p>
          <a:p>
            <a:pPr>
              <a:defRPr/>
            </a:pPr>
            <a:endParaRPr lang="it-IT" dirty="0">
              <a:cs typeface="+mn-cs"/>
            </a:endParaRPr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795E116-9918-784C-B190-CF541386D99E}" type="slidenum">
              <a:rPr lang="it-IT" altLang="it-IT">
                <a:latin typeface="Times New Roman" charset="0"/>
                <a:ea typeface="ＭＳ Ｐゴシック" charset="-128"/>
                <a:sym typeface="Gill Sans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it-IT" altLang="it-IT">
              <a:latin typeface="Times New Roman" charset="0"/>
              <a:ea typeface="ＭＳ Ｐゴシック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00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MS PGothic" charset="-128"/>
            </a:endParaRPr>
          </a:p>
        </p:txBody>
      </p:sp>
      <p:sp>
        <p:nvSpPr>
          <p:cNvPr id="184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034D937D-3AF9-A943-B47C-C5512557D830}" type="slidenum">
              <a:rPr lang="it-IT" altLang="it-IT" sz="1200"/>
              <a:pPr/>
              <a:t>3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72088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60DAF-5CC2-4ECF-A558-522E78AB9CA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50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 SPENDEREI DUE</a:t>
            </a:r>
            <a:r>
              <a:rPr lang="it-IT" baseline="0" dirty="0"/>
              <a:t> PAROLE ANCHE SULLA GOVERNANCE E, QUINDI, SU GCNI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BEFE9-5F56-46FE-9F02-5C62B56407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2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>
            <a:extLst>
              <a:ext uri="{FF2B5EF4-FFF2-40B4-BE49-F238E27FC236}">
                <a16:creationId xmlns:a16="http://schemas.microsoft.com/office/drawing/2014/main" id="{8166DDA0-D984-464D-890A-C433980976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Segnaposto note 2">
            <a:extLst>
              <a:ext uri="{FF2B5EF4-FFF2-40B4-BE49-F238E27FC236}">
                <a16:creationId xmlns:a16="http://schemas.microsoft.com/office/drawing/2014/main" id="{873F70CA-B3FE-0542-9EBE-73472A1A8B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4820" name="Segnaposto numero diapositiva 3">
            <a:extLst>
              <a:ext uri="{FF2B5EF4-FFF2-40B4-BE49-F238E27FC236}">
                <a16:creationId xmlns:a16="http://schemas.microsoft.com/office/drawing/2014/main" id="{2FFF7306-EF04-6644-A5A3-4B0DB4D7D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E9F361-A6FC-9544-A402-70A6458A2225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608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>
            <a:extLst>
              <a:ext uri="{FF2B5EF4-FFF2-40B4-BE49-F238E27FC236}">
                <a16:creationId xmlns:a16="http://schemas.microsoft.com/office/drawing/2014/main" id="{510B3C9B-C07B-A542-952C-0BB370C636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Segnaposto note 2">
            <a:extLst>
              <a:ext uri="{FF2B5EF4-FFF2-40B4-BE49-F238E27FC236}">
                <a16:creationId xmlns:a16="http://schemas.microsoft.com/office/drawing/2014/main" id="{217CDBDA-D30F-F643-AC96-91469F511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76804" name="Segnaposto numero diapositiva 3">
            <a:extLst>
              <a:ext uri="{FF2B5EF4-FFF2-40B4-BE49-F238E27FC236}">
                <a16:creationId xmlns:a16="http://schemas.microsoft.com/office/drawing/2014/main" id="{614CEE3C-E45E-774E-8411-3C2C424D99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8D238D-E2ED-294E-9193-75F2B8A2F4C4}" type="slidenum">
              <a:rPr lang="it-IT" altLang="it-IT">
                <a:latin typeface="Calibri" panose="020F0502020204030204" pitchFamily="34" charset="0"/>
              </a:rPr>
              <a:pPr/>
              <a:t>13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6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METTERLO COME PRINCIPALE CONSEGUENZA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BEFE9-5F56-46FE-9F02-5C62B56407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12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Dall’analisi delle due definizioni emerge come una </a:t>
            </a:r>
            <a:r>
              <a:rPr lang="it-I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revisione dell’attuale modello di produzione e consumo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sia una priorità condivisa. La dimensione sociale emerge chiaramente nella prima definizione in termini di equità sociale, nella seconda invece nell’accezione di rete e dialogo necessario tra le parti interessate: le imprese e gli altri attori della filiera fino ai consumatori. L’ottimizzazione delle risorse in termini economici ed ambientali è centrale in ambo le definizioni. Interessante osservare il riferimento al contesto normativo favorevole nella definizione del tavolo profit, oggi poco chiaro e a tratti contrario (un esempio fatto: la possibilità di utilizzo delle materie prime seconde). Il tavolo non profit invece riprende il tema degli scarti e dei rifiuti per ricondurlo alla ciclicità della rigenerazione delle risorse naturali.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33F4B-BCE1-42A1-A10F-BDE4BC1F64F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91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FB5F6-2ECE-49B8-901D-904FB56ABB8B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53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layout_powerpoint_im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" y="1008"/>
            <a:ext cx="12190841" cy="685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39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15600" y="10147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15600" y="19580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69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3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87755" y="485800"/>
            <a:ext cx="7694645" cy="11430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4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500" b="1" cap="all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4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livello18</a:t>
            </a:r>
          </a:p>
          <a:p>
            <a:pPr lvl="4"/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887755" y="485800"/>
            <a:ext cx="7694645" cy="11430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364541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3887755" y="485800"/>
            <a:ext cx="7694645" cy="11430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162310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3887755" y="485800"/>
            <a:ext cx="7694645" cy="11430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64159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73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7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27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887755" y="485800"/>
            <a:ext cx="7694645" cy="114300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25953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3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7" name="Rectangle 9"/>
          <p:cNvSpPr>
            <a:spLocks noChangeArrowheads="1"/>
          </p:cNvSpPr>
          <p:nvPr/>
        </p:nvSpPr>
        <p:spPr bwMode="auto">
          <a:xfrm>
            <a:off x="0" y="43934"/>
            <a:ext cx="12192000" cy="36933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0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647188" name="Picture 2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88831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7179" name="Rectangle 11"/>
          <p:cNvSpPr>
            <a:spLocks noChangeArrowheads="1"/>
          </p:cNvSpPr>
          <p:nvPr/>
        </p:nvSpPr>
        <p:spPr bwMode="auto">
          <a:xfrm>
            <a:off x="0" y="6381750"/>
            <a:ext cx="12192000" cy="4762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it-IT" sz="1800" b="1">
              <a:solidFill>
                <a:srgbClr val="114182"/>
              </a:solidFill>
            </a:endParaRPr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A20773A5-39E0-4D6F-80B4-19C9403851CE}" type="datetimeFigureOut">
              <a:rPr lang="it-IT" smtClean="0">
                <a:solidFill>
                  <a:srgbClr val="000000"/>
                </a:solidFill>
              </a:rPr>
              <a:pPr/>
              <a:t>14/11/19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44958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647187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53484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7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/>
          <p:cNvSpPr txBox="1"/>
          <p:nvPr/>
        </p:nvSpPr>
        <p:spPr>
          <a:xfrm>
            <a:off x="631252" y="332656"/>
            <a:ext cx="1116124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/>
              <a:t>Lo sviluppo sostenibile, il ruolo delle imprese e del sindacato</a:t>
            </a:r>
            <a:endParaRPr lang="it-IT" sz="3200" dirty="0"/>
          </a:p>
          <a:p>
            <a:pPr algn="ctr"/>
            <a:endParaRPr lang="it-IT" sz="35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99456" y="3199787"/>
            <a:ext cx="3128392" cy="1752600"/>
          </a:xfrm>
        </p:spPr>
        <p:txBody>
          <a:bodyPr/>
          <a:lstStyle/>
          <a:p>
            <a:r>
              <a:rPr lang="it-IT" dirty="0"/>
              <a:t>Marco Frey</a:t>
            </a:r>
          </a:p>
        </p:txBody>
      </p:sp>
      <p:pic>
        <p:nvPicPr>
          <p:cNvPr id="8" name="Immagine 4" descr="SA_management_logo_i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08" y="3238187"/>
            <a:ext cx="300513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763652" y="5712236"/>
            <a:ext cx="6223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/>
              <a:t>		Milano 14 novembre 2019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4924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45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43">
            <a:extLst>
              <a:ext uri="{FF2B5EF4-FFF2-40B4-BE49-F238E27FC236}">
                <a16:creationId xmlns:a16="http://schemas.microsoft.com/office/drawing/2014/main" id="{FD1ED6FD-7153-4C40-B673-AC8D0D65E080}"/>
              </a:ext>
            </a:extLst>
          </p:cNvPr>
          <p:cNvSpPr>
            <a:spLocks/>
          </p:cNvSpPr>
          <p:nvPr/>
        </p:nvSpPr>
        <p:spPr bwMode="auto">
          <a:xfrm>
            <a:off x="9144000" y="304801"/>
            <a:ext cx="1243012" cy="6234113"/>
          </a:xfrm>
          <a:custGeom>
            <a:avLst/>
            <a:gdLst>
              <a:gd name="T0" fmla="*/ 1243388 w 1242695"/>
              <a:gd name="T1" fmla="*/ 5151444 h 6858000"/>
              <a:gd name="T2" fmla="*/ 1243388 w 1242695"/>
              <a:gd name="T3" fmla="*/ 0 h 6858000"/>
              <a:gd name="T4" fmla="*/ 0 w 1242695"/>
              <a:gd name="T5" fmla="*/ 0 h 6858000"/>
              <a:gd name="T6" fmla="*/ 0 w 1242695"/>
              <a:gd name="T7" fmla="*/ 5151444 h 6858000"/>
              <a:gd name="T8" fmla="*/ 1243388 w 1242695"/>
              <a:gd name="T9" fmla="*/ 5151444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42695" h="6858000">
                <a:moveTo>
                  <a:pt x="1242437" y="6857998"/>
                </a:moveTo>
                <a:lnTo>
                  <a:pt x="1242437" y="0"/>
                </a:lnTo>
                <a:lnTo>
                  <a:pt x="0" y="0"/>
                </a:lnTo>
                <a:lnTo>
                  <a:pt x="0" y="6857998"/>
                </a:lnTo>
                <a:lnTo>
                  <a:pt x="1242437" y="6857998"/>
                </a:lnTo>
                <a:close/>
              </a:path>
            </a:pathLst>
          </a:custGeom>
          <a:solidFill>
            <a:srgbClr val="2130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 dirty="0"/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BB6B2916-0840-874E-BE91-330A2B33CDC6}"/>
              </a:ext>
            </a:extLst>
          </p:cNvPr>
          <p:cNvSpPr txBox="1"/>
          <p:nvPr/>
        </p:nvSpPr>
        <p:spPr>
          <a:xfrm>
            <a:off x="1922462" y="344393"/>
            <a:ext cx="144623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>
                <a:latin typeface="+mj-lt"/>
                <a:ea typeface="+mj-ea"/>
                <a:cs typeface="Calibri"/>
              </a:rPr>
              <a:t>UNGC OGGI</a:t>
            </a:r>
          </a:p>
        </p:txBody>
      </p:sp>
      <p:sp>
        <p:nvSpPr>
          <p:cNvPr id="135" name="object 44">
            <a:extLst>
              <a:ext uri="{FF2B5EF4-FFF2-40B4-BE49-F238E27FC236}">
                <a16:creationId xmlns:a16="http://schemas.microsoft.com/office/drawing/2014/main" id="{F3DF8787-C02F-BA40-AA04-FC7F0259704D}"/>
              </a:ext>
            </a:extLst>
          </p:cNvPr>
          <p:cNvSpPr txBox="1"/>
          <p:nvPr/>
        </p:nvSpPr>
        <p:spPr>
          <a:xfrm>
            <a:off x="9271001" y="425450"/>
            <a:ext cx="987425" cy="223838"/>
          </a:xfrm>
          <a:prstGeom prst="rect">
            <a:avLst/>
          </a:prstGeom>
        </p:spPr>
        <p:txBody>
          <a:bodyPr lIns="0" tIns="19050" rIns="0" bIns="0">
            <a:spAutoFit/>
          </a:bodyPr>
          <a:lstStyle/>
          <a:p>
            <a:pPr marL="284480">
              <a:lnSpc>
                <a:spcPts val="985"/>
              </a:lnSpc>
              <a:spcBef>
                <a:spcPts val="780"/>
              </a:spcBef>
              <a:defRPr/>
            </a:pPr>
            <a:r>
              <a:rPr sz="850" b="1" spc="-45" dirty="0">
                <a:solidFill>
                  <a:srgbClr val="FDFDFD"/>
                </a:solidFill>
                <a:latin typeface="Arial"/>
                <a:cs typeface="Arial"/>
              </a:rPr>
              <a:t>92</a:t>
            </a:r>
            <a:endParaRPr sz="850" dirty="0">
              <a:latin typeface="Arial"/>
              <a:cs typeface="Arial"/>
            </a:endParaRPr>
          </a:p>
          <a:p>
            <a:pPr marL="284480">
              <a:lnSpc>
                <a:spcPts val="625"/>
              </a:lnSpc>
              <a:defRPr/>
            </a:pPr>
            <a:r>
              <a:rPr sz="550" b="1" spc="-25" dirty="0">
                <a:solidFill>
                  <a:srgbClr val="FDFDFD"/>
                </a:solidFill>
                <a:latin typeface="Arial"/>
                <a:cs typeface="Arial"/>
              </a:rPr>
              <a:t>I</a:t>
            </a:r>
            <a:r>
              <a:rPr sz="550" b="1" spc="-11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45" dirty="0">
                <a:solidFill>
                  <a:srgbClr val="FDFDFD"/>
                </a:solidFill>
                <a:latin typeface="Arial"/>
                <a:cs typeface="Arial"/>
              </a:rPr>
              <a:t>nsurance</a:t>
            </a:r>
            <a:endParaRPr sz="550" dirty="0">
              <a:latin typeface="Arial"/>
              <a:cs typeface="Arial"/>
            </a:endParaRPr>
          </a:p>
        </p:txBody>
      </p:sp>
      <p:sp>
        <p:nvSpPr>
          <p:cNvPr id="136" name="object 45">
            <a:extLst>
              <a:ext uri="{FF2B5EF4-FFF2-40B4-BE49-F238E27FC236}">
                <a16:creationId xmlns:a16="http://schemas.microsoft.com/office/drawing/2014/main" id="{AF510046-5F47-2144-AEE1-0B71AF68E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151" y="388939"/>
            <a:ext cx="166687" cy="2301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37" name="object 46">
            <a:extLst>
              <a:ext uri="{FF2B5EF4-FFF2-40B4-BE49-F238E27FC236}">
                <a16:creationId xmlns:a16="http://schemas.microsoft.com/office/drawing/2014/main" id="{94D9080D-7276-E74B-B269-0BB31F79047C}"/>
              </a:ext>
            </a:extLst>
          </p:cNvPr>
          <p:cNvSpPr>
            <a:spLocks/>
          </p:cNvSpPr>
          <p:nvPr/>
        </p:nvSpPr>
        <p:spPr bwMode="auto">
          <a:xfrm>
            <a:off x="9278938" y="479426"/>
            <a:ext cx="3175" cy="60325"/>
          </a:xfrm>
          <a:custGeom>
            <a:avLst/>
            <a:gdLst>
              <a:gd name="T0" fmla="*/ 2812 w 3175"/>
              <a:gd name="T1" fmla="*/ 0 h 59690"/>
              <a:gd name="T2" fmla="*/ 1672 w 3175"/>
              <a:gd name="T3" fmla="*/ 5244 h 59690"/>
              <a:gd name="T4" fmla="*/ 1545 w 3175"/>
              <a:gd name="T5" fmla="*/ 7866 h 59690"/>
              <a:gd name="T6" fmla="*/ 532 w 3175"/>
              <a:gd name="T7" fmla="*/ 18353 h 59690"/>
              <a:gd name="T8" fmla="*/ 0 w 3175"/>
              <a:gd name="T9" fmla="*/ 24907 h 59690"/>
              <a:gd name="T10" fmla="*/ 0 w 3175"/>
              <a:gd name="T11" fmla="*/ 36706 h 59690"/>
              <a:gd name="T12" fmla="*/ 532 w 3175"/>
              <a:gd name="T13" fmla="*/ 43262 h 59690"/>
              <a:gd name="T14" fmla="*/ 1140 w 3175"/>
              <a:gd name="T15" fmla="*/ 49816 h 59690"/>
              <a:gd name="T16" fmla="*/ 1672 w 3175"/>
              <a:gd name="T17" fmla="*/ 56371 h 59690"/>
              <a:gd name="T18" fmla="*/ 2812 w 3175"/>
              <a:gd name="T19" fmla="*/ 61616 h 59690"/>
              <a:gd name="T20" fmla="*/ 2812 w 3175"/>
              <a:gd name="T21" fmla="*/ 0 h 596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175" h="59690">
                <a:moveTo>
                  <a:pt x="2812" y="0"/>
                </a:moveTo>
                <a:lnTo>
                  <a:pt x="1672" y="5080"/>
                </a:lnTo>
                <a:lnTo>
                  <a:pt x="1545" y="7620"/>
                </a:lnTo>
                <a:lnTo>
                  <a:pt x="532" y="17780"/>
                </a:lnTo>
                <a:lnTo>
                  <a:pt x="0" y="24129"/>
                </a:lnTo>
                <a:lnTo>
                  <a:pt x="0" y="3556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38" name="object 47">
            <a:extLst>
              <a:ext uri="{FF2B5EF4-FFF2-40B4-BE49-F238E27FC236}">
                <a16:creationId xmlns:a16="http://schemas.microsoft.com/office/drawing/2014/main" id="{E3CC5C17-583C-8E40-868E-530AE8C74385}"/>
              </a:ext>
            </a:extLst>
          </p:cNvPr>
          <p:cNvSpPr>
            <a:spLocks/>
          </p:cNvSpPr>
          <p:nvPr/>
        </p:nvSpPr>
        <p:spPr bwMode="auto">
          <a:xfrm>
            <a:off x="9496426" y="482601"/>
            <a:ext cx="1587" cy="55563"/>
          </a:xfrm>
          <a:custGeom>
            <a:avLst/>
            <a:gdLst>
              <a:gd name="T0" fmla="*/ 0 w 2540"/>
              <a:gd name="T1" fmla="*/ 0 h 55245"/>
              <a:gd name="T2" fmla="*/ 0 w 2540"/>
              <a:gd name="T3" fmla="*/ 55902 h 55245"/>
              <a:gd name="T4" fmla="*/ 148 w 2540"/>
              <a:gd name="T5" fmla="*/ 53146 h 55245"/>
              <a:gd name="T6" fmla="*/ 307 w 2540"/>
              <a:gd name="T7" fmla="*/ 45394 h 55245"/>
              <a:gd name="T8" fmla="*/ 426 w 2540"/>
              <a:gd name="T9" fmla="*/ 40226 h 55245"/>
              <a:gd name="T10" fmla="*/ 612 w 2540"/>
              <a:gd name="T11" fmla="*/ 33765 h 55245"/>
              <a:gd name="T12" fmla="*/ 612 w 2540"/>
              <a:gd name="T13" fmla="*/ 22137 h 55245"/>
              <a:gd name="T14" fmla="*/ 426 w 2540"/>
              <a:gd name="T15" fmla="*/ 15677 h 55245"/>
              <a:gd name="T16" fmla="*/ 179 w 2540"/>
              <a:gd name="T17" fmla="*/ 5340 h 55245"/>
              <a:gd name="T18" fmla="*/ 148 w 2540"/>
              <a:gd name="T19" fmla="*/ 2757 h 55245"/>
              <a:gd name="T20" fmla="*/ 0 w 2540"/>
              <a:gd name="T21" fmla="*/ 0 h 552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5245">
                <a:moveTo>
                  <a:pt x="0" y="0"/>
                </a:moveTo>
                <a:lnTo>
                  <a:pt x="0" y="54948"/>
                </a:lnTo>
                <a:lnTo>
                  <a:pt x="608" y="52239"/>
                </a:lnTo>
                <a:lnTo>
                  <a:pt x="1261" y="44619"/>
                </a:lnTo>
                <a:lnTo>
                  <a:pt x="1748" y="39539"/>
                </a:lnTo>
                <a:lnTo>
                  <a:pt x="2508" y="33189"/>
                </a:lnTo>
                <a:lnTo>
                  <a:pt x="2508" y="21759"/>
                </a:lnTo>
                <a:lnTo>
                  <a:pt x="1748" y="15409"/>
                </a:lnTo>
                <a:lnTo>
                  <a:pt x="734" y="5249"/>
                </a:lnTo>
                <a:lnTo>
                  <a:pt x="608" y="2709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39" name="object 48">
            <a:extLst>
              <a:ext uri="{FF2B5EF4-FFF2-40B4-BE49-F238E27FC236}">
                <a16:creationId xmlns:a16="http://schemas.microsoft.com/office/drawing/2014/main" id="{658669BA-627B-A94D-A00F-A827E8B17083}"/>
              </a:ext>
            </a:extLst>
          </p:cNvPr>
          <p:cNvSpPr txBox="1"/>
          <p:nvPr/>
        </p:nvSpPr>
        <p:spPr>
          <a:xfrm>
            <a:off x="9544051" y="692151"/>
            <a:ext cx="173037" cy="14491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sz="850" b="1" spc="-100" dirty="0">
                <a:solidFill>
                  <a:srgbClr val="FDFDFD"/>
                </a:solidFill>
                <a:latin typeface="Arial"/>
                <a:cs typeface="Arial"/>
              </a:rPr>
              <a:t>1</a:t>
            </a:r>
            <a:r>
              <a:rPr sz="850" b="1" spc="-85" dirty="0">
                <a:solidFill>
                  <a:srgbClr val="FDFDFD"/>
                </a:solidFill>
                <a:latin typeface="Arial"/>
                <a:cs typeface="Arial"/>
              </a:rPr>
              <a:t>1</a:t>
            </a:r>
            <a:r>
              <a:rPr sz="850" b="1" spc="-75" dirty="0">
                <a:solidFill>
                  <a:srgbClr val="FDFDFD"/>
                </a:solidFill>
                <a:latin typeface="Arial"/>
                <a:cs typeface="Arial"/>
              </a:rPr>
              <a:t>8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" name="object 49">
            <a:extLst>
              <a:ext uri="{FF2B5EF4-FFF2-40B4-BE49-F238E27FC236}">
                <a16:creationId xmlns:a16="http://schemas.microsoft.com/office/drawing/2014/main" id="{3F0C15FB-535C-8B49-A170-6F3040225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751" y="844550"/>
            <a:ext cx="314325" cy="523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41" name="object 50">
            <a:extLst>
              <a:ext uri="{FF2B5EF4-FFF2-40B4-BE49-F238E27FC236}">
                <a16:creationId xmlns:a16="http://schemas.microsoft.com/office/drawing/2014/main" id="{59980FB4-D482-9F43-A39A-4EFE87122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4813" y="709613"/>
            <a:ext cx="187325" cy="2270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42" name="object 51">
            <a:extLst>
              <a:ext uri="{FF2B5EF4-FFF2-40B4-BE49-F238E27FC236}">
                <a16:creationId xmlns:a16="http://schemas.microsoft.com/office/drawing/2014/main" id="{C9E68550-CD09-1E4F-B65B-816FF0394F23}"/>
              </a:ext>
            </a:extLst>
          </p:cNvPr>
          <p:cNvSpPr>
            <a:spLocks/>
          </p:cNvSpPr>
          <p:nvPr/>
        </p:nvSpPr>
        <p:spPr bwMode="auto">
          <a:xfrm>
            <a:off x="9278938" y="793751"/>
            <a:ext cx="3175" cy="60325"/>
          </a:xfrm>
          <a:custGeom>
            <a:avLst/>
            <a:gdLst>
              <a:gd name="T0" fmla="*/ 2812 w 3175"/>
              <a:gd name="T1" fmla="*/ 0 h 60959"/>
              <a:gd name="T2" fmla="*/ 2812 w 3175"/>
              <a:gd name="T3" fmla="*/ 1231 h 60959"/>
              <a:gd name="T4" fmla="*/ 1672 w 3175"/>
              <a:gd name="T5" fmla="*/ 6154 h 60959"/>
              <a:gd name="T6" fmla="*/ 1140 w 3175"/>
              <a:gd name="T7" fmla="*/ 12308 h 60959"/>
              <a:gd name="T8" fmla="*/ 532 w 3175"/>
              <a:gd name="T9" fmla="*/ 17231 h 60959"/>
              <a:gd name="T10" fmla="*/ 0 w 3175"/>
              <a:gd name="T11" fmla="*/ 23384 h 60959"/>
              <a:gd name="T12" fmla="*/ 0 w 3175"/>
              <a:gd name="T13" fmla="*/ 35693 h 60959"/>
              <a:gd name="T14" fmla="*/ 532 w 3175"/>
              <a:gd name="T15" fmla="*/ 41847 h 60959"/>
              <a:gd name="T16" fmla="*/ 1140 w 3175"/>
              <a:gd name="T17" fmla="*/ 46769 h 60959"/>
              <a:gd name="T18" fmla="*/ 1140 w 3175"/>
              <a:gd name="T19" fmla="*/ 48001 h 60959"/>
              <a:gd name="T20" fmla="*/ 1672 w 3175"/>
              <a:gd name="T21" fmla="*/ 52924 h 60959"/>
              <a:gd name="T22" fmla="*/ 2812 w 3175"/>
              <a:gd name="T23" fmla="*/ 59078 h 60959"/>
              <a:gd name="T24" fmla="*/ 2812 w 3175"/>
              <a:gd name="T25" fmla="*/ 0 h 609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75" h="60959">
                <a:moveTo>
                  <a:pt x="2812" y="0"/>
                </a:moveTo>
                <a:lnTo>
                  <a:pt x="2812" y="1270"/>
                </a:lnTo>
                <a:lnTo>
                  <a:pt x="1672" y="635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3180"/>
                </a:lnTo>
                <a:lnTo>
                  <a:pt x="1140" y="48260"/>
                </a:lnTo>
                <a:lnTo>
                  <a:pt x="1140" y="49530"/>
                </a:lnTo>
                <a:lnTo>
                  <a:pt x="1672" y="5461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3" name="object 52">
            <a:extLst>
              <a:ext uri="{FF2B5EF4-FFF2-40B4-BE49-F238E27FC236}">
                <a16:creationId xmlns:a16="http://schemas.microsoft.com/office/drawing/2014/main" id="{7BF6ADEB-FC7F-1542-9B61-4B6569CDBFEA}"/>
              </a:ext>
            </a:extLst>
          </p:cNvPr>
          <p:cNvSpPr>
            <a:spLocks/>
          </p:cNvSpPr>
          <p:nvPr/>
        </p:nvSpPr>
        <p:spPr bwMode="auto">
          <a:xfrm>
            <a:off x="9496426" y="796926"/>
            <a:ext cx="1587" cy="53975"/>
          </a:xfrm>
          <a:custGeom>
            <a:avLst/>
            <a:gdLst>
              <a:gd name="T0" fmla="*/ 0 w 2540"/>
              <a:gd name="T1" fmla="*/ 0 h 54609"/>
              <a:gd name="T2" fmla="*/ 0 w 2540"/>
              <a:gd name="T3" fmla="*/ 52484 h 54609"/>
              <a:gd name="T4" fmla="*/ 148 w 2540"/>
              <a:gd name="T5" fmla="*/ 49214 h 54609"/>
              <a:gd name="T6" fmla="*/ 278 w 2540"/>
              <a:gd name="T7" fmla="*/ 44309 h 54609"/>
              <a:gd name="T8" fmla="*/ 278 w 2540"/>
              <a:gd name="T9" fmla="*/ 43083 h 54609"/>
              <a:gd name="T10" fmla="*/ 612 w 2540"/>
              <a:gd name="T11" fmla="*/ 32047 h 54609"/>
              <a:gd name="T12" fmla="*/ 612 w 2540"/>
              <a:gd name="T13" fmla="*/ 19784 h 54609"/>
              <a:gd name="T14" fmla="*/ 278 w 2540"/>
              <a:gd name="T15" fmla="*/ 8747 h 54609"/>
              <a:gd name="T16" fmla="*/ 148 w 2540"/>
              <a:gd name="T17" fmla="*/ 2616 h 54609"/>
              <a:gd name="T18" fmla="*/ 0 w 2540"/>
              <a:gd name="T19" fmla="*/ 0 h 546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40" h="54609">
                <a:moveTo>
                  <a:pt x="0" y="0"/>
                </a:moveTo>
                <a:lnTo>
                  <a:pt x="0" y="54355"/>
                </a:lnTo>
                <a:lnTo>
                  <a:pt x="608" y="50969"/>
                </a:lnTo>
                <a:lnTo>
                  <a:pt x="1140" y="45889"/>
                </a:lnTo>
                <a:lnTo>
                  <a:pt x="1140" y="44619"/>
                </a:lnTo>
                <a:lnTo>
                  <a:pt x="2508" y="33189"/>
                </a:lnTo>
                <a:lnTo>
                  <a:pt x="2508" y="20489"/>
                </a:lnTo>
                <a:lnTo>
                  <a:pt x="1140" y="9059"/>
                </a:lnTo>
                <a:lnTo>
                  <a:pt x="608" y="2709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4" name="object 53">
            <a:extLst>
              <a:ext uri="{FF2B5EF4-FFF2-40B4-BE49-F238E27FC236}">
                <a16:creationId xmlns:a16="http://schemas.microsoft.com/office/drawing/2014/main" id="{B8AE9D5E-1114-D343-832A-E5415015AB95}"/>
              </a:ext>
            </a:extLst>
          </p:cNvPr>
          <p:cNvSpPr txBox="1"/>
          <p:nvPr/>
        </p:nvSpPr>
        <p:spPr>
          <a:xfrm>
            <a:off x="9544051" y="1009651"/>
            <a:ext cx="179387" cy="14491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sz="850" b="1" spc="-90" dirty="0">
                <a:solidFill>
                  <a:srgbClr val="FDFDFD"/>
                </a:solidFill>
                <a:latin typeface="Arial"/>
                <a:cs typeface="Arial"/>
              </a:rPr>
              <a:t>1</a:t>
            </a:r>
            <a:r>
              <a:rPr sz="850" b="1" spc="-50" dirty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850" b="1" spc="-75" dirty="0">
                <a:solidFill>
                  <a:srgbClr val="FDFDFD"/>
                </a:solidFill>
                <a:latin typeface="Arial"/>
                <a:cs typeface="Arial"/>
              </a:rPr>
              <a:t>8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145" name="object 54">
            <a:extLst>
              <a:ext uri="{FF2B5EF4-FFF2-40B4-BE49-F238E27FC236}">
                <a16:creationId xmlns:a16="http://schemas.microsoft.com/office/drawing/2014/main" id="{00908577-A6FB-FB4A-9446-11DC630F9354}"/>
              </a:ext>
            </a:extLst>
          </p:cNvPr>
          <p:cNvSpPr>
            <a:spLocks/>
          </p:cNvSpPr>
          <p:nvPr/>
        </p:nvSpPr>
        <p:spPr bwMode="auto">
          <a:xfrm>
            <a:off x="9556751" y="1163638"/>
            <a:ext cx="34925" cy="50800"/>
          </a:xfrm>
          <a:custGeom>
            <a:avLst/>
            <a:gdLst>
              <a:gd name="T0" fmla="*/ 0 w 33654"/>
              <a:gd name="T1" fmla="*/ 0 h 49530"/>
              <a:gd name="T2" fmla="*/ 6285 w 33654"/>
              <a:gd name="T3" fmla="*/ 5109 h 49530"/>
              <a:gd name="T4" fmla="*/ 0 w 33654"/>
              <a:gd name="T5" fmla="*/ 50703 h 49530"/>
              <a:gd name="T6" fmla="*/ 24891 w 33654"/>
              <a:gd name="T7" fmla="*/ 53159 h 49530"/>
              <a:gd name="T8" fmla="*/ 29309 w 33654"/>
              <a:gd name="T9" fmla="*/ 51685 h 49530"/>
              <a:gd name="T10" fmla="*/ 33448 w 33654"/>
              <a:gd name="T11" fmla="*/ 49229 h 49530"/>
              <a:gd name="T12" fmla="*/ 14527 w 33654"/>
              <a:gd name="T13" fmla="*/ 28005 h 49530"/>
              <a:gd name="T14" fmla="*/ 31772 w 33654"/>
              <a:gd name="T15" fmla="*/ 27316 h 49530"/>
              <a:gd name="T16" fmla="*/ 22937 w 33654"/>
              <a:gd name="T17" fmla="*/ 25842 h 49530"/>
              <a:gd name="T18" fmla="*/ 29077 w 33654"/>
              <a:gd name="T19" fmla="*/ 24368 h 49530"/>
              <a:gd name="T20" fmla="*/ 14527 w 33654"/>
              <a:gd name="T21" fmla="*/ 3635 h 49530"/>
              <a:gd name="T22" fmla="*/ 31178 w 33654"/>
              <a:gd name="T23" fmla="*/ 2161 h 49530"/>
              <a:gd name="T24" fmla="*/ 28034 w 33654"/>
              <a:gd name="T25" fmla="*/ 687 h 49530"/>
              <a:gd name="T26" fmla="*/ 32584 w 33654"/>
              <a:gd name="T27" fmla="*/ 28005 h 49530"/>
              <a:gd name="T28" fmla="*/ 24211 w 33654"/>
              <a:gd name="T29" fmla="*/ 28791 h 49530"/>
              <a:gd name="T30" fmla="*/ 28629 w 33654"/>
              <a:gd name="T31" fmla="*/ 35374 h 49530"/>
              <a:gd name="T32" fmla="*/ 28034 w 33654"/>
              <a:gd name="T33" fmla="*/ 44119 h 49530"/>
              <a:gd name="T34" fmla="*/ 24891 w 33654"/>
              <a:gd name="T35" fmla="*/ 48542 h 49530"/>
              <a:gd name="T36" fmla="*/ 33448 w 33654"/>
              <a:gd name="T37" fmla="*/ 49229 h 49530"/>
              <a:gd name="T38" fmla="*/ 35595 w 33654"/>
              <a:gd name="T39" fmla="*/ 47068 h 49530"/>
              <a:gd name="T40" fmla="*/ 37464 w 33654"/>
              <a:gd name="T41" fmla="*/ 42644 h 49530"/>
              <a:gd name="T42" fmla="*/ 36275 w 33654"/>
              <a:gd name="T43" fmla="*/ 31738 h 49530"/>
              <a:gd name="T44" fmla="*/ 32584 w 33654"/>
              <a:gd name="T45" fmla="*/ 28005 h 49530"/>
              <a:gd name="T46" fmla="*/ 21069 w 33654"/>
              <a:gd name="T47" fmla="*/ 3635 h 49530"/>
              <a:gd name="T48" fmla="*/ 24891 w 33654"/>
              <a:gd name="T49" fmla="*/ 5895 h 49530"/>
              <a:gd name="T50" fmla="*/ 26760 w 33654"/>
              <a:gd name="T51" fmla="*/ 10218 h 49530"/>
              <a:gd name="T52" fmla="*/ 26081 w 33654"/>
              <a:gd name="T53" fmla="*/ 17589 h 49530"/>
              <a:gd name="T54" fmla="*/ 25485 w 33654"/>
              <a:gd name="T55" fmla="*/ 19750 h 49530"/>
              <a:gd name="T56" fmla="*/ 24211 w 33654"/>
              <a:gd name="T57" fmla="*/ 22206 h 49530"/>
              <a:gd name="T58" fmla="*/ 22343 w 33654"/>
              <a:gd name="T59" fmla="*/ 22894 h 49530"/>
              <a:gd name="T60" fmla="*/ 19794 w 33654"/>
              <a:gd name="T61" fmla="*/ 24368 h 49530"/>
              <a:gd name="T62" fmla="*/ 30582 w 33654"/>
              <a:gd name="T63" fmla="*/ 23681 h 49530"/>
              <a:gd name="T64" fmla="*/ 35001 w 33654"/>
              <a:gd name="T65" fmla="*/ 19063 h 49530"/>
              <a:gd name="T66" fmla="*/ 35595 w 33654"/>
              <a:gd name="T67" fmla="*/ 8745 h 49530"/>
              <a:gd name="T68" fmla="*/ 34322 w 33654"/>
              <a:gd name="T69" fmla="*/ 5895 h 49530"/>
              <a:gd name="T70" fmla="*/ 32453 w 33654"/>
              <a:gd name="T71" fmla="*/ 3635 h 4953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3654" h="49530">
                <a:moveTo>
                  <a:pt x="23336" y="0"/>
                </a:moveTo>
                <a:lnTo>
                  <a:pt x="0" y="0"/>
                </a:lnTo>
                <a:lnTo>
                  <a:pt x="0" y="2003"/>
                </a:lnTo>
                <a:lnTo>
                  <a:pt x="5624" y="4735"/>
                </a:lnTo>
                <a:lnTo>
                  <a:pt x="5624" y="44262"/>
                </a:lnTo>
                <a:lnTo>
                  <a:pt x="0" y="46994"/>
                </a:lnTo>
                <a:lnTo>
                  <a:pt x="0" y="49271"/>
                </a:lnTo>
                <a:lnTo>
                  <a:pt x="22271" y="49271"/>
                </a:lnTo>
                <a:lnTo>
                  <a:pt x="23944" y="48634"/>
                </a:lnTo>
                <a:lnTo>
                  <a:pt x="26224" y="47905"/>
                </a:lnTo>
                <a:lnTo>
                  <a:pt x="29037" y="46357"/>
                </a:lnTo>
                <a:lnTo>
                  <a:pt x="29928" y="45628"/>
                </a:lnTo>
                <a:lnTo>
                  <a:pt x="12998" y="45628"/>
                </a:lnTo>
                <a:lnTo>
                  <a:pt x="12998" y="25956"/>
                </a:lnTo>
                <a:lnTo>
                  <a:pt x="29154" y="25956"/>
                </a:lnTo>
                <a:lnTo>
                  <a:pt x="28428" y="25318"/>
                </a:lnTo>
                <a:lnTo>
                  <a:pt x="25084" y="23952"/>
                </a:lnTo>
                <a:lnTo>
                  <a:pt x="20523" y="23952"/>
                </a:lnTo>
                <a:lnTo>
                  <a:pt x="24476" y="23315"/>
                </a:lnTo>
                <a:lnTo>
                  <a:pt x="26016" y="22586"/>
                </a:lnTo>
                <a:lnTo>
                  <a:pt x="12998" y="22586"/>
                </a:lnTo>
                <a:lnTo>
                  <a:pt x="12998" y="3369"/>
                </a:lnTo>
                <a:lnTo>
                  <a:pt x="29037" y="3369"/>
                </a:lnTo>
                <a:lnTo>
                  <a:pt x="27896" y="2003"/>
                </a:lnTo>
                <a:lnTo>
                  <a:pt x="26224" y="1366"/>
                </a:lnTo>
                <a:lnTo>
                  <a:pt x="25084" y="637"/>
                </a:lnTo>
                <a:lnTo>
                  <a:pt x="23336" y="0"/>
                </a:lnTo>
                <a:close/>
              </a:path>
              <a:path w="33654" h="49530">
                <a:moveTo>
                  <a:pt x="29154" y="25956"/>
                </a:moveTo>
                <a:lnTo>
                  <a:pt x="19383" y="25956"/>
                </a:lnTo>
                <a:lnTo>
                  <a:pt x="21663" y="26685"/>
                </a:lnTo>
                <a:lnTo>
                  <a:pt x="25084" y="30783"/>
                </a:lnTo>
                <a:lnTo>
                  <a:pt x="25616" y="32787"/>
                </a:lnTo>
                <a:lnTo>
                  <a:pt x="25616" y="38889"/>
                </a:lnTo>
                <a:lnTo>
                  <a:pt x="25084" y="40892"/>
                </a:lnTo>
                <a:lnTo>
                  <a:pt x="23336" y="42987"/>
                </a:lnTo>
                <a:lnTo>
                  <a:pt x="22271" y="44991"/>
                </a:lnTo>
                <a:lnTo>
                  <a:pt x="19991" y="45628"/>
                </a:lnTo>
                <a:lnTo>
                  <a:pt x="29928" y="45628"/>
                </a:lnTo>
                <a:lnTo>
                  <a:pt x="30709" y="44991"/>
                </a:lnTo>
                <a:lnTo>
                  <a:pt x="31849" y="43625"/>
                </a:lnTo>
                <a:lnTo>
                  <a:pt x="32457" y="42258"/>
                </a:lnTo>
                <a:lnTo>
                  <a:pt x="33521" y="39526"/>
                </a:lnTo>
                <a:lnTo>
                  <a:pt x="33521" y="32058"/>
                </a:lnTo>
                <a:lnTo>
                  <a:pt x="32457" y="29417"/>
                </a:lnTo>
                <a:lnTo>
                  <a:pt x="30709" y="27322"/>
                </a:lnTo>
                <a:lnTo>
                  <a:pt x="29154" y="25956"/>
                </a:lnTo>
                <a:close/>
              </a:path>
              <a:path w="33654" h="49530">
                <a:moveTo>
                  <a:pt x="29037" y="3369"/>
                </a:moveTo>
                <a:lnTo>
                  <a:pt x="18851" y="3369"/>
                </a:lnTo>
                <a:lnTo>
                  <a:pt x="20523" y="4098"/>
                </a:lnTo>
                <a:lnTo>
                  <a:pt x="22271" y="5464"/>
                </a:lnTo>
                <a:lnTo>
                  <a:pt x="23336" y="7468"/>
                </a:lnTo>
                <a:lnTo>
                  <a:pt x="23944" y="9471"/>
                </a:lnTo>
                <a:lnTo>
                  <a:pt x="23944" y="14936"/>
                </a:lnTo>
                <a:lnTo>
                  <a:pt x="23336" y="16302"/>
                </a:lnTo>
                <a:lnTo>
                  <a:pt x="22803" y="16939"/>
                </a:lnTo>
                <a:lnTo>
                  <a:pt x="22803" y="18306"/>
                </a:lnTo>
                <a:lnTo>
                  <a:pt x="22271" y="18943"/>
                </a:lnTo>
                <a:lnTo>
                  <a:pt x="21663" y="20582"/>
                </a:lnTo>
                <a:lnTo>
                  <a:pt x="20523" y="21220"/>
                </a:lnTo>
                <a:lnTo>
                  <a:pt x="19991" y="21220"/>
                </a:lnTo>
                <a:lnTo>
                  <a:pt x="18851" y="21949"/>
                </a:lnTo>
                <a:lnTo>
                  <a:pt x="17711" y="22586"/>
                </a:lnTo>
                <a:lnTo>
                  <a:pt x="26016" y="22586"/>
                </a:lnTo>
                <a:lnTo>
                  <a:pt x="27364" y="21949"/>
                </a:lnTo>
                <a:lnTo>
                  <a:pt x="29037" y="19854"/>
                </a:lnTo>
                <a:lnTo>
                  <a:pt x="31317" y="17668"/>
                </a:lnTo>
                <a:lnTo>
                  <a:pt x="31849" y="14936"/>
                </a:lnTo>
                <a:lnTo>
                  <a:pt x="31849" y="8105"/>
                </a:lnTo>
                <a:lnTo>
                  <a:pt x="31317" y="6739"/>
                </a:lnTo>
                <a:lnTo>
                  <a:pt x="30709" y="5464"/>
                </a:lnTo>
                <a:lnTo>
                  <a:pt x="29569" y="4098"/>
                </a:lnTo>
                <a:lnTo>
                  <a:pt x="29037" y="3369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6" name="object 55">
            <a:extLst>
              <a:ext uri="{FF2B5EF4-FFF2-40B4-BE49-F238E27FC236}">
                <a16:creationId xmlns:a16="http://schemas.microsoft.com/office/drawing/2014/main" id="{4F8B6AAF-8B8B-CF47-A559-03C4EAABBC50}"/>
              </a:ext>
            </a:extLst>
          </p:cNvPr>
          <p:cNvSpPr>
            <a:spLocks/>
          </p:cNvSpPr>
          <p:nvPr/>
        </p:nvSpPr>
        <p:spPr bwMode="auto">
          <a:xfrm>
            <a:off x="9596438" y="1177926"/>
            <a:ext cx="30163" cy="36513"/>
          </a:xfrm>
          <a:custGeom>
            <a:avLst/>
            <a:gdLst>
              <a:gd name="T0" fmla="*/ 14983 w 29209"/>
              <a:gd name="T1" fmla="*/ 2529 h 37465"/>
              <a:gd name="T2" fmla="*/ 16824 w 29209"/>
              <a:gd name="T3" fmla="*/ 3203 h 37465"/>
              <a:gd name="T4" fmla="*/ 18080 w 29209"/>
              <a:gd name="T5" fmla="*/ 5058 h 37465"/>
              <a:gd name="T6" fmla="*/ 13727 w 29209"/>
              <a:gd name="T7" fmla="*/ 15935 h 37465"/>
              <a:gd name="T8" fmla="*/ 5607 w 29209"/>
              <a:gd name="T9" fmla="*/ 17788 h 37465"/>
              <a:gd name="T10" fmla="*/ 2510 w 29209"/>
              <a:gd name="T11" fmla="*/ 19052 h 37465"/>
              <a:gd name="T12" fmla="*/ 670 w 29209"/>
              <a:gd name="T13" fmla="*/ 20992 h 37465"/>
              <a:gd name="T14" fmla="*/ 0 w 29209"/>
              <a:gd name="T15" fmla="*/ 22847 h 37465"/>
              <a:gd name="T16" fmla="*/ 670 w 29209"/>
              <a:gd name="T17" fmla="*/ 30351 h 37465"/>
              <a:gd name="T18" fmla="*/ 3766 w 29209"/>
              <a:gd name="T19" fmla="*/ 33723 h 37465"/>
              <a:gd name="T20" fmla="*/ 10630 w 29209"/>
              <a:gd name="T21" fmla="*/ 34397 h 37465"/>
              <a:gd name="T22" fmla="*/ 12471 w 29209"/>
              <a:gd name="T23" fmla="*/ 33723 h 37465"/>
              <a:gd name="T24" fmla="*/ 13727 w 29209"/>
              <a:gd name="T25" fmla="*/ 33133 h 37465"/>
              <a:gd name="T26" fmla="*/ 15652 w 29209"/>
              <a:gd name="T27" fmla="*/ 31615 h 37465"/>
              <a:gd name="T28" fmla="*/ 18080 w 29209"/>
              <a:gd name="T29" fmla="*/ 30351 h 37465"/>
              <a:gd name="T30" fmla="*/ 32060 w 29209"/>
              <a:gd name="T31" fmla="*/ 29760 h 37465"/>
              <a:gd name="T32" fmla="*/ 10630 w 29209"/>
              <a:gd name="T33" fmla="*/ 29086 h 37465"/>
              <a:gd name="T34" fmla="*/ 8789 w 29209"/>
              <a:gd name="T35" fmla="*/ 27231 h 37465"/>
              <a:gd name="T36" fmla="*/ 8120 w 29209"/>
              <a:gd name="T37" fmla="*/ 22257 h 37465"/>
              <a:gd name="T38" fmla="*/ 8789 w 29209"/>
              <a:gd name="T39" fmla="*/ 20992 h 37465"/>
              <a:gd name="T40" fmla="*/ 10045 w 29209"/>
              <a:gd name="T41" fmla="*/ 20317 h 37465"/>
              <a:gd name="T42" fmla="*/ 11886 w 29209"/>
              <a:gd name="T43" fmla="*/ 19727 h 37465"/>
              <a:gd name="T44" fmla="*/ 14397 w 29209"/>
              <a:gd name="T45" fmla="*/ 18463 h 37465"/>
              <a:gd name="T46" fmla="*/ 18080 w 29209"/>
              <a:gd name="T47" fmla="*/ 17788 h 37465"/>
              <a:gd name="T48" fmla="*/ 26200 w 29209"/>
              <a:gd name="T49" fmla="*/ 4467 h 37465"/>
              <a:gd name="T50" fmla="*/ 32060 w 29209"/>
              <a:gd name="T51" fmla="*/ 30351 h 37465"/>
              <a:gd name="T52" fmla="*/ 18749 w 29209"/>
              <a:gd name="T53" fmla="*/ 31615 h 37465"/>
              <a:gd name="T54" fmla="*/ 20006 w 29209"/>
              <a:gd name="T55" fmla="*/ 33723 h 37465"/>
              <a:gd name="T56" fmla="*/ 24944 w 29209"/>
              <a:gd name="T57" fmla="*/ 34397 h 37465"/>
              <a:gd name="T58" fmla="*/ 27037 w 29209"/>
              <a:gd name="T59" fmla="*/ 33723 h 37465"/>
              <a:gd name="T60" fmla="*/ 29548 w 29209"/>
              <a:gd name="T61" fmla="*/ 33133 h 37465"/>
              <a:gd name="T62" fmla="*/ 32060 w 29209"/>
              <a:gd name="T63" fmla="*/ 31615 h 37465"/>
              <a:gd name="T64" fmla="*/ 26200 w 29209"/>
              <a:gd name="T65" fmla="*/ 17788 h 37465"/>
              <a:gd name="T66" fmla="*/ 18080 w 29209"/>
              <a:gd name="T67" fmla="*/ 28496 h 37465"/>
              <a:gd name="T68" fmla="*/ 27707 w 29209"/>
              <a:gd name="T69" fmla="*/ 29086 h 37465"/>
              <a:gd name="T70" fmla="*/ 26200 w 29209"/>
              <a:gd name="T71" fmla="*/ 27904 h 37465"/>
              <a:gd name="T72" fmla="*/ 19336 w 29209"/>
              <a:gd name="T73" fmla="*/ 0 h 37465"/>
              <a:gd name="T74" fmla="*/ 10045 w 29209"/>
              <a:gd name="T75" fmla="*/ 674 h 37465"/>
              <a:gd name="T76" fmla="*/ 5607 w 29209"/>
              <a:gd name="T77" fmla="*/ 1264 h 37465"/>
              <a:gd name="T78" fmla="*/ 2510 w 29209"/>
              <a:gd name="T79" fmla="*/ 9021 h 37465"/>
              <a:gd name="T80" fmla="*/ 11217 w 29209"/>
              <a:gd name="T81" fmla="*/ 2529 h 37465"/>
              <a:gd name="T82" fmla="*/ 23689 w 29209"/>
              <a:gd name="T83" fmla="*/ 1938 h 37465"/>
              <a:gd name="T84" fmla="*/ 19336 w 29209"/>
              <a:gd name="T85" fmla="*/ 0 h 3746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209" h="37465">
                <a:moveTo>
                  <a:pt x="23260" y="2732"/>
                </a:moveTo>
                <a:lnTo>
                  <a:pt x="13606" y="2732"/>
                </a:lnTo>
                <a:lnTo>
                  <a:pt x="14746" y="3460"/>
                </a:lnTo>
                <a:lnTo>
                  <a:pt x="15278" y="3460"/>
                </a:lnTo>
                <a:lnTo>
                  <a:pt x="15886" y="4098"/>
                </a:lnTo>
                <a:lnTo>
                  <a:pt x="16418" y="5464"/>
                </a:lnTo>
                <a:lnTo>
                  <a:pt x="16418" y="17213"/>
                </a:lnTo>
                <a:lnTo>
                  <a:pt x="12466" y="17213"/>
                </a:lnTo>
                <a:lnTo>
                  <a:pt x="9653" y="17941"/>
                </a:lnTo>
                <a:lnTo>
                  <a:pt x="5092" y="19216"/>
                </a:lnTo>
                <a:lnTo>
                  <a:pt x="3420" y="19945"/>
                </a:lnTo>
                <a:lnTo>
                  <a:pt x="2280" y="20582"/>
                </a:lnTo>
                <a:lnTo>
                  <a:pt x="1748" y="21949"/>
                </a:lnTo>
                <a:lnTo>
                  <a:pt x="608" y="22677"/>
                </a:lnTo>
                <a:lnTo>
                  <a:pt x="608" y="24043"/>
                </a:lnTo>
                <a:lnTo>
                  <a:pt x="0" y="24681"/>
                </a:lnTo>
                <a:lnTo>
                  <a:pt x="0" y="30145"/>
                </a:lnTo>
                <a:lnTo>
                  <a:pt x="608" y="32787"/>
                </a:lnTo>
                <a:lnTo>
                  <a:pt x="2280" y="34153"/>
                </a:lnTo>
                <a:lnTo>
                  <a:pt x="3420" y="36430"/>
                </a:lnTo>
                <a:lnTo>
                  <a:pt x="5700" y="37158"/>
                </a:lnTo>
                <a:lnTo>
                  <a:pt x="9653" y="37158"/>
                </a:lnTo>
                <a:lnTo>
                  <a:pt x="10185" y="36430"/>
                </a:lnTo>
                <a:lnTo>
                  <a:pt x="11325" y="36430"/>
                </a:lnTo>
                <a:lnTo>
                  <a:pt x="11934" y="35792"/>
                </a:lnTo>
                <a:lnTo>
                  <a:pt x="12466" y="35792"/>
                </a:lnTo>
                <a:lnTo>
                  <a:pt x="13606" y="35063"/>
                </a:lnTo>
                <a:lnTo>
                  <a:pt x="14214" y="34153"/>
                </a:lnTo>
                <a:lnTo>
                  <a:pt x="15278" y="33515"/>
                </a:lnTo>
                <a:lnTo>
                  <a:pt x="16418" y="32787"/>
                </a:lnTo>
                <a:lnTo>
                  <a:pt x="29113" y="32787"/>
                </a:lnTo>
                <a:lnTo>
                  <a:pt x="29113" y="32149"/>
                </a:lnTo>
                <a:lnTo>
                  <a:pt x="25692" y="31420"/>
                </a:lnTo>
                <a:lnTo>
                  <a:pt x="9653" y="31420"/>
                </a:lnTo>
                <a:lnTo>
                  <a:pt x="8513" y="30145"/>
                </a:lnTo>
                <a:lnTo>
                  <a:pt x="7981" y="29417"/>
                </a:lnTo>
                <a:lnTo>
                  <a:pt x="7373" y="28051"/>
                </a:lnTo>
                <a:lnTo>
                  <a:pt x="7373" y="24043"/>
                </a:lnTo>
                <a:lnTo>
                  <a:pt x="7981" y="23315"/>
                </a:lnTo>
                <a:lnTo>
                  <a:pt x="7981" y="22677"/>
                </a:lnTo>
                <a:lnTo>
                  <a:pt x="8513" y="22677"/>
                </a:lnTo>
                <a:lnTo>
                  <a:pt x="9121" y="21949"/>
                </a:lnTo>
                <a:lnTo>
                  <a:pt x="10185" y="21311"/>
                </a:lnTo>
                <a:lnTo>
                  <a:pt x="10793" y="21311"/>
                </a:lnTo>
                <a:lnTo>
                  <a:pt x="11934" y="20582"/>
                </a:lnTo>
                <a:lnTo>
                  <a:pt x="13074" y="19945"/>
                </a:lnTo>
                <a:lnTo>
                  <a:pt x="14746" y="19945"/>
                </a:lnTo>
                <a:lnTo>
                  <a:pt x="16418" y="19216"/>
                </a:lnTo>
                <a:lnTo>
                  <a:pt x="23792" y="19216"/>
                </a:lnTo>
                <a:lnTo>
                  <a:pt x="23792" y="4826"/>
                </a:lnTo>
                <a:lnTo>
                  <a:pt x="23260" y="2732"/>
                </a:lnTo>
                <a:close/>
              </a:path>
              <a:path w="29209" h="37465">
                <a:moveTo>
                  <a:pt x="29113" y="32787"/>
                </a:moveTo>
                <a:lnTo>
                  <a:pt x="16418" y="32787"/>
                </a:lnTo>
                <a:lnTo>
                  <a:pt x="17026" y="34153"/>
                </a:lnTo>
                <a:lnTo>
                  <a:pt x="17559" y="35792"/>
                </a:lnTo>
                <a:lnTo>
                  <a:pt x="18167" y="36430"/>
                </a:lnTo>
                <a:lnTo>
                  <a:pt x="18699" y="37158"/>
                </a:lnTo>
                <a:lnTo>
                  <a:pt x="22651" y="37158"/>
                </a:lnTo>
                <a:lnTo>
                  <a:pt x="23260" y="36430"/>
                </a:lnTo>
                <a:lnTo>
                  <a:pt x="24552" y="36430"/>
                </a:lnTo>
                <a:lnTo>
                  <a:pt x="25692" y="35792"/>
                </a:lnTo>
                <a:lnTo>
                  <a:pt x="26832" y="35792"/>
                </a:lnTo>
                <a:lnTo>
                  <a:pt x="27972" y="35063"/>
                </a:lnTo>
                <a:lnTo>
                  <a:pt x="29113" y="34153"/>
                </a:lnTo>
                <a:lnTo>
                  <a:pt x="29113" y="32787"/>
                </a:lnTo>
                <a:close/>
              </a:path>
              <a:path w="29209" h="37465">
                <a:moveTo>
                  <a:pt x="23792" y="19216"/>
                </a:moveTo>
                <a:lnTo>
                  <a:pt x="16418" y="19216"/>
                </a:lnTo>
                <a:lnTo>
                  <a:pt x="16418" y="30783"/>
                </a:lnTo>
                <a:lnTo>
                  <a:pt x="14746" y="31420"/>
                </a:lnTo>
                <a:lnTo>
                  <a:pt x="25160" y="31420"/>
                </a:lnTo>
                <a:lnTo>
                  <a:pt x="24552" y="30783"/>
                </a:lnTo>
                <a:lnTo>
                  <a:pt x="23792" y="30145"/>
                </a:lnTo>
                <a:lnTo>
                  <a:pt x="23792" y="19216"/>
                </a:lnTo>
                <a:close/>
              </a:path>
              <a:path w="29209" h="37465">
                <a:moveTo>
                  <a:pt x="17559" y="0"/>
                </a:moveTo>
                <a:lnTo>
                  <a:pt x="11325" y="0"/>
                </a:lnTo>
                <a:lnTo>
                  <a:pt x="9121" y="728"/>
                </a:lnTo>
                <a:lnTo>
                  <a:pt x="7373" y="728"/>
                </a:lnTo>
                <a:lnTo>
                  <a:pt x="5092" y="1366"/>
                </a:lnTo>
                <a:lnTo>
                  <a:pt x="2280" y="2732"/>
                </a:lnTo>
                <a:lnTo>
                  <a:pt x="2280" y="9745"/>
                </a:lnTo>
                <a:lnTo>
                  <a:pt x="7981" y="9745"/>
                </a:lnTo>
                <a:lnTo>
                  <a:pt x="10185" y="2732"/>
                </a:lnTo>
                <a:lnTo>
                  <a:pt x="23260" y="2732"/>
                </a:lnTo>
                <a:lnTo>
                  <a:pt x="21511" y="2094"/>
                </a:lnTo>
                <a:lnTo>
                  <a:pt x="19839" y="728"/>
                </a:lnTo>
                <a:lnTo>
                  <a:pt x="17559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7" name="object 56">
            <a:extLst>
              <a:ext uri="{FF2B5EF4-FFF2-40B4-BE49-F238E27FC236}">
                <a16:creationId xmlns:a16="http://schemas.microsoft.com/office/drawing/2014/main" id="{52DD69EB-976A-F445-AEE4-F693437F7457}"/>
              </a:ext>
            </a:extLst>
          </p:cNvPr>
          <p:cNvSpPr>
            <a:spLocks/>
          </p:cNvSpPr>
          <p:nvPr/>
        </p:nvSpPr>
        <p:spPr bwMode="auto">
          <a:xfrm>
            <a:off x="9629775" y="1176338"/>
            <a:ext cx="38100" cy="38100"/>
          </a:xfrm>
          <a:custGeom>
            <a:avLst/>
            <a:gdLst>
              <a:gd name="T0" fmla="*/ 13670 w 37465"/>
              <a:gd name="T1" fmla="*/ 0 h 37465"/>
              <a:gd name="T2" fmla="*/ 0 w 37465"/>
              <a:gd name="T3" fmla="*/ 2873 h 37465"/>
              <a:gd name="T4" fmla="*/ 0 w 37465"/>
              <a:gd name="T5" fmla="*/ 4980 h 37465"/>
              <a:gd name="T6" fmla="*/ 5355 w 37465"/>
              <a:gd name="T7" fmla="*/ 7087 h 37465"/>
              <a:gd name="T8" fmla="*/ 5355 w 37465"/>
              <a:gd name="T9" fmla="*/ 33716 h 37465"/>
              <a:gd name="T10" fmla="*/ 0 w 37465"/>
              <a:gd name="T11" fmla="*/ 36590 h 37465"/>
              <a:gd name="T12" fmla="*/ 0 w 37465"/>
              <a:gd name="T13" fmla="*/ 38984 h 37465"/>
              <a:gd name="T14" fmla="*/ 18626 w 37465"/>
              <a:gd name="T15" fmla="*/ 38984 h 37465"/>
              <a:gd name="T16" fmla="*/ 18626 w 37465"/>
              <a:gd name="T17" fmla="*/ 36590 h 37465"/>
              <a:gd name="T18" fmla="*/ 13670 w 37465"/>
              <a:gd name="T19" fmla="*/ 33716 h 37465"/>
              <a:gd name="T20" fmla="*/ 13670 w 37465"/>
              <a:gd name="T21" fmla="*/ 7087 h 37465"/>
              <a:gd name="T22" fmla="*/ 14311 w 37465"/>
              <a:gd name="T23" fmla="*/ 6417 h 37465"/>
              <a:gd name="T24" fmla="*/ 32438 w 37465"/>
              <a:gd name="T25" fmla="*/ 6417 h 37465"/>
              <a:gd name="T26" fmla="*/ 32296 w 37465"/>
              <a:gd name="T27" fmla="*/ 5747 h 37465"/>
              <a:gd name="T28" fmla="*/ 31567 w 37465"/>
              <a:gd name="T29" fmla="*/ 4310 h 37465"/>
              <a:gd name="T30" fmla="*/ 13670 w 37465"/>
              <a:gd name="T31" fmla="*/ 4310 h 37465"/>
              <a:gd name="T32" fmla="*/ 13670 w 37465"/>
              <a:gd name="T33" fmla="*/ 0 h 37465"/>
              <a:gd name="T34" fmla="*/ 32438 w 37465"/>
              <a:gd name="T35" fmla="*/ 6417 h 37465"/>
              <a:gd name="T36" fmla="*/ 22783 w 37465"/>
              <a:gd name="T37" fmla="*/ 6417 h 37465"/>
              <a:gd name="T38" fmla="*/ 25183 w 37465"/>
              <a:gd name="T39" fmla="*/ 8811 h 37465"/>
              <a:gd name="T40" fmla="*/ 25183 w 37465"/>
              <a:gd name="T41" fmla="*/ 33716 h 37465"/>
              <a:gd name="T42" fmla="*/ 21025 w 37465"/>
              <a:gd name="T43" fmla="*/ 36590 h 37465"/>
              <a:gd name="T44" fmla="*/ 21025 w 37465"/>
              <a:gd name="T45" fmla="*/ 38984 h 37465"/>
              <a:gd name="T46" fmla="*/ 38853 w 37465"/>
              <a:gd name="T47" fmla="*/ 38984 h 37465"/>
              <a:gd name="T48" fmla="*/ 38853 w 37465"/>
              <a:gd name="T49" fmla="*/ 36590 h 37465"/>
              <a:gd name="T50" fmla="*/ 32937 w 37465"/>
              <a:gd name="T51" fmla="*/ 33716 h 37465"/>
              <a:gd name="T52" fmla="*/ 32937 w 37465"/>
              <a:gd name="T53" fmla="*/ 8811 h 37465"/>
              <a:gd name="T54" fmla="*/ 32438 w 37465"/>
              <a:gd name="T55" fmla="*/ 6417 h 37465"/>
              <a:gd name="T56" fmla="*/ 27580 w 37465"/>
              <a:gd name="T57" fmla="*/ 670 h 37465"/>
              <a:gd name="T58" fmla="*/ 21585 w 37465"/>
              <a:gd name="T59" fmla="*/ 670 h 37465"/>
              <a:gd name="T60" fmla="*/ 21025 w 37465"/>
              <a:gd name="T61" fmla="*/ 1437 h 37465"/>
              <a:gd name="T62" fmla="*/ 19266 w 37465"/>
              <a:gd name="T63" fmla="*/ 1437 h 37465"/>
              <a:gd name="T64" fmla="*/ 18067 w 37465"/>
              <a:gd name="T65" fmla="*/ 2107 h 37465"/>
              <a:gd name="T66" fmla="*/ 16628 w 37465"/>
              <a:gd name="T67" fmla="*/ 2873 h 37465"/>
              <a:gd name="T68" fmla="*/ 15429 w 37465"/>
              <a:gd name="T69" fmla="*/ 3543 h 37465"/>
              <a:gd name="T70" fmla="*/ 13670 w 37465"/>
              <a:gd name="T71" fmla="*/ 4310 h 37465"/>
              <a:gd name="T72" fmla="*/ 31567 w 37465"/>
              <a:gd name="T73" fmla="*/ 4310 h 37465"/>
              <a:gd name="T74" fmla="*/ 31178 w 37465"/>
              <a:gd name="T75" fmla="*/ 3543 h 37465"/>
              <a:gd name="T76" fmla="*/ 29339 w 37465"/>
              <a:gd name="T77" fmla="*/ 1437 h 37465"/>
              <a:gd name="T78" fmla="*/ 27580 w 37465"/>
              <a:gd name="T79" fmla="*/ 670 h 3746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465" h="37465">
                <a:moveTo>
                  <a:pt x="12998" y="0"/>
                </a:moveTo>
                <a:lnTo>
                  <a:pt x="0" y="2732"/>
                </a:lnTo>
                <a:lnTo>
                  <a:pt x="0" y="4735"/>
                </a:lnTo>
                <a:lnTo>
                  <a:pt x="5092" y="6739"/>
                </a:lnTo>
                <a:lnTo>
                  <a:pt x="5092" y="32058"/>
                </a:lnTo>
                <a:lnTo>
                  <a:pt x="0" y="34790"/>
                </a:lnTo>
                <a:lnTo>
                  <a:pt x="0" y="37067"/>
                </a:lnTo>
                <a:lnTo>
                  <a:pt x="17711" y="37067"/>
                </a:lnTo>
                <a:lnTo>
                  <a:pt x="17711" y="34790"/>
                </a:lnTo>
                <a:lnTo>
                  <a:pt x="12998" y="32058"/>
                </a:lnTo>
                <a:lnTo>
                  <a:pt x="12998" y="6739"/>
                </a:lnTo>
                <a:lnTo>
                  <a:pt x="13606" y="6102"/>
                </a:lnTo>
                <a:lnTo>
                  <a:pt x="30842" y="6102"/>
                </a:lnTo>
                <a:lnTo>
                  <a:pt x="30709" y="5464"/>
                </a:lnTo>
                <a:lnTo>
                  <a:pt x="30015" y="4098"/>
                </a:lnTo>
                <a:lnTo>
                  <a:pt x="12998" y="4098"/>
                </a:lnTo>
                <a:lnTo>
                  <a:pt x="12998" y="0"/>
                </a:lnTo>
                <a:close/>
              </a:path>
              <a:path w="37465" h="37465">
                <a:moveTo>
                  <a:pt x="30842" y="6102"/>
                </a:moveTo>
                <a:lnTo>
                  <a:pt x="21663" y="6102"/>
                </a:lnTo>
                <a:lnTo>
                  <a:pt x="23944" y="8378"/>
                </a:lnTo>
                <a:lnTo>
                  <a:pt x="23944" y="32058"/>
                </a:lnTo>
                <a:lnTo>
                  <a:pt x="19991" y="34790"/>
                </a:lnTo>
                <a:lnTo>
                  <a:pt x="19991" y="37067"/>
                </a:lnTo>
                <a:lnTo>
                  <a:pt x="36942" y="37067"/>
                </a:lnTo>
                <a:lnTo>
                  <a:pt x="36942" y="34790"/>
                </a:lnTo>
                <a:lnTo>
                  <a:pt x="31317" y="32058"/>
                </a:lnTo>
                <a:lnTo>
                  <a:pt x="31317" y="8378"/>
                </a:lnTo>
                <a:lnTo>
                  <a:pt x="30842" y="6102"/>
                </a:lnTo>
                <a:close/>
              </a:path>
              <a:path w="37465" h="37465">
                <a:moveTo>
                  <a:pt x="26224" y="637"/>
                </a:moveTo>
                <a:lnTo>
                  <a:pt x="20523" y="637"/>
                </a:lnTo>
                <a:lnTo>
                  <a:pt x="19991" y="1366"/>
                </a:lnTo>
                <a:lnTo>
                  <a:pt x="18319" y="1366"/>
                </a:lnTo>
                <a:lnTo>
                  <a:pt x="17179" y="2003"/>
                </a:lnTo>
                <a:lnTo>
                  <a:pt x="15810" y="2732"/>
                </a:lnTo>
                <a:lnTo>
                  <a:pt x="14670" y="3369"/>
                </a:lnTo>
                <a:lnTo>
                  <a:pt x="12998" y="4098"/>
                </a:lnTo>
                <a:lnTo>
                  <a:pt x="30015" y="4098"/>
                </a:lnTo>
                <a:lnTo>
                  <a:pt x="29645" y="3369"/>
                </a:lnTo>
                <a:lnTo>
                  <a:pt x="27896" y="1366"/>
                </a:lnTo>
                <a:lnTo>
                  <a:pt x="26224" y="637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8" name="object 57">
            <a:extLst>
              <a:ext uri="{FF2B5EF4-FFF2-40B4-BE49-F238E27FC236}">
                <a16:creationId xmlns:a16="http://schemas.microsoft.com/office/drawing/2014/main" id="{9B31F123-6546-CF4C-AB72-98EBCEF65733}"/>
              </a:ext>
            </a:extLst>
          </p:cNvPr>
          <p:cNvSpPr>
            <a:spLocks/>
          </p:cNvSpPr>
          <p:nvPr/>
        </p:nvSpPr>
        <p:spPr bwMode="auto">
          <a:xfrm>
            <a:off x="9669463" y="1162050"/>
            <a:ext cx="36513" cy="52388"/>
          </a:xfrm>
          <a:custGeom>
            <a:avLst/>
            <a:gdLst>
              <a:gd name="T0" fmla="*/ 14124 w 36195"/>
              <a:gd name="T1" fmla="*/ 0 h 52069"/>
              <a:gd name="T2" fmla="*/ 0 w 36195"/>
              <a:gd name="T3" fmla="*/ 2783 h 52069"/>
              <a:gd name="T4" fmla="*/ 0 w 36195"/>
              <a:gd name="T5" fmla="*/ 4822 h 52069"/>
              <a:gd name="T6" fmla="*/ 6008 w 36195"/>
              <a:gd name="T7" fmla="*/ 6215 h 52069"/>
              <a:gd name="T8" fmla="*/ 6008 w 36195"/>
              <a:gd name="T9" fmla="*/ 47863 h 52069"/>
              <a:gd name="T10" fmla="*/ 547 w 36195"/>
              <a:gd name="T11" fmla="*/ 50647 h 52069"/>
              <a:gd name="T12" fmla="*/ 547 w 36195"/>
              <a:gd name="T13" fmla="*/ 52966 h 52069"/>
              <a:gd name="T14" fmla="*/ 18182 w 36195"/>
              <a:gd name="T15" fmla="*/ 52966 h 52069"/>
              <a:gd name="T16" fmla="*/ 18182 w 36195"/>
              <a:gd name="T17" fmla="*/ 50647 h 52069"/>
              <a:gd name="T18" fmla="*/ 14124 w 36195"/>
              <a:gd name="T19" fmla="*/ 47863 h 52069"/>
              <a:gd name="T20" fmla="*/ 14124 w 36195"/>
              <a:gd name="T21" fmla="*/ 0 h 52069"/>
              <a:gd name="T22" fmla="*/ 36364 w 36195"/>
              <a:gd name="T23" fmla="*/ 15861 h 52069"/>
              <a:gd name="T24" fmla="*/ 20523 w 36195"/>
              <a:gd name="T25" fmla="*/ 15861 h 52069"/>
              <a:gd name="T26" fmla="*/ 20523 w 36195"/>
              <a:gd name="T27" fmla="*/ 17995 h 52069"/>
              <a:gd name="T28" fmla="*/ 24580 w 36195"/>
              <a:gd name="T29" fmla="*/ 20036 h 52069"/>
              <a:gd name="T30" fmla="*/ 14671 w 36195"/>
              <a:gd name="T31" fmla="*/ 32743 h 52069"/>
              <a:gd name="T32" fmla="*/ 25750 w 36195"/>
              <a:gd name="T33" fmla="*/ 52966 h 52069"/>
              <a:gd name="T34" fmla="*/ 36988 w 36195"/>
              <a:gd name="T35" fmla="*/ 52966 h 52069"/>
              <a:gd name="T36" fmla="*/ 36988 w 36195"/>
              <a:gd name="T37" fmla="*/ 50647 h 52069"/>
              <a:gd name="T38" fmla="*/ 32930 w 36195"/>
              <a:gd name="T39" fmla="*/ 48605 h 52069"/>
              <a:gd name="T40" fmla="*/ 21693 w 36195"/>
              <a:gd name="T41" fmla="*/ 29219 h 52069"/>
              <a:gd name="T42" fmla="*/ 29965 w 36195"/>
              <a:gd name="T43" fmla="*/ 20778 h 52069"/>
              <a:gd name="T44" fmla="*/ 36364 w 36195"/>
              <a:gd name="T45" fmla="*/ 17995 h 52069"/>
              <a:gd name="T46" fmla="*/ 36364 w 36195"/>
              <a:gd name="T47" fmla="*/ 15861 h 5206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195" h="52069">
                <a:moveTo>
                  <a:pt x="13758" y="0"/>
                </a:moveTo>
                <a:lnTo>
                  <a:pt x="0" y="2732"/>
                </a:lnTo>
                <a:lnTo>
                  <a:pt x="0" y="4735"/>
                </a:lnTo>
                <a:lnTo>
                  <a:pt x="5853" y="6102"/>
                </a:lnTo>
                <a:lnTo>
                  <a:pt x="5853" y="46994"/>
                </a:lnTo>
                <a:lnTo>
                  <a:pt x="532" y="49727"/>
                </a:lnTo>
                <a:lnTo>
                  <a:pt x="532" y="52003"/>
                </a:lnTo>
                <a:lnTo>
                  <a:pt x="17711" y="52003"/>
                </a:lnTo>
                <a:lnTo>
                  <a:pt x="17711" y="49727"/>
                </a:lnTo>
                <a:lnTo>
                  <a:pt x="13758" y="46994"/>
                </a:lnTo>
                <a:lnTo>
                  <a:pt x="13758" y="0"/>
                </a:lnTo>
                <a:close/>
              </a:path>
              <a:path w="36195" h="52069">
                <a:moveTo>
                  <a:pt x="35422" y="15573"/>
                </a:moveTo>
                <a:lnTo>
                  <a:pt x="19991" y="15573"/>
                </a:lnTo>
                <a:lnTo>
                  <a:pt x="19991" y="17668"/>
                </a:lnTo>
                <a:lnTo>
                  <a:pt x="23944" y="19672"/>
                </a:lnTo>
                <a:lnTo>
                  <a:pt x="14290" y="32149"/>
                </a:lnTo>
                <a:lnTo>
                  <a:pt x="25084" y="52003"/>
                </a:lnTo>
                <a:lnTo>
                  <a:pt x="36030" y="52003"/>
                </a:lnTo>
                <a:lnTo>
                  <a:pt x="36030" y="49727"/>
                </a:lnTo>
                <a:lnTo>
                  <a:pt x="32077" y="47723"/>
                </a:lnTo>
                <a:lnTo>
                  <a:pt x="21131" y="28688"/>
                </a:lnTo>
                <a:lnTo>
                  <a:pt x="29189" y="20400"/>
                </a:lnTo>
                <a:lnTo>
                  <a:pt x="35422" y="17668"/>
                </a:lnTo>
                <a:lnTo>
                  <a:pt x="35422" y="15573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49" name="object 58">
            <a:extLst>
              <a:ext uri="{FF2B5EF4-FFF2-40B4-BE49-F238E27FC236}">
                <a16:creationId xmlns:a16="http://schemas.microsoft.com/office/drawing/2014/main" id="{7B92D72E-A91E-6B44-BF6D-2481A38F1966}"/>
              </a:ext>
            </a:extLst>
          </p:cNvPr>
          <p:cNvSpPr>
            <a:spLocks/>
          </p:cNvSpPr>
          <p:nvPr/>
        </p:nvSpPr>
        <p:spPr bwMode="auto">
          <a:xfrm>
            <a:off x="9710737" y="1177926"/>
            <a:ext cx="20638" cy="36513"/>
          </a:xfrm>
          <a:custGeom>
            <a:avLst/>
            <a:gdLst>
              <a:gd name="T0" fmla="*/ 0 w 20954"/>
              <a:gd name="T1" fmla="*/ 24111 h 37465"/>
              <a:gd name="T2" fmla="*/ 1089 w 20954"/>
              <a:gd name="T3" fmla="*/ 33133 h 37465"/>
              <a:gd name="T4" fmla="*/ 4356 w 20954"/>
              <a:gd name="T5" fmla="*/ 33723 h 37465"/>
              <a:gd name="T6" fmla="*/ 7044 w 20954"/>
              <a:gd name="T7" fmla="*/ 34397 h 37465"/>
              <a:gd name="T8" fmla="*/ 13726 w 20954"/>
              <a:gd name="T9" fmla="*/ 33723 h 37465"/>
              <a:gd name="T10" fmla="*/ 15904 w 20954"/>
              <a:gd name="T11" fmla="*/ 32458 h 37465"/>
              <a:gd name="T12" fmla="*/ 6536 w 20954"/>
              <a:gd name="T13" fmla="*/ 31024 h 37465"/>
              <a:gd name="T14" fmla="*/ 13726 w 20954"/>
              <a:gd name="T15" fmla="*/ 0 h 37465"/>
              <a:gd name="T16" fmla="*/ 5446 w 20954"/>
              <a:gd name="T17" fmla="*/ 674 h 37465"/>
              <a:gd name="T18" fmla="*/ 3267 w 20954"/>
              <a:gd name="T19" fmla="*/ 1938 h 37465"/>
              <a:gd name="T20" fmla="*/ 1670 w 20954"/>
              <a:gd name="T21" fmla="*/ 3203 h 37465"/>
              <a:gd name="T22" fmla="*/ 581 w 20954"/>
              <a:gd name="T23" fmla="*/ 5649 h 37465"/>
              <a:gd name="T24" fmla="*/ 0 w 20954"/>
              <a:gd name="T25" fmla="*/ 11550 h 37465"/>
              <a:gd name="T26" fmla="*/ 1089 w 20954"/>
              <a:gd name="T27" fmla="*/ 14079 h 37465"/>
              <a:gd name="T28" fmla="*/ 11547 w 20954"/>
              <a:gd name="T29" fmla="*/ 22257 h 37465"/>
              <a:gd name="T30" fmla="*/ 12128 w 20954"/>
              <a:gd name="T31" fmla="*/ 22847 h 37465"/>
              <a:gd name="T32" fmla="*/ 13218 w 20954"/>
              <a:gd name="T33" fmla="*/ 25375 h 37465"/>
              <a:gd name="T34" fmla="*/ 13726 w 20954"/>
              <a:gd name="T35" fmla="*/ 29086 h 37465"/>
              <a:gd name="T36" fmla="*/ 16992 w 20954"/>
              <a:gd name="T37" fmla="*/ 31024 h 37465"/>
              <a:gd name="T38" fmla="*/ 18592 w 20954"/>
              <a:gd name="T39" fmla="*/ 29086 h 37465"/>
              <a:gd name="T40" fmla="*/ 19681 w 20954"/>
              <a:gd name="T41" fmla="*/ 26640 h 37465"/>
              <a:gd name="T42" fmla="*/ 18084 w 20954"/>
              <a:gd name="T43" fmla="*/ 17199 h 37465"/>
              <a:gd name="T44" fmla="*/ 9949 w 20954"/>
              <a:gd name="T45" fmla="*/ 11550 h 37465"/>
              <a:gd name="T46" fmla="*/ 8134 w 20954"/>
              <a:gd name="T47" fmla="*/ 10959 h 37465"/>
              <a:gd name="T48" fmla="*/ 7625 w 20954"/>
              <a:gd name="T49" fmla="*/ 10286 h 37465"/>
              <a:gd name="T50" fmla="*/ 6536 w 20954"/>
              <a:gd name="T51" fmla="*/ 9021 h 37465"/>
              <a:gd name="T52" fmla="*/ 7044 w 20954"/>
              <a:gd name="T53" fmla="*/ 4467 h 37465"/>
              <a:gd name="T54" fmla="*/ 9949 w 20954"/>
              <a:gd name="T55" fmla="*/ 2529 h 37465"/>
              <a:gd name="T56" fmla="*/ 18592 w 20954"/>
              <a:gd name="T57" fmla="*/ 1264 h 37465"/>
              <a:gd name="T58" fmla="*/ 16414 w 20954"/>
              <a:gd name="T59" fmla="*/ 674 h 37465"/>
              <a:gd name="T60" fmla="*/ 13726 w 20954"/>
              <a:gd name="T61" fmla="*/ 0 h 37465"/>
              <a:gd name="T62" fmla="*/ 11547 w 20954"/>
              <a:gd name="T63" fmla="*/ 2529 h 37465"/>
              <a:gd name="T64" fmla="*/ 14815 w 20954"/>
              <a:gd name="T65" fmla="*/ 9021 h 37465"/>
              <a:gd name="T66" fmla="*/ 18592 w 20954"/>
              <a:gd name="T67" fmla="*/ 2529 h 374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0954" h="37465">
                <a:moveTo>
                  <a:pt x="3952" y="26047"/>
                </a:moveTo>
                <a:lnTo>
                  <a:pt x="0" y="26047"/>
                </a:lnTo>
                <a:lnTo>
                  <a:pt x="0" y="35063"/>
                </a:lnTo>
                <a:lnTo>
                  <a:pt x="1140" y="35792"/>
                </a:lnTo>
                <a:lnTo>
                  <a:pt x="3420" y="35792"/>
                </a:lnTo>
                <a:lnTo>
                  <a:pt x="4560" y="36430"/>
                </a:lnTo>
                <a:lnTo>
                  <a:pt x="6841" y="36430"/>
                </a:lnTo>
                <a:lnTo>
                  <a:pt x="7373" y="37158"/>
                </a:lnTo>
                <a:lnTo>
                  <a:pt x="12694" y="37158"/>
                </a:lnTo>
                <a:lnTo>
                  <a:pt x="14366" y="36430"/>
                </a:lnTo>
                <a:lnTo>
                  <a:pt x="15506" y="35792"/>
                </a:lnTo>
                <a:lnTo>
                  <a:pt x="16646" y="35063"/>
                </a:lnTo>
                <a:lnTo>
                  <a:pt x="17784" y="33515"/>
                </a:lnTo>
                <a:lnTo>
                  <a:pt x="6841" y="33515"/>
                </a:lnTo>
                <a:lnTo>
                  <a:pt x="3952" y="26047"/>
                </a:lnTo>
                <a:close/>
              </a:path>
              <a:path w="20954" h="37465">
                <a:moveTo>
                  <a:pt x="14366" y="0"/>
                </a:moveTo>
                <a:lnTo>
                  <a:pt x="6841" y="0"/>
                </a:lnTo>
                <a:lnTo>
                  <a:pt x="5700" y="728"/>
                </a:lnTo>
                <a:lnTo>
                  <a:pt x="4560" y="1366"/>
                </a:lnTo>
                <a:lnTo>
                  <a:pt x="3420" y="2094"/>
                </a:lnTo>
                <a:lnTo>
                  <a:pt x="2888" y="2732"/>
                </a:lnTo>
                <a:lnTo>
                  <a:pt x="1748" y="3460"/>
                </a:lnTo>
                <a:lnTo>
                  <a:pt x="1140" y="4826"/>
                </a:lnTo>
                <a:lnTo>
                  <a:pt x="608" y="6102"/>
                </a:lnTo>
                <a:lnTo>
                  <a:pt x="0" y="7012"/>
                </a:lnTo>
                <a:lnTo>
                  <a:pt x="0" y="12477"/>
                </a:lnTo>
                <a:lnTo>
                  <a:pt x="608" y="13843"/>
                </a:lnTo>
                <a:lnTo>
                  <a:pt x="1140" y="15209"/>
                </a:lnTo>
                <a:lnTo>
                  <a:pt x="11554" y="23315"/>
                </a:lnTo>
                <a:lnTo>
                  <a:pt x="12086" y="24043"/>
                </a:lnTo>
                <a:lnTo>
                  <a:pt x="12694" y="24043"/>
                </a:lnTo>
                <a:lnTo>
                  <a:pt x="12694" y="24681"/>
                </a:lnTo>
                <a:lnTo>
                  <a:pt x="13834" y="26047"/>
                </a:lnTo>
                <a:lnTo>
                  <a:pt x="13834" y="27413"/>
                </a:lnTo>
                <a:lnTo>
                  <a:pt x="14366" y="27413"/>
                </a:lnTo>
                <a:lnTo>
                  <a:pt x="14366" y="31420"/>
                </a:lnTo>
                <a:lnTo>
                  <a:pt x="12086" y="33515"/>
                </a:lnTo>
                <a:lnTo>
                  <a:pt x="17784" y="33515"/>
                </a:lnTo>
                <a:lnTo>
                  <a:pt x="18319" y="32787"/>
                </a:lnTo>
                <a:lnTo>
                  <a:pt x="19459" y="31420"/>
                </a:lnTo>
                <a:lnTo>
                  <a:pt x="20067" y="30145"/>
                </a:lnTo>
                <a:lnTo>
                  <a:pt x="20599" y="28779"/>
                </a:lnTo>
                <a:lnTo>
                  <a:pt x="20599" y="21949"/>
                </a:lnTo>
                <a:lnTo>
                  <a:pt x="18927" y="18579"/>
                </a:lnTo>
                <a:lnTo>
                  <a:pt x="15506" y="16575"/>
                </a:lnTo>
                <a:lnTo>
                  <a:pt x="10413" y="12477"/>
                </a:lnTo>
                <a:lnTo>
                  <a:pt x="9121" y="12477"/>
                </a:lnTo>
                <a:lnTo>
                  <a:pt x="8513" y="11839"/>
                </a:lnTo>
                <a:lnTo>
                  <a:pt x="8513" y="11111"/>
                </a:lnTo>
                <a:lnTo>
                  <a:pt x="7981" y="11111"/>
                </a:lnTo>
                <a:lnTo>
                  <a:pt x="7373" y="10473"/>
                </a:lnTo>
                <a:lnTo>
                  <a:pt x="6841" y="9745"/>
                </a:lnTo>
                <a:lnTo>
                  <a:pt x="6841" y="6102"/>
                </a:lnTo>
                <a:lnTo>
                  <a:pt x="7373" y="4826"/>
                </a:lnTo>
                <a:lnTo>
                  <a:pt x="7981" y="4098"/>
                </a:lnTo>
                <a:lnTo>
                  <a:pt x="10413" y="2732"/>
                </a:lnTo>
                <a:lnTo>
                  <a:pt x="19459" y="2732"/>
                </a:lnTo>
                <a:lnTo>
                  <a:pt x="19459" y="1366"/>
                </a:lnTo>
                <a:lnTo>
                  <a:pt x="18319" y="1366"/>
                </a:lnTo>
                <a:lnTo>
                  <a:pt x="17179" y="728"/>
                </a:lnTo>
                <a:lnTo>
                  <a:pt x="15506" y="728"/>
                </a:lnTo>
                <a:lnTo>
                  <a:pt x="14366" y="0"/>
                </a:lnTo>
                <a:close/>
              </a:path>
              <a:path w="20954" h="37465">
                <a:moveTo>
                  <a:pt x="19459" y="2732"/>
                </a:moveTo>
                <a:lnTo>
                  <a:pt x="12086" y="2732"/>
                </a:lnTo>
                <a:lnTo>
                  <a:pt x="12694" y="3460"/>
                </a:lnTo>
                <a:lnTo>
                  <a:pt x="15506" y="9745"/>
                </a:lnTo>
                <a:lnTo>
                  <a:pt x="19459" y="9745"/>
                </a:lnTo>
                <a:lnTo>
                  <a:pt x="19459" y="2732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0" name="object 59">
            <a:extLst>
              <a:ext uri="{FF2B5EF4-FFF2-40B4-BE49-F238E27FC236}">
                <a16:creationId xmlns:a16="http://schemas.microsoft.com/office/drawing/2014/main" id="{3830E2B0-93CB-D546-972F-12E5A02DC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463" y="1035051"/>
            <a:ext cx="200025" cy="2317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51" name="object 60">
            <a:extLst>
              <a:ext uri="{FF2B5EF4-FFF2-40B4-BE49-F238E27FC236}">
                <a16:creationId xmlns:a16="http://schemas.microsoft.com/office/drawing/2014/main" id="{2D6B15EE-077F-554E-8571-ED4167450911}"/>
              </a:ext>
            </a:extLst>
          </p:cNvPr>
          <p:cNvSpPr>
            <a:spLocks/>
          </p:cNvSpPr>
          <p:nvPr/>
        </p:nvSpPr>
        <p:spPr bwMode="auto">
          <a:xfrm>
            <a:off x="9278938" y="1109663"/>
            <a:ext cx="3175" cy="61912"/>
          </a:xfrm>
          <a:custGeom>
            <a:avLst/>
            <a:gdLst>
              <a:gd name="T0" fmla="*/ 2812 w 3175"/>
              <a:gd name="T1" fmla="*/ 0 h 60959"/>
              <a:gd name="T2" fmla="*/ 1672 w 3175"/>
              <a:gd name="T3" fmla="*/ 6652 h 60959"/>
              <a:gd name="T4" fmla="*/ 1140 w 3175"/>
              <a:gd name="T5" fmla="*/ 11974 h 60959"/>
              <a:gd name="T6" fmla="*/ 425 w 3175"/>
              <a:gd name="T7" fmla="*/ 19957 h 60959"/>
              <a:gd name="T8" fmla="*/ 0 w 3175"/>
              <a:gd name="T9" fmla="*/ 25278 h 60959"/>
              <a:gd name="T10" fmla="*/ 0 w 3175"/>
              <a:gd name="T11" fmla="*/ 38585 h 60959"/>
              <a:gd name="T12" fmla="*/ 532 w 3175"/>
              <a:gd name="T13" fmla="*/ 45237 h 60959"/>
              <a:gd name="T14" fmla="*/ 1140 w 3175"/>
              <a:gd name="T15" fmla="*/ 50558 h 60959"/>
              <a:gd name="T16" fmla="*/ 1140 w 3175"/>
              <a:gd name="T17" fmla="*/ 51889 h 60959"/>
              <a:gd name="T18" fmla="*/ 1672 w 3175"/>
              <a:gd name="T19" fmla="*/ 57212 h 60959"/>
              <a:gd name="T20" fmla="*/ 2812 w 3175"/>
              <a:gd name="T21" fmla="*/ 63864 h 60959"/>
              <a:gd name="T22" fmla="*/ 2812 w 3175"/>
              <a:gd name="T23" fmla="*/ 0 h 609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75" h="60959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425" y="19050"/>
                </a:lnTo>
                <a:lnTo>
                  <a:pt x="0" y="24129"/>
                </a:lnTo>
                <a:lnTo>
                  <a:pt x="0" y="36830"/>
                </a:lnTo>
                <a:lnTo>
                  <a:pt x="532" y="43180"/>
                </a:lnTo>
                <a:lnTo>
                  <a:pt x="1140" y="48260"/>
                </a:lnTo>
                <a:lnTo>
                  <a:pt x="1140" y="49530"/>
                </a:lnTo>
                <a:lnTo>
                  <a:pt x="1672" y="5461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2" name="object 61">
            <a:extLst>
              <a:ext uri="{FF2B5EF4-FFF2-40B4-BE49-F238E27FC236}">
                <a16:creationId xmlns:a16="http://schemas.microsoft.com/office/drawing/2014/main" id="{698D1F92-F210-AD43-A03F-3FBFBAB4D01C}"/>
              </a:ext>
            </a:extLst>
          </p:cNvPr>
          <p:cNvSpPr>
            <a:spLocks/>
          </p:cNvSpPr>
          <p:nvPr/>
        </p:nvSpPr>
        <p:spPr bwMode="auto">
          <a:xfrm>
            <a:off x="9496426" y="1112838"/>
            <a:ext cx="1587" cy="55562"/>
          </a:xfrm>
          <a:custGeom>
            <a:avLst/>
            <a:gdLst>
              <a:gd name="T0" fmla="*/ 0 w 2540"/>
              <a:gd name="T1" fmla="*/ 0 h 55244"/>
              <a:gd name="T2" fmla="*/ 0 w 2540"/>
              <a:gd name="T3" fmla="*/ 55989 h 55244"/>
              <a:gd name="T4" fmla="*/ 148 w 2540"/>
              <a:gd name="T5" fmla="*/ 52543 h 55244"/>
              <a:gd name="T6" fmla="*/ 278 w 2540"/>
              <a:gd name="T7" fmla="*/ 47375 h 55244"/>
              <a:gd name="T8" fmla="*/ 278 w 2540"/>
              <a:gd name="T9" fmla="*/ 46083 h 55244"/>
              <a:gd name="T10" fmla="*/ 612 w 2540"/>
              <a:gd name="T11" fmla="*/ 34454 h 55244"/>
              <a:gd name="T12" fmla="*/ 612 w 2540"/>
              <a:gd name="T13" fmla="*/ 21534 h 55244"/>
              <a:gd name="T14" fmla="*/ 426 w 2540"/>
              <a:gd name="T15" fmla="*/ 15073 h 55244"/>
              <a:gd name="T16" fmla="*/ 278 w 2540"/>
              <a:gd name="T17" fmla="*/ 8613 h 55244"/>
              <a:gd name="T18" fmla="*/ 148 w 2540"/>
              <a:gd name="T19" fmla="*/ 3445 h 55244"/>
              <a:gd name="T20" fmla="*/ 0 w 2540"/>
              <a:gd name="T21" fmla="*/ 0 h 552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5244">
                <a:moveTo>
                  <a:pt x="0" y="0"/>
                </a:moveTo>
                <a:lnTo>
                  <a:pt x="0" y="55033"/>
                </a:lnTo>
                <a:lnTo>
                  <a:pt x="608" y="51646"/>
                </a:lnTo>
                <a:lnTo>
                  <a:pt x="1140" y="46566"/>
                </a:lnTo>
                <a:lnTo>
                  <a:pt x="1140" y="45296"/>
                </a:lnTo>
                <a:lnTo>
                  <a:pt x="2508" y="33866"/>
                </a:lnTo>
                <a:lnTo>
                  <a:pt x="2508" y="21166"/>
                </a:lnTo>
                <a:lnTo>
                  <a:pt x="1748" y="1481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3" name="object 62">
            <a:extLst>
              <a:ext uri="{FF2B5EF4-FFF2-40B4-BE49-F238E27FC236}">
                <a16:creationId xmlns:a16="http://schemas.microsoft.com/office/drawing/2014/main" id="{4A5BB53F-78AF-A642-9FAF-53141F17A158}"/>
              </a:ext>
            </a:extLst>
          </p:cNvPr>
          <p:cNvSpPr txBox="1"/>
          <p:nvPr/>
        </p:nvSpPr>
        <p:spPr>
          <a:xfrm>
            <a:off x="9544051" y="1323976"/>
            <a:ext cx="179387" cy="14491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sz="850" b="1" spc="-95" dirty="0">
                <a:solidFill>
                  <a:srgbClr val="FDFDFD"/>
                </a:solidFill>
                <a:latin typeface="Arial"/>
                <a:cs typeface="Arial"/>
              </a:rPr>
              <a:t>1</a:t>
            </a:r>
            <a:r>
              <a:rPr sz="850" b="1" spc="-45" dirty="0">
                <a:solidFill>
                  <a:srgbClr val="FDFDFD"/>
                </a:solidFill>
                <a:latin typeface="Arial"/>
                <a:cs typeface="Arial"/>
              </a:rPr>
              <a:t>6</a:t>
            </a:r>
            <a:r>
              <a:rPr sz="850" b="1" spc="-75" dirty="0">
                <a:solidFill>
                  <a:srgbClr val="FDFDFD"/>
                </a:solidFill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154" name="object 63">
            <a:extLst>
              <a:ext uri="{FF2B5EF4-FFF2-40B4-BE49-F238E27FC236}">
                <a16:creationId xmlns:a16="http://schemas.microsoft.com/office/drawing/2014/main" id="{51173200-98CB-D34F-9609-9A763866A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751" y="1474789"/>
            <a:ext cx="314325" cy="5397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55" name="object 64">
            <a:extLst>
              <a:ext uri="{FF2B5EF4-FFF2-40B4-BE49-F238E27FC236}">
                <a16:creationId xmlns:a16="http://schemas.microsoft.com/office/drawing/2014/main" id="{D185598C-1DC9-264A-85A3-EE4553373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863" y="1352550"/>
            <a:ext cx="149225" cy="17938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56" name="object 65">
            <a:extLst>
              <a:ext uri="{FF2B5EF4-FFF2-40B4-BE49-F238E27FC236}">
                <a16:creationId xmlns:a16="http://schemas.microsoft.com/office/drawing/2014/main" id="{2BF86618-18AD-FA40-9463-493F587FA3FB}"/>
              </a:ext>
            </a:extLst>
          </p:cNvPr>
          <p:cNvSpPr>
            <a:spLocks/>
          </p:cNvSpPr>
          <p:nvPr/>
        </p:nvSpPr>
        <p:spPr bwMode="auto">
          <a:xfrm>
            <a:off x="9278938" y="1423989"/>
            <a:ext cx="3175" cy="60325"/>
          </a:xfrm>
          <a:custGeom>
            <a:avLst/>
            <a:gdLst>
              <a:gd name="T0" fmla="*/ 2812 w 3175"/>
              <a:gd name="T1" fmla="*/ 0 h 60959"/>
              <a:gd name="T2" fmla="*/ 1672 w 3175"/>
              <a:gd name="T3" fmla="*/ 6154 h 60959"/>
              <a:gd name="T4" fmla="*/ 1140 w 3175"/>
              <a:gd name="T5" fmla="*/ 11077 h 60959"/>
              <a:gd name="T6" fmla="*/ 425 w 3175"/>
              <a:gd name="T7" fmla="*/ 18462 h 60959"/>
              <a:gd name="T8" fmla="*/ 0 w 3175"/>
              <a:gd name="T9" fmla="*/ 23384 h 60959"/>
              <a:gd name="T10" fmla="*/ 0 w 3175"/>
              <a:gd name="T11" fmla="*/ 35693 h 60959"/>
              <a:gd name="T12" fmla="*/ 532 w 3175"/>
              <a:gd name="T13" fmla="*/ 40616 h 60959"/>
              <a:gd name="T14" fmla="*/ 1140 w 3175"/>
              <a:gd name="T15" fmla="*/ 46769 h 60959"/>
              <a:gd name="T16" fmla="*/ 1672 w 3175"/>
              <a:gd name="T17" fmla="*/ 52924 h 60959"/>
              <a:gd name="T18" fmla="*/ 2812 w 3175"/>
              <a:gd name="T19" fmla="*/ 57847 h 60959"/>
              <a:gd name="T20" fmla="*/ 2812 w 3175"/>
              <a:gd name="T21" fmla="*/ 59078 h 60959"/>
              <a:gd name="T22" fmla="*/ 2812 w 3175"/>
              <a:gd name="T23" fmla="*/ 0 h 609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75" h="60959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425" y="1905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7" name="object 66">
            <a:extLst>
              <a:ext uri="{FF2B5EF4-FFF2-40B4-BE49-F238E27FC236}">
                <a16:creationId xmlns:a16="http://schemas.microsoft.com/office/drawing/2014/main" id="{F7F8D3E9-7424-4F4E-8525-9FA3A2929F76}"/>
              </a:ext>
            </a:extLst>
          </p:cNvPr>
          <p:cNvSpPr>
            <a:spLocks/>
          </p:cNvSpPr>
          <p:nvPr/>
        </p:nvSpPr>
        <p:spPr bwMode="auto">
          <a:xfrm>
            <a:off x="9496426" y="1427164"/>
            <a:ext cx="1587" cy="53975"/>
          </a:xfrm>
          <a:custGeom>
            <a:avLst/>
            <a:gdLst>
              <a:gd name="T0" fmla="*/ 0 w 2540"/>
              <a:gd name="T1" fmla="*/ 0 h 54609"/>
              <a:gd name="T2" fmla="*/ 0 w 2540"/>
              <a:gd name="T3" fmla="*/ 52484 h 54609"/>
              <a:gd name="T4" fmla="*/ 148 w 2540"/>
              <a:gd name="T5" fmla="*/ 49867 h 54609"/>
              <a:gd name="T6" fmla="*/ 307 w 2540"/>
              <a:gd name="T7" fmla="*/ 42511 h 54609"/>
              <a:gd name="T8" fmla="*/ 426 w 2540"/>
              <a:gd name="T9" fmla="*/ 37605 h 54609"/>
              <a:gd name="T10" fmla="*/ 612 w 2540"/>
              <a:gd name="T11" fmla="*/ 32700 h 54609"/>
              <a:gd name="T12" fmla="*/ 612 w 2540"/>
              <a:gd name="T13" fmla="*/ 20437 h 54609"/>
              <a:gd name="T14" fmla="*/ 426 w 2540"/>
              <a:gd name="T15" fmla="*/ 14306 h 54609"/>
              <a:gd name="T16" fmla="*/ 278 w 2540"/>
              <a:gd name="T17" fmla="*/ 8175 h 54609"/>
              <a:gd name="T18" fmla="*/ 148 w 2540"/>
              <a:gd name="T19" fmla="*/ 3270 h 54609"/>
              <a:gd name="T20" fmla="*/ 0 w 2540"/>
              <a:gd name="T21" fmla="*/ 0 h 5460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4609">
                <a:moveTo>
                  <a:pt x="0" y="0"/>
                </a:moveTo>
                <a:lnTo>
                  <a:pt x="0" y="54355"/>
                </a:lnTo>
                <a:lnTo>
                  <a:pt x="608" y="51646"/>
                </a:lnTo>
                <a:lnTo>
                  <a:pt x="1261" y="44026"/>
                </a:lnTo>
                <a:lnTo>
                  <a:pt x="1748" y="38946"/>
                </a:lnTo>
                <a:lnTo>
                  <a:pt x="2508" y="33866"/>
                </a:lnTo>
                <a:lnTo>
                  <a:pt x="2508" y="21166"/>
                </a:lnTo>
                <a:lnTo>
                  <a:pt x="1748" y="1481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58" name="object 67">
            <a:extLst>
              <a:ext uri="{FF2B5EF4-FFF2-40B4-BE49-F238E27FC236}">
                <a16:creationId xmlns:a16="http://schemas.microsoft.com/office/drawing/2014/main" id="{41A98E21-C691-3245-BBF2-8824EA76A23C}"/>
              </a:ext>
            </a:extLst>
          </p:cNvPr>
          <p:cNvSpPr txBox="1"/>
          <p:nvPr/>
        </p:nvSpPr>
        <p:spPr>
          <a:xfrm>
            <a:off x="9544050" y="1639889"/>
            <a:ext cx="628650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70" dirty="0">
                <a:solidFill>
                  <a:srgbClr val="FDFDFD"/>
                </a:solidFill>
                <a:latin typeface="Arial"/>
                <a:cs typeface="Arial"/>
              </a:rPr>
              <a:t>182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40" dirty="0">
                <a:solidFill>
                  <a:srgbClr val="FDFDFD"/>
                </a:solidFill>
                <a:latin typeface="Arial"/>
                <a:cs typeface="Arial"/>
              </a:rPr>
              <a:t>Automobiles</a:t>
            </a:r>
            <a:r>
              <a:rPr sz="550" b="1" spc="-135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&amp; Par </a:t>
            </a:r>
            <a:r>
              <a:rPr sz="550" b="1" spc="-15" dirty="0">
                <a:solidFill>
                  <a:srgbClr val="FDFDFD"/>
                </a:solidFill>
                <a:latin typeface="Arial"/>
                <a:cs typeface="Arial"/>
              </a:rPr>
              <a:t>ts</a:t>
            </a:r>
            <a:endParaRPr sz="550">
              <a:latin typeface="Arial"/>
              <a:cs typeface="Arial"/>
            </a:endParaRPr>
          </a:p>
        </p:txBody>
      </p:sp>
      <p:sp>
        <p:nvSpPr>
          <p:cNvPr id="159" name="object 68">
            <a:extLst>
              <a:ext uri="{FF2B5EF4-FFF2-40B4-BE49-F238E27FC236}">
                <a16:creationId xmlns:a16="http://schemas.microsoft.com/office/drawing/2014/main" id="{70A8C695-783C-FD45-A17A-0AAED8D69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2276" y="1679575"/>
            <a:ext cx="147637" cy="1778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60" name="object 69">
            <a:extLst>
              <a:ext uri="{FF2B5EF4-FFF2-40B4-BE49-F238E27FC236}">
                <a16:creationId xmlns:a16="http://schemas.microsoft.com/office/drawing/2014/main" id="{DC3BCBFF-C114-0B41-931A-6873EDC98E95}"/>
              </a:ext>
            </a:extLst>
          </p:cNvPr>
          <p:cNvSpPr>
            <a:spLocks/>
          </p:cNvSpPr>
          <p:nvPr/>
        </p:nvSpPr>
        <p:spPr bwMode="auto">
          <a:xfrm>
            <a:off x="9278938" y="1739901"/>
            <a:ext cx="3175" cy="60325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154 h 60960"/>
              <a:gd name="T4" fmla="*/ 1140 w 3175"/>
              <a:gd name="T5" fmla="*/ 12307 h 60960"/>
              <a:gd name="T6" fmla="*/ 0 w 3175"/>
              <a:gd name="T7" fmla="*/ 23383 h 60960"/>
              <a:gd name="T8" fmla="*/ 0 w 3175"/>
              <a:gd name="T9" fmla="*/ 35690 h 60960"/>
              <a:gd name="T10" fmla="*/ 532 w 3175"/>
              <a:gd name="T11" fmla="*/ 41845 h 60960"/>
              <a:gd name="T12" fmla="*/ 1140 w 3175"/>
              <a:gd name="T13" fmla="*/ 46768 h 60960"/>
              <a:gd name="T14" fmla="*/ 1140 w 3175"/>
              <a:gd name="T15" fmla="*/ 47998 h 60960"/>
              <a:gd name="T16" fmla="*/ 1672 w 3175"/>
              <a:gd name="T17" fmla="*/ 52921 h 60960"/>
              <a:gd name="T18" fmla="*/ 2812 w 3175"/>
              <a:gd name="T19" fmla="*/ 59075 h 60960"/>
              <a:gd name="T20" fmla="*/ 2812 w 3175"/>
              <a:gd name="T21" fmla="*/ 0 h 609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2700"/>
                </a:lnTo>
                <a:lnTo>
                  <a:pt x="0" y="24129"/>
                </a:lnTo>
                <a:lnTo>
                  <a:pt x="0" y="36830"/>
                </a:lnTo>
                <a:lnTo>
                  <a:pt x="532" y="43180"/>
                </a:lnTo>
                <a:lnTo>
                  <a:pt x="1140" y="48260"/>
                </a:lnTo>
                <a:lnTo>
                  <a:pt x="1140" y="49530"/>
                </a:lnTo>
                <a:lnTo>
                  <a:pt x="1672" y="5461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1" name="object 70">
            <a:extLst>
              <a:ext uri="{FF2B5EF4-FFF2-40B4-BE49-F238E27FC236}">
                <a16:creationId xmlns:a16="http://schemas.microsoft.com/office/drawing/2014/main" id="{BAACB580-CAA3-BF41-B3FF-D474A6AC9800}"/>
              </a:ext>
            </a:extLst>
          </p:cNvPr>
          <p:cNvSpPr>
            <a:spLocks/>
          </p:cNvSpPr>
          <p:nvPr/>
        </p:nvSpPr>
        <p:spPr bwMode="auto">
          <a:xfrm>
            <a:off x="9496426" y="1743076"/>
            <a:ext cx="1587" cy="53975"/>
          </a:xfrm>
          <a:custGeom>
            <a:avLst/>
            <a:gdLst>
              <a:gd name="T0" fmla="*/ 0 w 2540"/>
              <a:gd name="T1" fmla="*/ 0 h 55244"/>
              <a:gd name="T2" fmla="*/ 0 w 2540"/>
              <a:gd name="T3" fmla="*/ 51327 h 55244"/>
              <a:gd name="T4" fmla="*/ 148 w 2540"/>
              <a:gd name="T5" fmla="*/ 48169 h 55244"/>
              <a:gd name="T6" fmla="*/ 278 w 2540"/>
              <a:gd name="T7" fmla="*/ 43430 h 55244"/>
              <a:gd name="T8" fmla="*/ 278 w 2540"/>
              <a:gd name="T9" fmla="*/ 42246 h 55244"/>
              <a:gd name="T10" fmla="*/ 612 w 2540"/>
              <a:gd name="T11" fmla="*/ 31585 h 55244"/>
              <a:gd name="T12" fmla="*/ 612 w 2540"/>
              <a:gd name="T13" fmla="*/ 19741 h 55244"/>
              <a:gd name="T14" fmla="*/ 278 w 2540"/>
              <a:gd name="T15" fmla="*/ 9081 h 55244"/>
              <a:gd name="T16" fmla="*/ 148 w 2540"/>
              <a:gd name="T17" fmla="*/ 3158 h 55244"/>
              <a:gd name="T18" fmla="*/ 0 w 2540"/>
              <a:gd name="T19" fmla="*/ 0 h 552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40" h="55244">
                <a:moveTo>
                  <a:pt x="0" y="0"/>
                </a:moveTo>
                <a:lnTo>
                  <a:pt x="0" y="55033"/>
                </a:lnTo>
                <a:lnTo>
                  <a:pt x="608" y="51646"/>
                </a:lnTo>
                <a:lnTo>
                  <a:pt x="1140" y="46566"/>
                </a:lnTo>
                <a:lnTo>
                  <a:pt x="1140" y="4529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2" name="object 71">
            <a:extLst>
              <a:ext uri="{FF2B5EF4-FFF2-40B4-BE49-F238E27FC236}">
                <a16:creationId xmlns:a16="http://schemas.microsoft.com/office/drawing/2014/main" id="{7203CA40-438E-4848-B42A-2E186125C9B1}"/>
              </a:ext>
            </a:extLst>
          </p:cNvPr>
          <p:cNvSpPr txBox="1"/>
          <p:nvPr/>
        </p:nvSpPr>
        <p:spPr>
          <a:xfrm>
            <a:off x="9544051" y="1952626"/>
            <a:ext cx="333375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55" dirty="0">
                <a:solidFill>
                  <a:srgbClr val="FDFDFD"/>
                </a:solidFill>
                <a:latin typeface="Arial"/>
                <a:cs typeface="Arial"/>
              </a:rPr>
              <a:t>204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90" dirty="0">
                <a:solidFill>
                  <a:srgbClr val="FDFDFD"/>
                </a:solidFill>
                <a:latin typeface="Arial"/>
                <a:cs typeface="Arial"/>
              </a:rPr>
              <a:t>C</a:t>
            </a:r>
            <a:r>
              <a:rPr sz="550" b="1" spc="-30" dirty="0">
                <a:solidFill>
                  <a:srgbClr val="FDFDFD"/>
                </a:solidFill>
                <a:latin typeface="Arial"/>
                <a:cs typeface="Arial"/>
              </a:rPr>
              <a:t>h</a:t>
            </a:r>
            <a:r>
              <a:rPr sz="550" b="1" spc="-60" dirty="0">
                <a:solidFill>
                  <a:srgbClr val="FDFDFD"/>
                </a:solidFill>
                <a:latin typeface="Arial"/>
                <a:cs typeface="Arial"/>
              </a:rPr>
              <a:t>e</a:t>
            </a:r>
            <a:r>
              <a:rPr sz="550" b="1" spc="-40" dirty="0">
                <a:solidFill>
                  <a:srgbClr val="FDFDFD"/>
                </a:solidFill>
                <a:latin typeface="Arial"/>
                <a:cs typeface="Arial"/>
              </a:rPr>
              <a:t>m</a:t>
            </a:r>
            <a:r>
              <a:rPr sz="550" b="1" dirty="0">
                <a:solidFill>
                  <a:srgbClr val="FDFDFD"/>
                </a:solidFill>
                <a:latin typeface="Arial"/>
                <a:cs typeface="Arial"/>
              </a:rPr>
              <a:t>i</a:t>
            </a:r>
            <a:r>
              <a:rPr sz="550" b="1" spc="-70" dirty="0">
                <a:solidFill>
                  <a:srgbClr val="FDFDFD"/>
                </a:solidFill>
                <a:latin typeface="Arial"/>
                <a:cs typeface="Arial"/>
              </a:rPr>
              <a:t>c</a:t>
            </a:r>
            <a:r>
              <a:rPr sz="550" b="1" spc="-50" dirty="0">
                <a:solidFill>
                  <a:srgbClr val="FDFDFD"/>
                </a:solidFill>
                <a:latin typeface="Arial"/>
                <a:cs typeface="Arial"/>
              </a:rPr>
              <a:t>a</a:t>
            </a:r>
            <a:r>
              <a:rPr sz="550" b="1" spc="5" dirty="0">
                <a:solidFill>
                  <a:srgbClr val="FDFDFD"/>
                </a:solidFill>
                <a:latin typeface="Arial"/>
                <a:cs typeface="Arial"/>
              </a:rPr>
              <a:t>l</a:t>
            </a:r>
            <a:r>
              <a:rPr sz="550" b="1" spc="-45" dirty="0">
                <a:solidFill>
                  <a:srgbClr val="FDFDFD"/>
                </a:solidFill>
                <a:latin typeface="Arial"/>
                <a:cs typeface="Arial"/>
              </a:rPr>
              <a:t>s</a:t>
            </a:r>
            <a:endParaRPr sz="550">
              <a:latin typeface="Arial"/>
              <a:cs typeface="Arial"/>
            </a:endParaRPr>
          </a:p>
        </p:txBody>
      </p:sp>
      <p:sp>
        <p:nvSpPr>
          <p:cNvPr id="163" name="object 72">
            <a:extLst>
              <a:ext uri="{FF2B5EF4-FFF2-40B4-BE49-F238E27FC236}">
                <a16:creationId xmlns:a16="http://schemas.microsoft.com/office/drawing/2014/main" id="{845C4225-6561-E547-A9E8-FDC8C332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7513" y="1981201"/>
            <a:ext cx="168275" cy="201613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64" name="object 73">
            <a:extLst>
              <a:ext uri="{FF2B5EF4-FFF2-40B4-BE49-F238E27FC236}">
                <a16:creationId xmlns:a16="http://schemas.microsoft.com/office/drawing/2014/main" id="{E1714E70-817C-E74A-ABD9-0FCB4A28E38D}"/>
              </a:ext>
            </a:extLst>
          </p:cNvPr>
          <p:cNvSpPr>
            <a:spLocks/>
          </p:cNvSpPr>
          <p:nvPr/>
        </p:nvSpPr>
        <p:spPr bwMode="auto">
          <a:xfrm>
            <a:off x="9278938" y="2052638"/>
            <a:ext cx="3175" cy="61912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652 h 60960"/>
              <a:gd name="T4" fmla="*/ 1140 w 3175"/>
              <a:gd name="T5" fmla="*/ 11973 h 60960"/>
              <a:gd name="T6" fmla="*/ 1140 w 3175"/>
              <a:gd name="T7" fmla="*/ 13304 h 60960"/>
              <a:gd name="T8" fmla="*/ 532 w 3175"/>
              <a:gd name="T9" fmla="*/ 18626 h 60960"/>
              <a:gd name="T10" fmla="*/ 0 w 3175"/>
              <a:gd name="T11" fmla="*/ 25278 h 60960"/>
              <a:gd name="T12" fmla="*/ 0 w 3175"/>
              <a:gd name="T13" fmla="*/ 38582 h 60960"/>
              <a:gd name="T14" fmla="*/ 532 w 3175"/>
              <a:gd name="T15" fmla="*/ 43904 h 60960"/>
              <a:gd name="T16" fmla="*/ 1140 w 3175"/>
              <a:gd name="T17" fmla="*/ 50556 h 60960"/>
              <a:gd name="T18" fmla="*/ 1672 w 3175"/>
              <a:gd name="T19" fmla="*/ 57209 h 60960"/>
              <a:gd name="T20" fmla="*/ 2812 w 3175"/>
              <a:gd name="T21" fmla="*/ 62531 h 60960"/>
              <a:gd name="T22" fmla="*/ 2812 w 3175"/>
              <a:gd name="T23" fmla="*/ 63861 h 60960"/>
              <a:gd name="T24" fmla="*/ 2812 w 3175"/>
              <a:gd name="T25" fmla="*/ 0 h 609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5" name="object 74">
            <a:extLst>
              <a:ext uri="{FF2B5EF4-FFF2-40B4-BE49-F238E27FC236}">
                <a16:creationId xmlns:a16="http://schemas.microsoft.com/office/drawing/2014/main" id="{D2538871-E662-B546-AD05-78CE29F524C5}"/>
              </a:ext>
            </a:extLst>
          </p:cNvPr>
          <p:cNvSpPr>
            <a:spLocks/>
          </p:cNvSpPr>
          <p:nvPr/>
        </p:nvSpPr>
        <p:spPr bwMode="auto">
          <a:xfrm>
            <a:off x="9496426" y="2055813"/>
            <a:ext cx="1587" cy="55562"/>
          </a:xfrm>
          <a:custGeom>
            <a:avLst/>
            <a:gdLst>
              <a:gd name="T0" fmla="*/ 0 w 2540"/>
              <a:gd name="T1" fmla="*/ 0 h 54610"/>
              <a:gd name="T2" fmla="*/ 0 w 2540"/>
              <a:gd name="T3" fmla="*/ 57248 h 54610"/>
              <a:gd name="T4" fmla="*/ 148 w 2540"/>
              <a:gd name="T5" fmla="*/ 54394 h 54610"/>
              <a:gd name="T6" fmla="*/ 307 w 2540"/>
              <a:gd name="T7" fmla="*/ 46368 h 54610"/>
              <a:gd name="T8" fmla="*/ 426 w 2540"/>
              <a:gd name="T9" fmla="*/ 41019 h 54610"/>
              <a:gd name="T10" fmla="*/ 612 w 2540"/>
              <a:gd name="T11" fmla="*/ 35668 h 54610"/>
              <a:gd name="T12" fmla="*/ 612 w 2540"/>
              <a:gd name="T13" fmla="*/ 22292 h 54610"/>
              <a:gd name="T14" fmla="*/ 278 w 2540"/>
              <a:gd name="T15" fmla="*/ 10255 h 54610"/>
              <a:gd name="T16" fmla="*/ 278 w 2540"/>
              <a:gd name="T17" fmla="*/ 8917 h 54610"/>
              <a:gd name="T18" fmla="*/ 148 w 2540"/>
              <a:gd name="T19" fmla="*/ 3566 h 54610"/>
              <a:gd name="T20" fmla="*/ 0 w 2540"/>
              <a:gd name="T21" fmla="*/ 0 h 546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4610">
                <a:moveTo>
                  <a:pt x="0" y="0"/>
                </a:moveTo>
                <a:lnTo>
                  <a:pt x="0" y="54355"/>
                </a:lnTo>
                <a:lnTo>
                  <a:pt x="608" y="51646"/>
                </a:lnTo>
                <a:lnTo>
                  <a:pt x="1261" y="44026"/>
                </a:lnTo>
                <a:lnTo>
                  <a:pt x="1748" y="3894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6" name="object 75">
            <a:extLst>
              <a:ext uri="{FF2B5EF4-FFF2-40B4-BE49-F238E27FC236}">
                <a16:creationId xmlns:a16="http://schemas.microsoft.com/office/drawing/2014/main" id="{A80670F3-E158-F945-8A65-88CA48390039}"/>
              </a:ext>
            </a:extLst>
          </p:cNvPr>
          <p:cNvSpPr txBox="1"/>
          <p:nvPr/>
        </p:nvSpPr>
        <p:spPr>
          <a:xfrm>
            <a:off x="9544050" y="2270126"/>
            <a:ext cx="639762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65" dirty="0">
                <a:solidFill>
                  <a:srgbClr val="FDFDFD"/>
                </a:solidFill>
                <a:latin typeface="Arial"/>
                <a:cs typeface="Arial"/>
              </a:rPr>
              <a:t>225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40" dirty="0">
                <a:solidFill>
                  <a:srgbClr val="FDFDFD"/>
                </a:solidFill>
                <a:latin typeface="Arial"/>
                <a:cs typeface="Arial"/>
              </a:rPr>
              <a:t>Telecommunications</a:t>
            </a:r>
            <a:endParaRPr sz="550">
              <a:latin typeface="Arial"/>
              <a:cs typeface="Arial"/>
            </a:endParaRPr>
          </a:p>
        </p:txBody>
      </p:sp>
      <p:sp>
        <p:nvSpPr>
          <p:cNvPr id="167" name="object 76">
            <a:extLst>
              <a:ext uri="{FF2B5EF4-FFF2-40B4-BE49-F238E27FC236}">
                <a16:creationId xmlns:a16="http://schemas.microsoft.com/office/drawing/2014/main" id="{B50A87D4-2C39-AF44-9A22-360918871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463" y="2279651"/>
            <a:ext cx="200025" cy="239713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68" name="object 77">
            <a:extLst>
              <a:ext uri="{FF2B5EF4-FFF2-40B4-BE49-F238E27FC236}">
                <a16:creationId xmlns:a16="http://schemas.microsoft.com/office/drawing/2014/main" id="{3F115CCB-BE95-FD43-8898-66FBB2766EEA}"/>
              </a:ext>
            </a:extLst>
          </p:cNvPr>
          <p:cNvSpPr>
            <a:spLocks/>
          </p:cNvSpPr>
          <p:nvPr/>
        </p:nvSpPr>
        <p:spPr bwMode="auto">
          <a:xfrm>
            <a:off x="9278938" y="2370139"/>
            <a:ext cx="3175" cy="60325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154 h 60960"/>
              <a:gd name="T4" fmla="*/ 1140 w 3175"/>
              <a:gd name="T5" fmla="*/ 11076 h 60960"/>
              <a:gd name="T6" fmla="*/ 425 w 3175"/>
              <a:gd name="T7" fmla="*/ 18462 h 60960"/>
              <a:gd name="T8" fmla="*/ 0 w 3175"/>
              <a:gd name="T9" fmla="*/ 23383 h 60960"/>
              <a:gd name="T10" fmla="*/ 0 w 3175"/>
              <a:gd name="T11" fmla="*/ 34460 h 60960"/>
              <a:gd name="T12" fmla="*/ 532 w 3175"/>
              <a:gd name="T13" fmla="*/ 40613 h 60960"/>
              <a:gd name="T14" fmla="*/ 1140 w 3175"/>
              <a:gd name="T15" fmla="*/ 46768 h 60960"/>
              <a:gd name="T16" fmla="*/ 1672 w 3175"/>
              <a:gd name="T17" fmla="*/ 52921 h 60960"/>
              <a:gd name="T18" fmla="*/ 2812 w 3175"/>
              <a:gd name="T19" fmla="*/ 57844 h 60960"/>
              <a:gd name="T20" fmla="*/ 2812 w 3175"/>
              <a:gd name="T21" fmla="*/ 59075 h 60960"/>
              <a:gd name="T22" fmla="*/ 2812 w 3175"/>
              <a:gd name="T23" fmla="*/ 0 h 609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425" y="19050"/>
                </a:lnTo>
                <a:lnTo>
                  <a:pt x="0" y="24129"/>
                </a:lnTo>
                <a:lnTo>
                  <a:pt x="0" y="3556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69" name="object 78">
            <a:extLst>
              <a:ext uri="{FF2B5EF4-FFF2-40B4-BE49-F238E27FC236}">
                <a16:creationId xmlns:a16="http://schemas.microsoft.com/office/drawing/2014/main" id="{C4974EBB-C1BE-BA43-8F59-53A59284B73D}"/>
              </a:ext>
            </a:extLst>
          </p:cNvPr>
          <p:cNvSpPr>
            <a:spLocks/>
          </p:cNvSpPr>
          <p:nvPr/>
        </p:nvSpPr>
        <p:spPr bwMode="auto">
          <a:xfrm>
            <a:off x="9496426" y="2373314"/>
            <a:ext cx="1587" cy="53975"/>
          </a:xfrm>
          <a:custGeom>
            <a:avLst/>
            <a:gdLst>
              <a:gd name="T0" fmla="*/ 0 w 2540"/>
              <a:gd name="T1" fmla="*/ 0 h 54610"/>
              <a:gd name="T2" fmla="*/ 0 w 2540"/>
              <a:gd name="T3" fmla="*/ 52481 h 54610"/>
              <a:gd name="T4" fmla="*/ 148 w 2540"/>
              <a:gd name="T5" fmla="*/ 49864 h 54610"/>
              <a:gd name="T6" fmla="*/ 307 w 2540"/>
              <a:gd name="T7" fmla="*/ 42508 h 54610"/>
              <a:gd name="T8" fmla="*/ 426 w 2540"/>
              <a:gd name="T9" fmla="*/ 37603 h 54610"/>
              <a:gd name="T10" fmla="*/ 612 w 2540"/>
              <a:gd name="T11" fmla="*/ 31472 h 54610"/>
              <a:gd name="T12" fmla="*/ 612 w 2540"/>
              <a:gd name="T13" fmla="*/ 20437 h 54610"/>
              <a:gd name="T14" fmla="*/ 426 w 2540"/>
              <a:gd name="T15" fmla="*/ 14306 h 54610"/>
              <a:gd name="T16" fmla="*/ 278 w 2540"/>
              <a:gd name="T17" fmla="*/ 8175 h 54610"/>
              <a:gd name="T18" fmla="*/ 148 w 2540"/>
              <a:gd name="T19" fmla="*/ 3270 h 54610"/>
              <a:gd name="T20" fmla="*/ 0 w 2540"/>
              <a:gd name="T21" fmla="*/ 0 h 546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4610">
                <a:moveTo>
                  <a:pt x="0" y="0"/>
                </a:moveTo>
                <a:lnTo>
                  <a:pt x="0" y="54355"/>
                </a:lnTo>
                <a:lnTo>
                  <a:pt x="608" y="51646"/>
                </a:lnTo>
                <a:lnTo>
                  <a:pt x="1261" y="44026"/>
                </a:lnTo>
                <a:lnTo>
                  <a:pt x="1748" y="38946"/>
                </a:lnTo>
                <a:lnTo>
                  <a:pt x="2508" y="32596"/>
                </a:lnTo>
                <a:lnTo>
                  <a:pt x="2508" y="21166"/>
                </a:lnTo>
                <a:lnTo>
                  <a:pt x="1748" y="1481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0" name="object 79">
            <a:extLst>
              <a:ext uri="{FF2B5EF4-FFF2-40B4-BE49-F238E27FC236}">
                <a16:creationId xmlns:a16="http://schemas.microsoft.com/office/drawing/2014/main" id="{2AFFA907-F774-774D-92CC-9557F4A05DA9}"/>
              </a:ext>
            </a:extLst>
          </p:cNvPr>
          <p:cNvSpPr txBox="1"/>
          <p:nvPr/>
        </p:nvSpPr>
        <p:spPr>
          <a:xfrm>
            <a:off x="9544051" y="2582864"/>
            <a:ext cx="180975" cy="14491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sz="850" b="1" spc="-60" dirty="0">
                <a:solidFill>
                  <a:srgbClr val="FDFDFD"/>
                </a:solidFill>
                <a:latin typeface="Arial"/>
                <a:cs typeface="Arial"/>
              </a:rPr>
              <a:t>27</a:t>
            </a:r>
            <a:r>
              <a:rPr sz="850" b="1" spc="-75" dirty="0">
                <a:solidFill>
                  <a:srgbClr val="FDFDFD"/>
                </a:solidFill>
                <a:latin typeface="Arial"/>
                <a:cs typeface="Arial"/>
              </a:rPr>
              <a:t>3</a:t>
            </a:r>
            <a:endParaRPr sz="850">
              <a:latin typeface="Arial"/>
              <a:cs typeface="Arial"/>
            </a:endParaRPr>
          </a:p>
        </p:txBody>
      </p:sp>
      <p:sp>
        <p:nvSpPr>
          <p:cNvPr id="171" name="object 80">
            <a:extLst>
              <a:ext uri="{FF2B5EF4-FFF2-40B4-BE49-F238E27FC236}">
                <a16:creationId xmlns:a16="http://schemas.microsoft.com/office/drawing/2014/main" id="{9E80E2D7-2FDE-F145-AA92-AE5D509AEABD}"/>
              </a:ext>
            </a:extLst>
          </p:cNvPr>
          <p:cNvSpPr>
            <a:spLocks/>
          </p:cNvSpPr>
          <p:nvPr/>
        </p:nvSpPr>
        <p:spPr bwMode="auto">
          <a:xfrm>
            <a:off x="9556751" y="2738438"/>
            <a:ext cx="39687" cy="49212"/>
          </a:xfrm>
          <a:custGeom>
            <a:avLst/>
            <a:gdLst>
              <a:gd name="T0" fmla="*/ 25101 w 38734"/>
              <a:gd name="T1" fmla="*/ 0 h 49530"/>
              <a:gd name="T2" fmla="*/ 0 w 38734"/>
              <a:gd name="T3" fmla="*/ 0 h 49530"/>
              <a:gd name="T4" fmla="*/ 0 w 38734"/>
              <a:gd name="T5" fmla="*/ 2055 h 49530"/>
              <a:gd name="T6" fmla="*/ 6049 w 38734"/>
              <a:gd name="T7" fmla="*/ 4645 h 49530"/>
              <a:gd name="T8" fmla="*/ 6049 w 38734"/>
              <a:gd name="T9" fmla="*/ 43683 h 49530"/>
              <a:gd name="T10" fmla="*/ 0 w 38734"/>
              <a:gd name="T11" fmla="*/ 46363 h 49530"/>
              <a:gd name="T12" fmla="*/ 0 w 38734"/>
              <a:gd name="T13" fmla="*/ 48329 h 49530"/>
              <a:gd name="T14" fmla="*/ 20277 w 38734"/>
              <a:gd name="T15" fmla="*/ 48329 h 49530"/>
              <a:gd name="T16" fmla="*/ 20277 w 38734"/>
              <a:gd name="T17" fmla="*/ 46363 h 49530"/>
              <a:gd name="T18" fmla="*/ 13982 w 38734"/>
              <a:gd name="T19" fmla="*/ 43683 h 49530"/>
              <a:gd name="T20" fmla="*/ 13982 w 38734"/>
              <a:gd name="T21" fmla="*/ 25549 h 49530"/>
              <a:gd name="T22" fmla="*/ 24788 w 38734"/>
              <a:gd name="T23" fmla="*/ 25549 h 49530"/>
              <a:gd name="T24" fmla="*/ 23955 w 38734"/>
              <a:gd name="T25" fmla="*/ 24210 h 49530"/>
              <a:gd name="T26" fmla="*/ 27554 w 38734"/>
              <a:gd name="T27" fmla="*/ 23493 h 49530"/>
              <a:gd name="T28" fmla="*/ 30006 w 38734"/>
              <a:gd name="T29" fmla="*/ 22242 h 49530"/>
              <a:gd name="T30" fmla="*/ 13982 w 38734"/>
              <a:gd name="T31" fmla="*/ 22242 h 49530"/>
              <a:gd name="T32" fmla="*/ 13982 w 38734"/>
              <a:gd name="T33" fmla="*/ 3394 h 49530"/>
              <a:gd name="T34" fmla="*/ 30578 w 38734"/>
              <a:gd name="T35" fmla="*/ 3394 h 49530"/>
              <a:gd name="T36" fmla="*/ 30006 w 38734"/>
              <a:gd name="T37" fmla="*/ 2055 h 49530"/>
              <a:gd name="T38" fmla="*/ 28207 w 38734"/>
              <a:gd name="T39" fmla="*/ 1339 h 49530"/>
              <a:gd name="T40" fmla="*/ 26981 w 38734"/>
              <a:gd name="T41" fmla="*/ 713 h 49530"/>
              <a:gd name="T42" fmla="*/ 25101 w 38734"/>
              <a:gd name="T43" fmla="*/ 0 h 49530"/>
              <a:gd name="T44" fmla="*/ 24788 w 38734"/>
              <a:gd name="T45" fmla="*/ 25549 h 49530"/>
              <a:gd name="T46" fmla="*/ 16026 w 38734"/>
              <a:gd name="T47" fmla="*/ 25549 h 49530"/>
              <a:gd name="T48" fmla="*/ 28779 w 38734"/>
              <a:gd name="T49" fmla="*/ 48329 h 49530"/>
              <a:gd name="T50" fmla="*/ 41534 w 38734"/>
              <a:gd name="T51" fmla="*/ 48329 h 49530"/>
              <a:gd name="T52" fmla="*/ 41534 w 38734"/>
              <a:gd name="T53" fmla="*/ 46363 h 49530"/>
              <a:gd name="T54" fmla="*/ 36057 w 38734"/>
              <a:gd name="T55" fmla="*/ 43683 h 49530"/>
              <a:gd name="T56" fmla="*/ 24788 w 38734"/>
              <a:gd name="T57" fmla="*/ 25549 h 49530"/>
              <a:gd name="T58" fmla="*/ 30578 w 38734"/>
              <a:gd name="T59" fmla="*/ 3394 h 49530"/>
              <a:gd name="T60" fmla="*/ 19623 w 38734"/>
              <a:gd name="T61" fmla="*/ 3394 h 49530"/>
              <a:gd name="T62" fmla="*/ 21503 w 38734"/>
              <a:gd name="T63" fmla="*/ 4020 h 49530"/>
              <a:gd name="T64" fmla="*/ 23302 w 38734"/>
              <a:gd name="T65" fmla="*/ 5359 h 49530"/>
              <a:gd name="T66" fmla="*/ 24528 w 38734"/>
              <a:gd name="T67" fmla="*/ 7325 h 49530"/>
              <a:gd name="T68" fmla="*/ 25101 w 38734"/>
              <a:gd name="T69" fmla="*/ 9379 h 49530"/>
              <a:gd name="T70" fmla="*/ 25101 w 38734"/>
              <a:gd name="T71" fmla="*/ 15544 h 49530"/>
              <a:gd name="T72" fmla="*/ 24528 w 38734"/>
              <a:gd name="T73" fmla="*/ 17508 h 49530"/>
              <a:gd name="T74" fmla="*/ 23302 w 38734"/>
              <a:gd name="T75" fmla="*/ 19564 h 49530"/>
              <a:gd name="T76" fmla="*/ 21503 w 38734"/>
              <a:gd name="T77" fmla="*/ 21529 h 49530"/>
              <a:gd name="T78" fmla="*/ 19623 w 38734"/>
              <a:gd name="T79" fmla="*/ 22242 h 49530"/>
              <a:gd name="T80" fmla="*/ 30006 w 38734"/>
              <a:gd name="T81" fmla="*/ 22242 h 49530"/>
              <a:gd name="T82" fmla="*/ 31233 w 38734"/>
              <a:gd name="T83" fmla="*/ 20189 h 49530"/>
              <a:gd name="T84" fmla="*/ 33032 w 38734"/>
              <a:gd name="T85" fmla="*/ 17508 h 49530"/>
              <a:gd name="T86" fmla="*/ 34259 w 38734"/>
              <a:gd name="T87" fmla="*/ 14650 h 49530"/>
              <a:gd name="T88" fmla="*/ 34259 w 38734"/>
              <a:gd name="T89" fmla="*/ 10005 h 49530"/>
              <a:gd name="T90" fmla="*/ 33686 w 38734"/>
              <a:gd name="T91" fmla="*/ 8665 h 49530"/>
              <a:gd name="T92" fmla="*/ 33032 w 38734"/>
              <a:gd name="T93" fmla="*/ 7325 h 49530"/>
              <a:gd name="T94" fmla="*/ 33032 w 38734"/>
              <a:gd name="T95" fmla="*/ 5359 h 49530"/>
              <a:gd name="T96" fmla="*/ 31806 w 38734"/>
              <a:gd name="T97" fmla="*/ 4645 h 49530"/>
              <a:gd name="T98" fmla="*/ 30578 w 38734"/>
              <a:gd name="T99" fmla="*/ 3394 h 4953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8734" h="49530">
                <a:moveTo>
                  <a:pt x="23336" y="0"/>
                </a:moveTo>
                <a:lnTo>
                  <a:pt x="0" y="0"/>
                </a:lnTo>
                <a:lnTo>
                  <a:pt x="0" y="2094"/>
                </a:lnTo>
                <a:lnTo>
                  <a:pt x="5624" y="4735"/>
                </a:lnTo>
                <a:lnTo>
                  <a:pt x="5624" y="44535"/>
                </a:lnTo>
                <a:lnTo>
                  <a:pt x="0" y="47268"/>
                </a:lnTo>
                <a:lnTo>
                  <a:pt x="0" y="49271"/>
                </a:lnTo>
                <a:lnTo>
                  <a:pt x="18851" y="49271"/>
                </a:lnTo>
                <a:lnTo>
                  <a:pt x="18851" y="47268"/>
                </a:lnTo>
                <a:lnTo>
                  <a:pt x="12998" y="44535"/>
                </a:lnTo>
                <a:lnTo>
                  <a:pt x="12998" y="26047"/>
                </a:lnTo>
                <a:lnTo>
                  <a:pt x="23045" y="26047"/>
                </a:lnTo>
                <a:lnTo>
                  <a:pt x="22271" y="24681"/>
                </a:lnTo>
                <a:lnTo>
                  <a:pt x="25616" y="23952"/>
                </a:lnTo>
                <a:lnTo>
                  <a:pt x="27896" y="22677"/>
                </a:lnTo>
                <a:lnTo>
                  <a:pt x="12998" y="22677"/>
                </a:lnTo>
                <a:lnTo>
                  <a:pt x="12998" y="3460"/>
                </a:lnTo>
                <a:lnTo>
                  <a:pt x="28428" y="3460"/>
                </a:lnTo>
                <a:lnTo>
                  <a:pt x="27896" y="2094"/>
                </a:lnTo>
                <a:lnTo>
                  <a:pt x="26224" y="1366"/>
                </a:lnTo>
                <a:lnTo>
                  <a:pt x="25084" y="728"/>
                </a:lnTo>
                <a:lnTo>
                  <a:pt x="23336" y="0"/>
                </a:lnTo>
                <a:close/>
              </a:path>
              <a:path w="38734" h="49530">
                <a:moveTo>
                  <a:pt x="23045" y="26047"/>
                </a:moveTo>
                <a:lnTo>
                  <a:pt x="14898" y="26047"/>
                </a:lnTo>
                <a:lnTo>
                  <a:pt x="26756" y="49271"/>
                </a:lnTo>
                <a:lnTo>
                  <a:pt x="38614" y="49271"/>
                </a:lnTo>
                <a:lnTo>
                  <a:pt x="38614" y="47268"/>
                </a:lnTo>
                <a:lnTo>
                  <a:pt x="33521" y="44535"/>
                </a:lnTo>
                <a:lnTo>
                  <a:pt x="23045" y="26047"/>
                </a:lnTo>
                <a:close/>
              </a:path>
              <a:path w="38734" h="49530">
                <a:moveTo>
                  <a:pt x="28428" y="3460"/>
                </a:moveTo>
                <a:lnTo>
                  <a:pt x="18243" y="3460"/>
                </a:lnTo>
                <a:lnTo>
                  <a:pt x="19991" y="4098"/>
                </a:lnTo>
                <a:lnTo>
                  <a:pt x="21663" y="5464"/>
                </a:lnTo>
                <a:lnTo>
                  <a:pt x="22803" y="7468"/>
                </a:lnTo>
                <a:lnTo>
                  <a:pt x="23336" y="9562"/>
                </a:lnTo>
                <a:lnTo>
                  <a:pt x="23336" y="15847"/>
                </a:lnTo>
                <a:lnTo>
                  <a:pt x="22803" y="17850"/>
                </a:lnTo>
                <a:lnTo>
                  <a:pt x="21663" y="19945"/>
                </a:lnTo>
                <a:lnTo>
                  <a:pt x="19991" y="21949"/>
                </a:lnTo>
                <a:lnTo>
                  <a:pt x="18243" y="22677"/>
                </a:lnTo>
                <a:lnTo>
                  <a:pt x="27896" y="22677"/>
                </a:lnTo>
                <a:lnTo>
                  <a:pt x="29037" y="20582"/>
                </a:lnTo>
                <a:lnTo>
                  <a:pt x="30709" y="17850"/>
                </a:lnTo>
                <a:lnTo>
                  <a:pt x="31849" y="14936"/>
                </a:lnTo>
                <a:lnTo>
                  <a:pt x="31849" y="10200"/>
                </a:lnTo>
                <a:lnTo>
                  <a:pt x="31317" y="8834"/>
                </a:lnTo>
                <a:lnTo>
                  <a:pt x="30709" y="7468"/>
                </a:lnTo>
                <a:lnTo>
                  <a:pt x="30709" y="5464"/>
                </a:lnTo>
                <a:lnTo>
                  <a:pt x="29569" y="4735"/>
                </a:lnTo>
                <a:lnTo>
                  <a:pt x="28428" y="346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2" name="object 81">
            <a:extLst>
              <a:ext uri="{FF2B5EF4-FFF2-40B4-BE49-F238E27FC236}">
                <a16:creationId xmlns:a16="http://schemas.microsoft.com/office/drawing/2014/main" id="{628B3701-554C-4D4D-AA99-4653496808B0}"/>
              </a:ext>
            </a:extLst>
          </p:cNvPr>
          <p:cNvSpPr>
            <a:spLocks/>
          </p:cNvSpPr>
          <p:nvPr/>
        </p:nvSpPr>
        <p:spPr bwMode="auto">
          <a:xfrm>
            <a:off x="9598026" y="2751138"/>
            <a:ext cx="26987" cy="36512"/>
          </a:xfrm>
          <a:custGeom>
            <a:avLst/>
            <a:gdLst>
              <a:gd name="T0" fmla="*/ 9834 w 27304"/>
              <a:gd name="T1" fmla="*/ 0 h 37464"/>
              <a:gd name="T2" fmla="*/ 6605 w 27304"/>
              <a:gd name="T3" fmla="*/ 1854 h 37464"/>
              <a:gd name="T4" fmla="*/ 3816 w 27304"/>
              <a:gd name="T5" fmla="*/ 5227 h 37464"/>
              <a:gd name="T6" fmla="*/ 1688 w 27304"/>
              <a:gd name="T7" fmla="*/ 8346 h 37464"/>
              <a:gd name="T8" fmla="*/ 0 w 27304"/>
              <a:gd name="T9" fmla="*/ 12730 h 37464"/>
              <a:gd name="T10" fmla="*/ 1101 w 27304"/>
              <a:gd name="T11" fmla="*/ 24702 h 37464"/>
              <a:gd name="T12" fmla="*/ 2202 w 27304"/>
              <a:gd name="T13" fmla="*/ 28664 h 37464"/>
              <a:gd name="T14" fmla="*/ 6018 w 27304"/>
              <a:gd name="T15" fmla="*/ 32458 h 37464"/>
              <a:gd name="T16" fmla="*/ 9834 w 27304"/>
              <a:gd name="T17" fmla="*/ 33639 h 37464"/>
              <a:gd name="T18" fmla="*/ 16955 w 27304"/>
              <a:gd name="T19" fmla="*/ 34312 h 37464"/>
              <a:gd name="T20" fmla="*/ 20770 w 27304"/>
              <a:gd name="T21" fmla="*/ 33048 h 37464"/>
              <a:gd name="T22" fmla="*/ 25322 w 27304"/>
              <a:gd name="T23" fmla="*/ 31193 h 37464"/>
              <a:gd name="T24" fmla="*/ 15340 w 27304"/>
              <a:gd name="T25" fmla="*/ 29928 h 37464"/>
              <a:gd name="T26" fmla="*/ 12624 w 27304"/>
              <a:gd name="T27" fmla="*/ 28664 h 37464"/>
              <a:gd name="T28" fmla="*/ 10422 w 27304"/>
              <a:gd name="T29" fmla="*/ 26557 h 37464"/>
              <a:gd name="T30" fmla="*/ 8733 w 27304"/>
              <a:gd name="T31" fmla="*/ 24027 h 37464"/>
              <a:gd name="T32" fmla="*/ 7705 w 27304"/>
              <a:gd name="T33" fmla="*/ 20908 h 37464"/>
              <a:gd name="T34" fmla="*/ 25908 w 27304"/>
              <a:gd name="T35" fmla="*/ 16523 h 37464"/>
              <a:gd name="T36" fmla="*/ 7705 w 27304"/>
              <a:gd name="T37" fmla="*/ 13995 h 37464"/>
              <a:gd name="T38" fmla="*/ 8219 w 27304"/>
              <a:gd name="T39" fmla="*/ 7082 h 37464"/>
              <a:gd name="T40" fmla="*/ 9834 w 27304"/>
              <a:gd name="T41" fmla="*/ 3372 h 37464"/>
              <a:gd name="T42" fmla="*/ 22418 w 27304"/>
              <a:gd name="T43" fmla="*/ 2698 h 37464"/>
              <a:gd name="T44" fmla="*/ 18055 w 27304"/>
              <a:gd name="T45" fmla="*/ 0 h 37464"/>
              <a:gd name="T46" fmla="*/ 23707 w 27304"/>
              <a:gd name="T47" fmla="*/ 29254 h 37464"/>
              <a:gd name="T48" fmla="*/ 21357 w 27304"/>
              <a:gd name="T49" fmla="*/ 29928 h 37464"/>
              <a:gd name="T50" fmla="*/ 25322 w 27304"/>
              <a:gd name="T51" fmla="*/ 28664 h 37464"/>
              <a:gd name="T52" fmla="*/ 14753 w 27304"/>
              <a:gd name="T53" fmla="*/ 2698 h 37464"/>
              <a:gd name="T54" fmla="*/ 16440 w 27304"/>
              <a:gd name="T55" fmla="*/ 4552 h 37464"/>
              <a:gd name="T56" fmla="*/ 18055 w 27304"/>
              <a:gd name="T57" fmla="*/ 8346 h 37464"/>
              <a:gd name="T58" fmla="*/ 7705 w 27304"/>
              <a:gd name="T59" fmla="*/ 13995 h 37464"/>
              <a:gd name="T60" fmla="*/ 25908 w 27304"/>
              <a:gd name="T61" fmla="*/ 9610 h 37464"/>
              <a:gd name="T62" fmla="*/ 23193 w 27304"/>
              <a:gd name="T63" fmla="*/ 3372 h 3746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7304" h="37464">
                <a:moveTo>
                  <a:pt x="18699" y="0"/>
                </a:moveTo>
                <a:lnTo>
                  <a:pt x="10185" y="0"/>
                </a:lnTo>
                <a:lnTo>
                  <a:pt x="8513" y="1366"/>
                </a:lnTo>
                <a:lnTo>
                  <a:pt x="6841" y="2003"/>
                </a:lnTo>
                <a:lnTo>
                  <a:pt x="5092" y="3643"/>
                </a:lnTo>
                <a:lnTo>
                  <a:pt x="3952" y="5646"/>
                </a:lnTo>
                <a:lnTo>
                  <a:pt x="2888" y="7012"/>
                </a:lnTo>
                <a:lnTo>
                  <a:pt x="1748" y="9016"/>
                </a:lnTo>
                <a:lnTo>
                  <a:pt x="1140" y="11748"/>
                </a:lnTo>
                <a:lnTo>
                  <a:pt x="0" y="13752"/>
                </a:lnTo>
                <a:lnTo>
                  <a:pt x="0" y="24590"/>
                </a:lnTo>
                <a:lnTo>
                  <a:pt x="1140" y="26685"/>
                </a:lnTo>
                <a:lnTo>
                  <a:pt x="1748" y="28688"/>
                </a:lnTo>
                <a:lnTo>
                  <a:pt x="2280" y="30965"/>
                </a:lnTo>
                <a:lnTo>
                  <a:pt x="3952" y="32331"/>
                </a:lnTo>
                <a:lnTo>
                  <a:pt x="6233" y="35063"/>
                </a:lnTo>
                <a:lnTo>
                  <a:pt x="8513" y="35701"/>
                </a:lnTo>
                <a:lnTo>
                  <a:pt x="10185" y="36339"/>
                </a:lnTo>
                <a:lnTo>
                  <a:pt x="11934" y="37067"/>
                </a:lnTo>
                <a:lnTo>
                  <a:pt x="17559" y="37067"/>
                </a:lnTo>
                <a:lnTo>
                  <a:pt x="19307" y="36339"/>
                </a:lnTo>
                <a:lnTo>
                  <a:pt x="21511" y="35701"/>
                </a:lnTo>
                <a:lnTo>
                  <a:pt x="24020" y="35063"/>
                </a:lnTo>
                <a:lnTo>
                  <a:pt x="26224" y="33697"/>
                </a:lnTo>
                <a:lnTo>
                  <a:pt x="26224" y="32331"/>
                </a:lnTo>
                <a:lnTo>
                  <a:pt x="15886" y="32331"/>
                </a:lnTo>
                <a:lnTo>
                  <a:pt x="14138" y="31603"/>
                </a:lnTo>
                <a:lnTo>
                  <a:pt x="13074" y="30965"/>
                </a:lnTo>
                <a:lnTo>
                  <a:pt x="11934" y="29417"/>
                </a:lnTo>
                <a:lnTo>
                  <a:pt x="10793" y="28688"/>
                </a:lnTo>
                <a:lnTo>
                  <a:pt x="9653" y="27322"/>
                </a:lnTo>
                <a:lnTo>
                  <a:pt x="9045" y="25956"/>
                </a:lnTo>
                <a:lnTo>
                  <a:pt x="8513" y="23952"/>
                </a:lnTo>
                <a:lnTo>
                  <a:pt x="7981" y="22586"/>
                </a:lnTo>
                <a:lnTo>
                  <a:pt x="7981" y="17850"/>
                </a:lnTo>
                <a:lnTo>
                  <a:pt x="26832" y="17850"/>
                </a:lnTo>
                <a:lnTo>
                  <a:pt x="26832" y="15118"/>
                </a:lnTo>
                <a:lnTo>
                  <a:pt x="7981" y="15118"/>
                </a:lnTo>
                <a:lnTo>
                  <a:pt x="7981" y="10382"/>
                </a:lnTo>
                <a:lnTo>
                  <a:pt x="8513" y="7650"/>
                </a:lnTo>
                <a:lnTo>
                  <a:pt x="9045" y="5646"/>
                </a:lnTo>
                <a:lnTo>
                  <a:pt x="10185" y="3643"/>
                </a:lnTo>
                <a:lnTo>
                  <a:pt x="11934" y="2914"/>
                </a:lnTo>
                <a:lnTo>
                  <a:pt x="23217" y="2914"/>
                </a:lnTo>
                <a:lnTo>
                  <a:pt x="21511" y="1366"/>
                </a:lnTo>
                <a:lnTo>
                  <a:pt x="18699" y="0"/>
                </a:lnTo>
                <a:close/>
              </a:path>
              <a:path w="27304" h="37464">
                <a:moveTo>
                  <a:pt x="26224" y="30965"/>
                </a:moveTo>
                <a:lnTo>
                  <a:pt x="24552" y="31603"/>
                </a:lnTo>
                <a:lnTo>
                  <a:pt x="23412" y="31603"/>
                </a:lnTo>
                <a:lnTo>
                  <a:pt x="22119" y="32331"/>
                </a:lnTo>
                <a:lnTo>
                  <a:pt x="26224" y="32331"/>
                </a:lnTo>
                <a:lnTo>
                  <a:pt x="26224" y="30965"/>
                </a:lnTo>
                <a:close/>
              </a:path>
              <a:path w="27304" h="37464">
                <a:moveTo>
                  <a:pt x="23217" y="2914"/>
                </a:moveTo>
                <a:lnTo>
                  <a:pt x="15278" y="2914"/>
                </a:lnTo>
                <a:lnTo>
                  <a:pt x="16418" y="3643"/>
                </a:lnTo>
                <a:lnTo>
                  <a:pt x="17026" y="4918"/>
                </a:lnTo>
                <a:lnTo>
                  <a:pt x="18167" y="7012"/>
                </a:lnTo>
                <a:lnTo>
                  <a:pt x="18699" y="9016"/>
                </a:lnTo>
                <a:lnTo>
                  <a:pt x="18699" y="13752"/>
                </a:lnTo>
                <a:lnTo>
                  <a:pt x="7981" y="15118"/>
                </a:lnTo>
                <a:lnTo>
                  <a:pt x="26832" y="15118"/>
                </a:lnTo>
                <a:lnTo>
                  <a:pt x="26832" y="10382"/>
                </a:lnTo>
                <a:lnTo>
                  <a:pt x="25692" y="6284"/>
                </a:lnTo>
                <a:lnTo>
                  <a:pt x="24020" y="3643"/>
                </a:lnTo>
                <a:lnTo>
                  <a:pt x="23217" y="2914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3" name="object 82">
            <a:extLst>
              <a:ext uri="{FF2B5EF4-FFF2-40B4-BE49-F238E27FC236}">
                <a16:creationId xmlns:a16="http://schemas.microsoft.com/office/drawing/2014/main" id="{4539BC42-965C-2444-884D-005FAE9AFCE8}"/>
              </a:ext>
            </a:extLst>
          </p:cNvPr>
          <p:cNvSpPr>
            <a:spLocks/>
          </p:cNvSpPr>
          <p:nvPr/>
        </p:nvSpPr>
        <p:spPr bwMode="auto">
          <a:xfrm>
            <a:off x="9628188" y="2741614"/>
            <a:ext cx="22225" cy="46037"/>
          </a:xfrm>
          <a:custGeom>
            <a:avLst/>
            <a:gdLst>
              <a:gd name="T0" fmla="*/ 14600 w 22859"/>
              <a:gd name="T1" fmla="*/ 44249 h 46355"/>
              <a:gd name="T2" fmla="*/ 7336 w 22859"/>
              <a:gd name="T3" fmla="*/ 44249 h 46355"/>
              <a:gd name="T4" fmla="*/ 8383 w 22859"/>
              <a:gd name="T5" fmla="*/ 44962 h 46355"/>
              <a:gd name="T6" fmla="*/ 14111 w 22859"/>
              <a:gd name="T7" fmla="*/ 44962 h 46355"/>
              <a:gd name="T8" fmla="*/ 14600 w 22859"/>
              <a:gd name="T9" fmla="*/ 44249 h 46355"/>
              <a:gd name="T10" fmla="*/ 10968 w 22859"/>
              <a:gd name="T11" fmla="*/ 12846 h 46355"/>
              <a:gd name="T12" fmla="*/ 4191 w 22859"/>
              <a:gd name="T13" fmla="*/ 12846 h 46355"/>
              <a:gd name="T14" fmla="*/ 4191 w 22859"/>
              <a:gd name="T15" fmla="*/ 40324 h 46355"/>
              <a:gd name="T16" fmla="*/ 4750 w 22859"/>
              <a:gd name="T17" fmla="*/ 40948 h 46355"/>
              <a:gd name="T18" fmla="*/ 4750 w 22859"/>
              <a:gd name="T19" fmla="*/ 41662 h 46355"/>
              <a:gd name="T20" fmla="*/ 5239 w 22859"/>
              <a:gd name="T21" fmla="*/ 43001 h 46355"/>
              <a:gd name="T22" fmla="*/ 5729 w 22859"/>
              <a:gd name="T23" fmla="*/ 43625 h 46355"/>
              <a:gd name="T24" fmla="*/ 6777 w 22859"/>
              <a:gd name="T25" fmla="*/ 44249 h 46355"/>
              <a:gd name="T26" fmla="*/ 16139 w 22859"/>
              <a:gd name="T27" fmla="*/ 44249 h 46355"/>
              <a:gd name="T28" fmla="*/ 17396 w 22859"/>
              <a:gd name="T29" fmla="*/ 43625 h 46355"/>
              <a:gd name="T30" fmla="*/ 18933 w 22859"/>
              <a:gd name="T31" fmla="*/ 43625 h 46355"/>
              <a:gd name="T32" fmla="*/ 20468 w 22859"/>
              <a:gd name="T33" fmla="*/ 43001 h 46355"/>
              <a:gd name="T34" fmla="*/ 19980 w 22859"/>
              <a:gd name="T35" fmla="*/ 40324 h 46355"/>
              <a:gd name="T36" fmla="*/ 13552 w 22859"/>
              <a:gd name="T37" fmla="*/ 40324 h 46355"/>
              <a:gd name="T38" fmla="*/ 13064 w 22859"/>
              <a:gd name="T39" fmla="*/ 39610 h 46355"/>
              <a:gd name="T40" fmla="*/ 12505 w 22859"/>
              <a:gd name="T41" fmla="*/ 39610 h 46355"/>
              <a:gd name="T42" fmla="*/ 12015 w 22859"/>
              <a:gd name="T43" fmla="*/ 38986 h 46355"/>
              <a:gd name="T44" fmla="*/ 11457 w 22859"/>
              <a:gd name="T45" fmla="*/ 38094 h 46355"/>
              <a:gd name="T46" fmla="*/ 11457 w 22859"/>
              <a:gd name="T47" fmla="*/ 37469 h 46355"/>
              <a:gd name="T48" fmla="*/ 10968 w 22859"/>
              <a:gd name="T49" fmla="*/ 36755 h 46355"/>
              <a:gd name="T50" fmla="*/ 10968 w 22859"/>
              <a:gd name="T51" fmla="*/ 12846 h 46355"/>
              <a:gd name="T52" fmla="*/ 19980 w 22859"/>
              <a:gd name="T53" fmla="*/ 8653 h 46355"/>
              <a:gd name="T54" fmla="*/ 2654 w 22859"/>
              <a:gd name="T55" fmla="*/ 8653 h 46355"/>
              <a:gd name="T56" fmla="*/ 1607 w 22859"/>
              <a:gd name="T57" fmla="*/ 9277 h 46355"/>
              <a:gd name="T58" fmla="*/ 0 w 22859"/>
              <a:gd name="T59" fmla="*/ 9992 h 46355"/>
              <a:gd name="T60" fmla="*/ 0 w 22859"/>
              <a:gd name="T61" fmla="*/ 12846 h 46355"/>
              <a:gd name="T62" fmla="*/ 19980 w 22859"/>
              <a:gd name="T63" fmla="*/ 12846 h 46355"/>
              <a:gd name="T64" fmla="*/ 19980 w 22859"/>
              <a:gd name="T65" fmla="*/ 8653 h 46355"/>
              <a:gd name="T66" fmla="*/ 10968 w 22859"/>
              <a:gd name="T67" fmla="*/ 0 h 46355"/>
              <a:gd name="T68" fmla="*/ 8872 w 22859"/>
              <a:gd name="T69" fmla="*/ 0 h 46355"/>
              <a:gd name="T70" fmla="*/ 7824 w 22859"/>
              <a:gd name="T71" fmla="*/ 1961 h 46355"/>
              <a:gd name="T72" fmla="*/ 7336 w 22859"/>
              <a:gd name="T73" fmla="*/ 3300 h 46355"/>
              <a:gd name="T74" fmla="*/ 6777 w 22859"/>
              <a:gd name="T75" fmla="*/ 4014 h 46355"/>
              <a:gd name="T76" fmla="*/ 6288 w 22859"/>
              <a:gd name="T77" fmla="*/ 5353 h 46355"/>
              <a:gd name="T78" fmla="*/ 5729 w 22859"/>
              <a:gd name="T79" fmla="*/ 5977 h 46355"/>
              <a:gd name="T80" fmla="*/ 5239 w 22859"/>
              <a:gd name="T81" fmla="*/ 6601 h 46355"/>
              <a:gd name="T82" fmla="*/ 4750 w 22859"/>
              <a:gd name="T83" fmla="*/ 7315 h 46355"/>
              <a:gd name="T84" fmla="*/ 4191 w 22859"/>
              <a:gd name="T85" fmla="*/ 7939 h 46355"/>
              <a:gd name="T86" fmla="*/ 3143 w 22859"/>
              <a:gd name="T87" fmla="*/ 8653 h 46355"/>
              <a:gd name="T88" fmla="*/ 10968 w 22859"/>
              <a:gd name="T89" fmla="*/ 8653 h 46355"/>
              <a:gd name="T90" fmla="*/ 10968 w 22859"/>
              <a:gd name="T91" fmla="*/ 0 h 4635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2859" h="46355">
                <a:moveTo>
                  <a:pt x="15886" y="45173"/>
                </a:moveTo>
                <a:lnTo>
                  <a:pt x="7981" y="45173"/>
                </a:lnTo>
                <a:lnTo>
                  <a:pt x="9121" y="45901"/>
                </a:lnTo>
                <a:lnTo>
                  <a:pt x="15354" y="45901"/>
                </a:lnTo>
                <a:lnTo>
                  <a:pt x="15886" y="45173"/>
                </a:lnTo>
                <a:close/>
              </a:path>
              <a:path w="22859" h="46355">
                <a:moveTo>
                  <a:pt x="11934" y="13114"/>
                </a:moveTo>
                <a:lnTo>
                  <a:pt x="4560" y="13114"/>
                </a:lnTo>
                <a:lnTo>
                  <a:pt x="4560" y="41165"/>
                </a:lnTo>
                <a:lnTo>
                  <a:pt x="5168" y="41803"/>
                </a:lnTo>
                <a:lnTo>
                  <a:pt x="5168" y="42532"/>
                </a:lnTo>
                <a:lnTo>
                  <a:pt x="5700" y="43898"/>
                </a:lnTo>
                <a:lnTo>
                  <a:pt x="6233" y="44535"/>
                </a:lnTo>
                <a:lnTo>
                  <a:pt x="7373" y="45173"/>
                </a:lnTo>
                <a:lnTo>
                  <a:pt x="17559" y="45173"/>
                </a:lnTo>
                <a:lnTo>
                  <a:pt x="18927" y="44535"/>
                </a:lnTo>
                <a:lnTo>
                  <a:pt x="20599" y="44535"/>
                </a:lnTo>
                <a:lnTo>
                  <a:pt x="22271" y="43898"/>
                </a:lnTo>
                <a:lnTo>
                  <a:pt x="21739" y="41165"/>
                </a:lnTo>
                <a:lnTo>
                  <a:pt x="14746" y="41165"/>
                </a:lnTo>
                <a:lnTo>
                  <a:pt x="14214" y="40437"/>
                </a:lnTo>
                <a:lnTo>
                  <a:pt x="13606" y="40437"/>
                </a:lnTo>
                <a:lnTo>
                  <a:pt x="13074" y="39799"/>
                </a:lnTo>
                <a:lnTo>
                  <a:pt x="12466" y="38889"/>
                </a:lnTo>
                <a:lnTo>
                  <a:pt x="12466" y="38251"/>
                </a:lnTo>
                <a:lnTo>
                  <a:pt x="11934" y="37522"/>
                </a:lnTo>
                <a:lnTo>
                  <a:pt x="11934" y="13114"/>
                </a:lnTo>
                <a:close/>
              </a:path>
              <a:path w="22859" h="46355">
                <a:moveTo>
                  <a:pt x="21739" y="8834"/>
                </a:moveTo>
                <a:lnTo>
                  <a:pt x="2888" y="8834"/>
                </a:lnTo>
                <a:lnTo>
                  <a:pt x="1748" y="9471"/>
                </a:lnTo>
                <a:lnTo>
                  <a:pt x="0" y="10200"/>
                </a:lnTo>
                <a:lnTo>
                  <a:pt x="0" y="13114"/>
                </a:lnTo>
                <a:lnTo>
                  <a:pt x="21739" y="13114"/>
                </a:lnTo>
                <a:lnTo>
                  <a:pt x="21739" y="8834"/>
                </a:lnTo>
                <a:close/>
              </a:path>
              <a:path w="22859" h="46355">
                <a:moveTo>
                  <a:pt x="11934" y="0"/>
                </a:moveTo>
                <a:lnTo>
                  <a:pt x="9653" y="0"/>
                </a:lnTo>
                <a:lnTo>
                  <a:pt x="8513" y="2003"/>
                </a:lnTo>
                <a:lnTo>
                  <a:pt x="7981" y="3369"/>
                </a:lnTo>
                <a:lnTo>
                  <a:pt x="7373" y="4098"/>
                </a:lnTo>
                <a:lnTo>
                  <a:pt x="6841" y="5464"/>
                </a:lnTo>
                <a:lnTo>
                  <a:pt x="6233" y="6102"/>
                </a:lnTo>
                <a:lnTo>
                  <a:pt x="5700" y="6739"/>
                </a:lnTo>
                <a:lnTo>
                  <a:pt x="5168" y="7468"/>
                </a:lnTo>
                <a:lnTo>
                  <a:pt x="4560" y="8105"/>
                </a:lnTo>
                <a:lnTo>
                  <a:pt x="3420" y="8834"/>
                </a:lnTo>
                <a:lnTo>
                  <a:pt x="11934" y="8834"/>
                </a:lnTo>
                <a:lnTo>
                  <a:pt x="11934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4" name="object 83">
            <a:extLst>
              <a:ext uri="{FF2B5EF4-FFF2-40B4-BE49-F238E27FC236}">
                <a16:creationId xmlns:a16="http://schemas.microsoft.com/office/drawing/2014/main" id="{0B4BFCAE-EB38-DA4B-AC67-E51C317D23F3}"/>
              </a:ext>
            </a:extLst>
          </p:cNvPr>
          <p:cNvSpPr>
            <a:spLocks/>
          </p:cNvSpPr>
          <p:nvPr/>
        </p:nvSpPr>
        <p:spPr bwMode="auto">
          <a:xfrm>
            <a:off x="9655176" y="2751138"/>
            <a:ext cx="28575" cy="36512"/>
          </a:xfrm>
          <a:custGeom>
            <a:avLst/>
            <a:gdLst>
              <a:gd name="T0" fmla="*/ 11875 w 29845"/>
              <a:gd name="T1" fmla="*/ 2698 h 37464"/>
              <a:gd name="T2" fmla="*/ 13410 w 29845"/>
              <a:gd name="T3" fmla="*/ 3962 h 37464"/>
              <a:gd name="T4" fmla="*/ 15010 w 29845"/>
              <a:gd name="T5" fmla="*/ 5227 h 37464"/>
              <a:gd name="T6" fmla="*/ 11408 w 29845"/>
              <a:gd name="T7" fmla="*/ 16523 h 37464"/>
              <a:gd name="T8" fmla="*/ 6404 w 29845"/>
              <a:gd name="T9" fmla="*/ 17114 h 37464"/>
              <a:gd name="T10" fmla="*/ 2936 w 29845"/>
              <a:gd name="T11" fmla="*/ 18378 h 37464"/>
              <a:gd name="T12" fmla="*/ 1468 w 29845"/>
              <a:gd name="T13" fmla="*/ 20317 h 37464"/>
              <a:gd name="T14" fmla="*/ 466 w 29845"/>
              <a:gd name="T15" fmla="*/ 22172 h 37464"/>
              <a:gd name="T16" fmla="*/ 0 w 29845"/>
              <a:gd name="T17" fmla="*/ 27821 h 37464"/>
              <a:gd name="T18" fmla="*/ 1934 w 29845"/>
              <a:gd name="T19" fmla="*/ 31784 h 37464"/>
              <a:gd name="T20" fmla="*/ 4937 w 29845"/>
              <a:gd name="T21" fmla="*/ 34312 h 37464"/>
              <a:gd name="T22" fmla="*/ 9406 w 29845"/>
              <a:gd name="T23" fmla="*/ 33639 h 37464"/>
              <a:gd name="T24" fmla="*/ 10407 w 29845"/>
              <a:gd name="T25" fmla="*/ 33048 h 37464"/>
              <a:gd name="T26" fmla="*/ 11875 w 29845"/>
              <a:gd name="T27" fmla="*/ 32458 h 37464"/>
              <a:gd name="T28" fmla="*/ 15010 w 29845"/>
              <a:gd name="T29" fmla="*/ 30519 h 37464"/>
              <a:gd name="T30" fmla="*/ 25953 w 29845"/>
              <a:gd name="T31" fmla="*/ 29928 h 37464"/>
              <a:gd name="T32" fmla="*/ 8405 w 29845"/>
              <a:gd name="T33" fmla="*/ 29254 h 37464"/>
              <a:gd name="T34" fmla="*/ 6939 w 29845"/>
              <a:gd name="T35" fmla="*/ 27230 h 37464"/>
              <a:gd name="T36" fmla="*/ 6404 w 29845"/>
              <a:gd name="T37" fmla="*/ 23437 h 37464"/>
              <a:gd name="T38" fmla="*/ 6939 w 29845"/>
              <a:gd name="T39" fmla="*/ 22172 h 37464"/>
              <a:gd name="T40" fmla="*/ 7405 w 29845"/>
              <a:gd name="T41" fmla="*/ 20908 h 37464"/>
              <a:gd name="T42" fmla="*/ 8940 w 29845"/>
              <a:gd name="T43" fmla="*/ 19643 h 37464"/>
              <a:gd name="T44" fmla="*/ 10875 w 29845"/>
              <a:gd name="T45" fmla="*/ 19052 h 37464"/>
              <a:gd name="T46" fmla="*/ 12876 w 29845"/>
              <a:gd name="T47" fmla="*/ 18378 h 37464"/>
              <a:gd name="T48" fmla="*/ 21015 w 29845"/>
              <a:gd name="T49" fmla="*/ 17788 h 37464"/>
              <a:gd name="T50" fmla="*/ 20482 w 29845"/>
              <a:gd name="T51" fmla="*/ 3372 h 37464"/>
              <a:gd name="T52" fmla="*/ 25953 w 29845"/>
              <a:gd name="T53" fmla="*/ 30519 h 37464"/>
              <a:gd name="T54" fmla="*/ 15010 w 29845"/>
              <a:gd name="T55" fmla="*/ 31784 h 37464"/>
              <a:gd name="T56" fmla="*/ 16546 w 29845"/>
              <a:gd name="T57" fmla="*/ 34312 h 37464"/>
              <a:gd name="T58" fmla="*/ 20482 w 29845"/>
              <a:gd name="T59" fmla="*/ 33639 h 37464"/>
              <a:gd name="T60" fmla="*/ 22483 w 29845"/>
              <a:gd name="T61" fmla="*/ 33048 h 37464"/>
              <a:gd name="T62" fmla="*/ 24484 w 29845"/>
              <a:gd name="T63" fmla="*/ 32458 h 37464"/>
              <a:gd name="T64" fmla="*/ 25953 w 29845"/>
              <a:gd name="T65" fmla="*/ 30519 h 37464"/>
              <a:gd name="T66" fmla="*/ 15010 w 29845"/>
              <a:gd name="T67" fmla="*/ 17788 h 37464"/>
              <a:gd name="T68" fmla="*/ 13410 w 29845"/>
              <a:gd name="T69" fmla="*/ 29254 h 37464"/>
              <a:gd name="T70" fmla="*/ 25953 w 29845"/>
              <a:gd name="T71" fmla="*/ 29928 h 37464"/>
              <a:gd name="T72" fmla="*/ 22016 w 29845"/>
              <a:gd name="T73" fmla="*/ 29254 h 37464"/>
              <a:gd name="T74" fmla="*/ 21482 w 29845"/>
              <a:gd name="T75" fmla="*/ 27821 h 37464"/>
              <a:gd name="T76" fmla="*/ 21015 w 29845"/>
              <a:gd name="T77" fmla="*/ 17788 h 37464"/>
              <a:gd name="T78" fmla="*/ 9940 w 29845"/>
              <a:gd name="T79" fmla="*/ 0 h 37464"/>
              <a:gd name="T80" fmla="*/ 6404 w 29845"/>
              <a:gd name="T81" fmla="*/ 590 h 37464"/>
              <a:gd name="T82" fmla="*/ 1934 w 29845"/>
              <a:gd name="T83" fmla="*/ 2698 h 37464"/>
              <a:gd name="T84" fmla="*/ 6939 w 29845"/>
              <a:gd name="T85" fmla="*/ 9021 h 37464"/>
              <a:gd name="T86" fmla="*/ 19830 w 29845"/>
              <a:gd name="T87" fmla="*/ 2698 h 37464"/>
              <a:gd name="T88" fmla="*/ 17546 w 29845"/>
              <a:gd name="T89" fmla="*/ 590 h 3746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845" h="37464">
                <a:moveTo>
                  <a:pt x="22592" y="2914"/>
                </a:moveTo>
                <a:lnTo>
                  <a:pt x="13530" y="2914"/>
                </a:lnTo>
                <a:lnTo>
                  <a:pt x="14670" y="3643"/>
                </a:lnTo>
                <a:lnTo>
                  <a:pt x="15278" y="4280"/>
                </a:lnTo>
                <a:lnTo>
                  <a:pt x="16570" y="4918"/>
                </a:lnTo>
                <a:lnTo>
                  <a:pt x="17102" y="5646"/>
                </a:lnTo>
                <a:lnTo>
                  <a:pt x="17102" y="17122"/>
                </a:lnTo>
                <a:lnTo>
                  <a:pt x="12998" y="17850"/>
                </a:lnTo>
                <a:lnTo>
                  <a:pt x="9577" y="17850"/>
                </a:lnTo>
                <a:lnTo>
                  <a:pt x="7297" y="18488"/>
                </a:lnTo>
                <a:lnTo>
                  <a:pt x="5092" y="19216"/>
                </a:lnTo>
                <a:lnTo>
                  <a:pt x="3344" y="19854"/>
                </a:lnTo>
                <a:lnTo>
                  <a:pt x="2204" y="21220"/>
                </a:lnTo>
                <a:lnTo>
                  <a:pt x="1672" y="21949"/>
                </a:lnTo>
                <a:lnTo>
                  <a:pt x="1064" y="22586"/>
                </a:lnTo>
                <a:lnTo>
                  <a:pt x="532" y="23952"/>
                </a:lnTo>
                <a:lnTo>
                  <a:pt x="0" y="24590"/>
                </a:lnTo>
                <a:lnTo>
                  <a:pt x="0" y="30054"/>
                </a:lnTo>
                <a:lnTo>
                  <a:pt x="532" y="32969"/>
                </a:lnTo>
                <a:lnTo>
                  <a:pt x="2204" y="34335"/>
                </a:lnTo>
                <a:lnTo>
                  <a:pt x="3952" y="36339"/>
                </a:lnTo>
                <a:lnTo>
                  <a:pt x="5624" y="37067"/>
                </a:lnTo>
                <a:lnTo>
                  <a:pt x="10185" y="37067"/>
                </a:lnTo>
                <a:lnTo>
                  <a:pt x="10717" y="36339"/>
                </a:lnTo>
                <a:lnTo>
                  <a:pt x="11325" y="36339"/>
                </a:lnTo>
                <a:lnTo>
                  <a:pt x="11858" y="35701"/>
                </a:lnTo>
                <a:lnTo>
                  <a:pt x="12998" y="35701"/>
                </a:lnTo>
                <a:lnTo>
                  <a:pt x="13530" y="35063"/>
                </a:lnTo>
                <a:lnTo>
                  <a:pt x="14670" y="34335"/>
                </a:lnTo>
                <a:lnTo>
                  <a:pt x="17102" y="32969"/>
                </a:lnTo>
                <a:lnTo>
                  <a:pt x="29569" y="32969"/>
                </a:lnTo>
                <a:lnTo>
                  <a:pt x="29569" y="32331"/>
                </a:lnTo>
                <a:lnTo>
                  <a:pt x="11325" y="32331"/>
                </a:lnTo>
                <a:lnTo>
                  <a:pt x="9577" y="31603"/>
                </a:lnTo>
                <a:lnTo>
                  <a:pt x="9045" y="30054"/>
                </a:lnTo>
                <a:lnTo>
                  <a:pt x="7905" y="29417"/>
                </a:lnTo>
                <a:lnTo>
                  <a:pt x="7297" y="28051"/>
                </a:lnTo>
                <a:lnTo>
                  <a:pt x="7297" y="25318"/>
                </a:lnTo>
                <a:lnTo>
                  <a:pt x="7905" y="24590"/>
                </a:lnTo>
                <a:lnTo>
                  <a:pt x="7905" y="23952"/>
                </a:lnTo>
                <a:lnTo>
                  <a:pt x="8437" y="23224"/>
                </a:lnTo>
                <a:lnTo>
                  <a:pt x="8437" y="22586"/>
                </a:lnTo>
                <a:lnTo>
                  <a:pt x="9577" y="21949"/>
                </a:lnTo>
                <a:lnTo>
                  <a:pt x="10185" y="21220"/>
                </a:lnTo>
                <a:lnTo>
                  <a:pt x="11325" y="21220"/>
                </a:lnTo>
                <a:lnTo>
                  <a:pt x="12390" y="20582"/>
                </a:lnTo>
                <a:lnTo>
                  <a:pt x="13530" y="20582"/>
                </a:lnTo>
                <a:lnTo>
                  <a:pt x="14670" y="19854"/>
                </a:lnTo>
                <a:lnTo>
                  <a:pt x="17102" y="19216"/>
                </a:lnTo>
                <a:lnTo>
                  <a:pt x="23944" y="19216"/>
                </a:lnTo>
                <a:lnTo>
                  <a:pt x="23944" y="4918"/>
                </a:lnTo>
                <a:lnTo>
                  <a:pt x="23336" y="3643"/>
                </a:lnTo>
                <a:lnTo>
                  <a:pt x="22592" y="2914"/>
                </a:lnTo>
                <a:close/>
              </a:path>
              <a:path w="29845" h="37464">
                <a:moveTo>
                  <a:pt x="29569" y="32969"/>
                </a:moveTo>
                <a:lnTo>
                  <a:pt x="17102" y="32969"/>
                </a:lnTo>
                <a:lnTo>
                  <a:pt x="17102" y="34335"/>
                </a:lnTo>
                <a:lnTo>
                  <a:pt x="17711" y="35701"/>
                </a:lnTo>
                <a:lnTo>
                  <a:pt x="18851" y="37067"/>
                </a:lnTo>
                <a:lnTo>
                  <a:pt x="22803" y="37067"/>
                </a:lnTo>
                <a:lnTo>
                  <a:pt x="23336" y="36339"/>
                </a:lnTo>
                <a:lnTo>
                  <a:pt x="25084" y="36339"/>
                </a:lnTo>
                <a:lnTo>
                  <a:pt x="25616" y="35701"/>
                </a:lnTo>
                <a:lnTo>
                  <a:pt x="26756" y="35701"/>
                </a:lnTo>
                <a:lnTo>
                  <a:pt x="27896" y="35063"/>
                </a:lnTo>
                <a:lnTo>
                  <a:pt x="29569" y="34335"/>
                </a:lnTo>
                <a:lnTo>
                  <a:pt x="29569" y="32969"/>
                </a:lnTo>
                <a:close/>
              </a:path>
              <a:path w="29845" h="37464">
                <a:moveTo>
                  <a:pt x="23944" y="19216"/>
                </a:moveTo>
                <a:lnTo>
                  <a:pt x="17102" y="19216"/>
                </a:lnTo>
                <a:lnTo>
                  <a:pt x="17102" y="30965"/>
                </a:lnTo>
                <a:lnTo>
                  <a:pt x="15278" y="31603"/>
                </a:lnTo>
                <a:lnTo>
                  <a:pt x="13530" y="32331"/>
                </a:lnTo>
                <a:lnTo>
                  <a:pt x="29569" y="32331"/>
                </a:lnTo>
                <a:lnTo>
                  <a:pt x="26224" y="31603"/>
                </a:lnTo>
                <a:lnTo>
                  <a:pt x="25084" y="31603"/>
                </a:lnTo>
                <a:lnTo>
                  <a:pt x="24476" y="30965"/>
                </a:lnTo>
                <a:lnTo>
                  <a:pt x="24476" y="30054"/>
                </a:lnTo>
                <a:lnTo>
                  <a:pt x="23944" y="29417"/>
                </a:lnTo>
                <a:lnTo>
                  <a:pt x="23944" y="19216"/>
                </a:lnTo>
                <a:close/>
              </a:path>
              <a:path w="29845" h="37464">
                <a:moveTo>
                  <a:pt x="17711" y="0"/>
                </a:moveTo>
                <a:lnTo>
                  <a:pt x="11325" y="0"/>
                </a:lnTo>
                <a:lnTo>
                  <a:pt x="9577" y="637"/>
                </a:lnTo>
                <a:lnTo>
                  <a:pt x="7297" y="637"/>
                </a:lnTo>
                <a:lnTo>
                  <a:pt x="5092" y="1366"/>
                </a:lnTo>
                <a:lnTo>
                  <a:pt x="2204" y="2914"/>
                </a:lnTo>
                <a:lnTo>
                  <a:pt x="2204" y="9745"/>
                </a:lnTo>
                <a:lnTo>
                  <a:pt x="7905" y="9745"/>
                </a:lnTo>
                <a:lnTo>
                  <a:pt x="10717" y="2914"/>
                </a:lnTo>
                <a:lnTo>
                  <a:pt x="22592" y="2914"/>
                </a:lnTo>
                <a:lnTo>
                  <a:pt x="21663" y="2003"/>
                </a:lnTo>
                <a:lnTo>
                  <a:pt x="19991" y="637"/>
                </a:lnTo>
                <a:lnTo>
                  <a:pt x="17711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5" name="object 84">
            <a:extLst>
              <a:ext uri="{FF2B5EF4-FFF2-40B4-BE49-F238E27FC236}">
                <a16:creationId xmlns:a16="http://schemas.microsoft.com/office/drawing/2014/main" id="{2572D314-F368-0F41-B659-5E62DC2259DC}"/>
              </a:ext>
            </a:extLst>
          </p:cNvPr>
          <p:cNvSpPr>
            <a:spLocks/>
          </p:cNvSpPr>
          <p:nvPr/>
        </p:nvSpPr>
        <p:spPr bwMode="auto">
          <a:xfrm>
            <a:off x="9686925" y="2735264"/>
            <a:ext cx="19050" cy="52387"/>
          </a:xfrm>
          <a:custGeom>
            <a:avLst/>
            <a:gdLst>
              <a:gd name="T0" fmla="*/ 14642 w 18415"/>
              <a:gd name="T1" fmla="*/ 15011 h 51435"/>
              <a:gd name="T2" fmla="*/ 0 w 18415"/>
              <a:gd name="T3" fmla="*/ 17897 h 51435"/>
              <a:gd name="T4" fmla="*/ 0 w 18415"/>
              <a:gd name="T5" fmla="*/ 20303 h 51435"/>
              <a:gd name="T6" fmla="*/ 5638 w 18415"/>
              <a:gd name="T7" fmla="*/ 22420 h 51435"/>
              <a:gd name="T8" fmla="*/ 5638 w 18415"/>
              <a:gd name="T9" fmla="*/ 49171 h 51435"/>
              <a:gd name="T10" fmla="*/ 0 w 18415"/>
              <a:gd name="T11" fmla="*/ 52058 h 51435"/>
              <a:gd name="T12" fmla="*/ 0 w 18415"/>
              <a:gd name="T13" fmla="*/ 54176 h 51435"/>
              <a:gd name="T14" fmla="*/ 20280 w 18415"/>
              <a:gd name="T15" fmla="*/ 54176 h 51435"/>
              <a:gd name="T16" fmla="*/ 20280 w 18415"/>
              <a:gd name="T17" fmla="*/ 52058 h 51435"/>
              <a:gd name="T18" fmla="*/ 14642 w 18415"/>
              <a:gd name="T19" fmla="*/ 49171 h 51435"/>
              <a:gd name="T20" fmla="*/ 14642 w 18415"/>
              <a:gd name="T21" fmla="*/ 15011 h 51435"/>
              <a:gd name="T22" fmla="*/ 13380 w 18415"/>
              <a:gd name="T23" fmla="*/ 0 h 51435"/>
              <a:gd name="T24" fmla="*/ 6900 w 18415"/>
              <a:gd name="T25" fmla="*/ 0 h 51435"/>
              <a:gd name="T26" fmla="*/ 5638 w 18415"/>
              <a:gd name="T27" fmla="*/ 673 h 51435"/>
              <a:gd name="T28" fmla="*/ 5048 w 18415"/>
              <a:gd name="T29" fmla="*/ 1443 h 51435"/>
              <a:gd name="T30" fmla="*/ 5048 w 18415"/>
              <a:gd name="T31" fmla="*/ 7120 h 51435"/>
              <a:gd name="T32" fmla="*/ 5638 w 18415"/>
              <a:gd name="T33" fmla="*/ 7890 h 51435"/>
              <a:gd name="T34" fmla="*/ 6900 w 18415"/>
              <a:gd name="T35" fmla="*/ 8564 h 51435"/>
              <a:gd name="T36" fmla="*/ 8162 w 18415"/>
              <a:gd name="T37" fmla="*/ 9335 h 51435"/>
              <a:gd name="T38" fmla="*/ 12116 w 18415"/>
              <a:gd name="T39" fmla="*/ 9335 h 51435"/>
              <a:gd name="T40" fmla="*/ 13380 w 18415"/>
              <a:gd name="T41" fmla="*/ 8564 h 51435"/>
              <a:gd name="T42" fmla="*/ 14642 w 18415"/>
              <a:gd name="T43" fmla="*/ 7120 h 51435"/>
              <a:gd name="T44" fmla="*/ 15231 w 18415"/>
              <a:gd name="T45" fmla="*/ 5773 h 51435"/>
              <a:gd name="T46" fmla="*/ 15231 w 18415"/>
              <a:gd name="T47" fmla="*/ 2887 h 51435"/>
              <a:gd name="T48" fmla="*/ 14642 w 18415"/>
              <a:gd name="T49" fmla="*/ 1443 h 51435"/>
              <a:gd name="T50" fmla="*/ 13380 w 18415"/>
              <a:gd name="T51" fmla="*/ 0 h 5143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8415" h="51435">
                <a:moveTo>
                  <a:pt x="13226" y="14207"/>
                </a:moveTo>
                <a:lnTo>
                  <a:pt x="0" y="16939"/>
                </a:lnTo>
                <a:lnTo>
                  <a:pt x="0" y="19216"/>
                </a:lnTo>
                <a:lnTo>
                  <a:pt x="5092" y="21220"/>
                </a:lnTo>
                <a:lnTo>
                  <a:pt x="5092" y="46539"/>
                </a:lnTo>
                <a:lnTo>
                  <a:pt x="0" y="49271"/>
                </a:lnTo>
                <a:lnTo>
                  <a:pt x="0" y="51275"/>
                </a:lnTo>
                <a:lnTo>
                  <a:pt x="18319" y="51275"/>
                </a:lnTo>
                <a:lnTo>
                  <a:pt x="18319" y="49271"/>
                </a:lnTo>
                <a:lnTo>
                  <a:pt x="13226" y="46539"/>
                </a:lnTo>
                <a:lnTo>
                  <a:pt x="13226" y="14207"/>
                </a:lnTo>
                <a:close/>
              </a:path>
              <a:path w="18415" h="51435">
                <a:moveTo>
                  <a:pt x="12086" y="0"/>
                </a:moveTo>
                <a:lnTo>
                  <a:pt x="6233" y="0"/>
                </a:lnTo>
                <a:lnTo>
                  <a:pt x="5092" y="637"/>
                </a:lnTo>
                <a:lnTo>
                  <a:pt x="4560" y="1366"/>
                </a:lnTo>
                <a:lnTo>
                  <a:pt x="4560" y="6739"/>
                </a:lnTo>
                <a:lnTo>
                  <a:pt x="5092" y="7468"/>
                </a:lnTo>
                <a:lnTo>
                  <a:pt x="6233" y="8105"/>
                </a:lnTo>
                <a:lnTo>
                  <a:pt x="7373" y="8834"/>
                </a:lnTo>
                <a:lnTo>
                  <a:pt x="10945" y="8834"/>
                </a:lnTo>
                <a:lnTo>
                  <a:pt x="12086" y="8105"/>
                </a:lnTo>
                <a:lnTo>
                  <a:pt x="13226" y="6739"/>
                </a:lnTo>
                <a:lnTo>
                  <a:pt x="13758" y="5464"/>
                </a:lnTo>
                <a:lnTo>
                  <a:pt x="13758" y="2732"/>
                </a:lnTo>
                <a:lnTo>
                  <a:pt x="13226" y="1366"/>
                </a:lnTo>
                <a:lnTo>
                  <a:pt x="12086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6" name="object 85">
            <a:extLst>
              <a:ext uri="{FF2B5EF4-FFF2-40B4-BE49-F238E27FC236}">
                <a16:creationId xmlns:a16="http://schemas.microsoft.com/office/drawing/2014/main" id="{24D340CB-B017-8B47-82D1-EB1F24BE8648}"/>
              </a:ext>
            </a:extLst>
          </p:cNvPr>
          <p:cNvSpPr>
            <a:spLocks/>
          </p:cNvSpPr>
          <p:nvPr/>
        </p:nvSpPr>
        <p:spPr bwMode="auto">
          <a:xfrm>
            <a:off x="9709150" y="2735264"/>
            <a:ext cx="19050" cy="52387"/>
          </a:xfrm>
          <a:custGeom>
            <a:avLst/>
            <a:gdLst>
              <a:gd name="T0" fmla="*/ 14642 w 18415"/>
              <a:gd name="T1" fmla="*/ 0 h 52069"/>
              <a:gd name="T2" fmla="*/ 0 w 18415"/>
              <a:gd name="T3" fmla="*/ 2783 h 52069"/>
              <a:gd name="T4" fmla="*/ 0 w 18415"/>
              <a:gd name="T5" fmla="*/ 4915 h 52069"/>
              <a:gd name="T6" fmla="*/ 5638 w 18415"/>
              <a:gd name="T7" fmla="*/ 6956 h 52069"/>
              <a:gd name="T8" fmla="*/ 5638 w 18415"/>
              <a:gd name="T9" fmla="*/ 48139 h 52069"/>
              <a:gd name="T10" fmla="*/ 0 w 18415"/>
              <a:gd name="T11" fmla="*/ 50921 h 52069"/>
              <a:gd name="T12" fmla="*/ 0 w 18415"/>
              <a:gd name="T13" fmla="*/ 52962 h 52069"/>
              <a:gd name="T14" fmla="*/ 20280 w 18415"/>
              <a:gd name="T15" fmla="*/ 52962 h 52069"/>
              <a:gd name="T16" fmla="*/ 20280 w 18415"/>
              <a:gd name="T17" fmla="*/ 50921 h 52069"/>
              <a:gd name="T18" fmla="*/ 14642 w 18415"/>
              <a:gd name="T19" fmla="*/ 48139 h 52069"/>
              <a:gd name="T20" fmla="*/ 14642 w 18415"/>
              <a:gd name="T21" fmla="*/ 0 h 520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415" h="52069">
                <a:moveTo>
                  <a:pt x="13226" y="0"/>
                </a:moveTo>
                <a:lnTo>
                  <a:pt x="0" y="2732"/>
                </a:lnTo>
                <a:lnTo>
                  <a:pt x="0" y="4826"/>
                </a:lnTo>
                <a:lnTo>
                  <a:pt x="5092" y="6830"/>
                </a:lnTo>
                <a:lnTo>
                  <a:pt x="5092" y="47268"/>
                </a:lnTo>
                <a:lnTo>
                  <a:pt x="0" y="50000"/>
                </a:lnTo>
                <a:lnTo>
                  <a:pt x="0" y="52003"/>
                </a:lnTo>
                <a:lnTo>
                  <a:pt x="18319" y="52003"/>
                </a:lnTo>
                <a:lnTo>
                  <a:pt x="18319" y="50000"/>
                </a:lnTo>
                <a:lnTo>
                  <a:pt x="13226" y="47268"/>
                </a:lnTo>
                <a:lnTo>
                  <a:pt x="13226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7" name="object 86">
            <a:extLst>
              <a:ext uri="{FF2B5EF4-FFF2-40B4-BE49-F238E27FC236}">
                <a16:creationId xmlns:a16="http://schemas.microsoft.com/office/drawing/2014/main" id="{2D0F585B-E116-934D-ACEA-CD3234C41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225" y="2601913"/>
            <a:ext cx="188912" cy="227012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78" name="object 87">
            <a:extLst>
              <a:ext uri="{FF2B5EF4-FFF2-40B4-BE49-F238E27FC236}">
                <a16:creationId xmlns:a16="http://schemas.microsoft.com/office/drawing/2014/main" id="{120046F0-528B-D54D-9C26-79ECED965B68}"/>
              </a:ext>
            </a:extLst>
          </p:cNvPr>
          <p:cNvSpPr>
            <a:spLocks/>
          </p:cNvSpPr>
          <p:nvPr/>
        </p:nvSpPr>
        <p:spPr bwMode="auto">
          <a:xfrm>
            <a:off x="9278938" y="2682876"/>
            <a:ext cx="3175" cy="60325"/>
          </a:xfrm>
          <a:custGeom>
            <a:avLst/>
            <a:gdLst>
              <a:gd name="T0" fmla="*/ 2812 w 3175"/>
              <a:gd name="T1" fmla="*/ 0 h 60325"/>
              <a:gd name="T2" fmla="*/ 1672 w 3175"/>
              <a:gd name="T3" fmla="*/ 6350 h 60325"/>
              <a:gd name="T4" fmla="*/ 1140 w 3175"/>
              <a:gd name="T5" fmla="*/ 11430 h 60325"/>
              <a:gd name="T6" fmla="*/ 425 w 3175"/>
              <a:gd name="T7" fmla="*/ 19050 h 60325"/>
              <a:gd name="T8" fmla="*/ 0 w 3175"/>
              <a:gd name="T9" fmla="*/ 24129 h 60325"/>
              <a:gd name="T10" fmla="*/ 0 w 3175"/>
              <a:gd name="T11" fmla="*/ 36830 h 60325"/>
              <a:gd name="T12" fmla="*/ 532 w 3175"/>
              <a:gd name="T13" fmla="*/ 43180 h 60325"/>
              <a:gd name="T14" fmla="*/ 1672 w 3175"/>
              <a:gd name="T15" fmla="*/ 54610 h 60325"/>
              <a:gd name="T16" fmla="*/ 2812 w 3175"/>
              <a:gd name="T17" fmla="*/ 60325 h 60325"/>
              <a:gd name="T18" fmla="*/ 2812 w 3175"/>
              <a:gd name="T19" fmla="*/ 0 h 603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175" h="60325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425" y="19050"/>
                </a:lnTo>
                <a:lnTo>
                  <a:pt x="0" y="24129"/>
                </a:lnTo>
                <a:lnTo>
                  <a:pt x="0" y="36830"/>
                </a:lnTo>
                <a:lnTo>
                  <a:pt x="532" y="43180"/>
                </a:lnTo>
                <a:lnTo>
                  <a:pt x="1672" y="54610"/>
                </a:lnTo>
                <a:lnTo>
                  <a:pt x="2812" y="60325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79" name="object 88">
            <a:extLst>
              <a:ext uri="{FF2B5EF4-FFF2-40B4-BE49-F238E27FC236}">
                <a16:creationId xmlns:a16="http://schemas.microsoft.com/office/drawing/2014/main" id="{7BCAEEE9-2835-9A4A-9754-B21EC19CF1E8}"/>
              </a:ext>
            </a:extLst>
          </p:cNvPr>
          <p:cNvSpPr>
            <a:spLocks/>
          </p:cNvSpPr>
          <p:nvPr/>
        </p:nvSpPr>
        <p:spPr bwMode="auto">
          <a:xfrm>
            <a:off x="9496426" y="2686051"/>
            <a:ext cx="1587" cy="55563"/>
          </a:xfrm>
          <a:custGeom>
            <a:avLst/>
            <a:gdLst>
              <a:gd name="T0" fmla="*/ 0 w 2540"/>
              <a:gd name="T1" fmla="*/ 0 h 55244"/>
              <a:gd name="T2" fmla="*/ 0 w 2540"/>
              <a:gd name="T3" fmla="*/ 55647 h 55244"/>
              <a:gd name="T4" fmla="*/ 148 w 2540"/>
              <a:gd name="T5" fmla="*/ 52546 h 55244"/>
              <a:gd name="T6" fmla="*/ 426 w 2540"/>
              <a:gd name="T7" fmla="*/ 40917 h 55244"/>
              <a:gd name="T8" fmla="*/ 612 w 2540"/>
              <a:gd name="T9" fmla="*/ 34457 h 55244"/>
              <a:gd name="T10" fmla="*/ 612 w 2540"/>
              <a:gd name="T11" fmla="*/ 21535 h 55244"/>
              <a:gd name="T12" fmla="*/ 426 w 2540"/>
              <a:gd name="T13" fmla="*/ 15075 h 55244"/>
              <a:gd name="T14" fmla="*/ 278 w 2540"/>
              <a:gd name="T15" fmla="*/ 8613 h 55244"/>
              <a:gd name="T16" fmla="*/ 148 w 2540"/>
              <a:gd name="T17" fmla="*/ 3446 h 55244"/>
              <a:gd name="T18" fmla="*/ 0 w 2540"/>
              <a:gd name="T19" fmla="*/ 0 h 552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40" h="55244">
                <a:moveTo>
                  <a:pt x="0" y="0"/>
                </a:moveTo>
                <a:lnTo>
                  <a:pt x="0" y="54694"/>
                </a:lnTo>
                <a:lnTo>
                  <a:pt x="608" y="51646"/>
                </a:lnTo>
                <a:lnTo>
                  <a:pt x="1748" y="40216"/>
                </a:lnTo>
                <a:lnTo>
                  <a:pt x="2508" y="33866"/>
                </a:lnTo>
                <a:lnTo>
                  <a:pt x="2508" y="21166"/>
                </a:lnTo>
                <a:lnTo>
                  <a:pt x="1748" y="1481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80" name="object 89">
            <a:extLst>
              <a:ext uri="{FF2B5EF4-FFF2-40B4-BE49-F238E27FC236}">
                <a16:creationId xmlns:a16="http://schemas.microsoft.com/office/drawing/2014/main" id="{A0DE27FF-8027-C44C-AD5E-1A6FC404A5C8}"/>
              </a:ext>
            </a:extLst>
          </p:cNvPr>
          <p:cNvSpPr txBox="1"/>
          <p:nvPr/>
        </p:nvSpPr>
        <p:spPr>
          <a:xfrm>
            <a:off x="9544051" y="2895601"/>
            <a:ext cx="185737" cy="14491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sz="850" b="1" spc="-55" dirty="0">
                <a:solidFill>
                  <a:srgbClr val="FDFDFD"/>
                </a:solidFill>
                <a:latin typeface="Arial"/>
                <a:cs typeface="Arial"/>
              </a:rPr>
              <a:t>2</a:t>
            </a:r>
            <a:r>
              <a:rPr sz="850" b="1" spc="-35" dirty="0">
                <a:solidFill>
                  <a:srgbClr val="FDFDFD"/>
                </a:solidFill>
                <a:latin typeface="Arial"/>
                <a:cs typeface="Arial"/>
              </a:rPr>
              <a:t>9</a:t>
            </a:r>
            <a:r>
              <a:rPr sz="850" b="1" spc="-75" dirty="0">
                <a:solidFill>
                  <a:srgbClr val="FDFDFD"/>
                </a:solidFill>
                <a:latin typeface="Arial"/>
                <a:cs typeface="Arial"/>
              </a:rPr>
              <a:t>6</a:t>
            </a:r>
            <a:endParaRPr sz="850">
              <a:latin typeface="Arial"/>
              <a:cs typeface="Arial"/>
            </a:endParaRPr>
          </a:p>
        </p:txBody>
      </p:sp>
      <p:sp>
        <p:nvSpPr>
          <p:cNvPr id="181" name="object 90">
            <a:extLst>
              <a:ext uri="{FF2B5EF4-FFF2-40B4-BE49-F238E27FC236}">
                <a16:creationId xmlns:a16="http://schemas.microsoft.com/office/drawing/2014/main" id="{43336562-6C6F-8442-9126-FA0F629E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751" y="3049589"/>
            <a:ext cx="452437" cy="52387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82" name="object 91">
            <a:extLst>
              <a:ext uri="{FF2B5EF4-FFF2-40B4-BE49-F238E27FC236}">
                <a16:creationId xmlns:a16="http://schemas.microsoft.com/office/drawing/2014/main" id="{EB45DC3D-FD1A-B74F-B276-04663FF4A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687" y="2925764"/>
            <a:ext cx="165100" cy="198437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83" name="object 92">
            <a:extLst>
              <a:ext uri="{FF2B5EF4-FFF2-40B4-BE49-F238E27FC236}">
                <a16:creationId xmlns:a16="http://schemas.microsoft.com/office/drawing/2014/main" id="{A45E0231-15D2-E04A-8005-395A40CEB249}"/>
              </a:ext>
            </a:extLst>
          </p:cNvPr>
          <p:cNvSpPr>
            <a:spLocks/>
          </p:cNvSpPr>
          <p:nvPr/>
        </p:nvSpPr>
        <p:spPr bwMode="auto">
          <a:xfrm>
            <a:off x="9278938" y="2995613"/>
            <a:ext cx="3175" cy="61912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652 h 60960"/>
              <a:gd name="T4" fmla="*/ 1140 w 3175"/>
              <a:gd name="T5" fmla="*/ 13304 h 60960"/>
              <a:gd name="T6" fmla="*/ 532 w 3175"/>
              <a:gd name="T7" fmla="*/ 18626 h 60960"/>
              <a:gd name="T8" fmla="*/ 0 w 3175"/>
              <a:gd name="T9" fmla="*/ 25278 h 60960"/>
              <a:gd name="T10" fmla="*/ 0 w 3175"/>
              <a:gd name="T11" fmla="*/ 38582 h 60960"/>
              <a:gd name="T12" fmla="*/ 532 w 3175"/>
              <a:gd name="T13" fmla="*/ 45235 h 60960"/>
              <a:gd name="T14" fmla="*/ 1140 w 3175"/>
              <a:gd name="T15" fmla="*/ 50556 h 60960"/>
              <a:gd name="T16" fmla="*/ 1140 w 3175"/>
              <a:gd name="T17" fmla="*/ 51887 h 60960"/>
              <a:gd name="T18" fmla="*/ 1672 w 3175"/>
              <a:gd name="T19" fmla="*/ 57209 h 60960"/>
              <a:gd name="T20" fmla="*/ 2812 w 3175"/>
              <a:gd name="T21" fmla="*/ 63861 h 60960"/>
              <a:gd name="T22" fmla="*/ 2812 w 3175"/>
              <a:gd name="T23" fmla="*/ 0 h 609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3180"/>
                </a:lnTo>
                <a:lnTo>
                  <a:pt x="1140" y="48260"/>
                </a:lnTo>
                <a:lnTo>
                  <a:pt x="1140" y="49530"/>
                </a:lnTo>
                <a:lnTo>
                  <a:pt x="1672" y="5461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84" name="object 93">
            <a:extLst>
              <a:ext uri="{FF2B5EF4-FFF2-40B4-BE49-F238E27FC236}">
                <a16:creationId xmlns:a16="http://schemas.microsoft.com/office/drawing/2014/main" id="{BA0B4BCF-2645-7A4E-BAEE-3FB15D92831D}"/>
              </a:ext>
            </a:extLst>
          </p:cNvPr>
          <p:cNvSpPr>
            <a:spLocks/>
          </p:cNvSpPr>
          <p:nvPr/>
        </p:nvSpPr>
        <p:spPr bwMode="auto">
          <a:xfrm>
            <a:off x="9496426" y="2998788"/>
            <a:ext cx="1587" cy="55562"/>
          </a:xfrm>
          <a:custGeom>
            <a:avLst/>
            <a:gdLst>
              <a:gd name="T0" fmla="*/ 0 w 2540"/>
              <a:gd name="T1" fmla="*/ 0 h 55244"/>
              <a:gd name="T2" fmla="*/ 0 w 2540"/>
              <a:gd name="T3" fmla="*/ 55989 h 55244"/>
              <a:gd name="T4" fmla="*/ 148 w 2540"/>
              <a:gd name="T5" fmla="*/ 52543 h 55244"/>
              <a:gd name="T6" fmla="*/ 278 w 2540"/>
              <a:gd name="T7" fmla="*/ 47375 h 55244"/>
              <a:gd name="T8" fmla="*/ 278 w 2540"/>
              <a:gd name="T9" fmla="*/ 46083 h 55244"/>
              <a:gd name="T10" fmla="*/ 612 w 2540"/>
              <a:gd name="T11" fmla="*/ 34454 h 55244"/>
              <a:gd name="T12" fmla="*/ 612 w 2540"/>
              <a:gd name="T13" fmla="*/ 21534 h 55244"/>
              <a:gd name="T14" fmla="*/ 278 w 2540"/>
              <a:gd name="T15" fmla="*/ 9905 h 55244"/>
              <a:gd name="T16" fmla="*/ 148 w 2540"/>
              <a:gd name="T17" fmla="*/ 3445 h 55244"/>
              <a:gd name="T18" fmla="*/ 0 w 2540"/>
              <a:gd name="T19" fmla="*/ 0 h 552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40" h="55244">
                <a:moveTo>
                  <a:pt x="0" y="0"/>
                </a:moveTo>
                <a:lnTo>
                  <a:pt x="0" y="55033"/>
                </a:lnTo>
                <a:lnTo>
                  <a:pt x="608" y="51646"/>
                </a:lnTo>
                <a:lnTo>
                  <a:pt x="1140" y="46566"/>
                </a:lnTo>
                <a:lnTo>
                  <a:pt x="1140" y="4529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85" name="object 94">
            <a:extLst>
              <a:ext uri="{FF2B5EF4-FFF2-40B4-BE49-F238E27FC236}">
                <a16:creationId xmlns:a16="http://schemas.microsoft.com/office/drawing/2014/main" id="{C97B2484-E3BD-3646-8B2F-4B5CC12A6F99}"/>
              </a:ext>
            </a:extLst>
          </p:cNvPr>
          <p:cNvSpPr txBox="1"/>
          <p:nvPr/>
        </p:nvSpPr>
        <p:spPr>
          <a:xfrm>
            <a:off x="9544050" y="3209926"/>
            <a:ext cx="500062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50" dirty="0">
                <a:solidFill>
                  <a:srgbClr val="FDFDFD"/>
                </a:solidFill>
                <a:latin typeface="Arial"/>
                <a:cs typeface="Arial"/>
              </a:rPr>
              <a:t>306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40" dirty="0">
                <a:solidFill>
                  <a:srgbClr val="FDFDFD"/>
                </a:solidFill>
                <a:latin typeface="Arial"/>
                <a:cs typeface="Arial"/>
              </a:rPr>
              <a:t>Travel 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&amp;</a:t>
            </a:r>
            <a:r>
              <a:rPr sz="550" b="1" spc="-3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40" dirty="0">
                <a:solidFill>
                  <a:srgbClr val="FDFDFD"/>
                </a:solidFill>
                <a:latin typeface="Arial"/>
                <a:cs typeface="Arial"/>
              </a:rPr>
              <a:t>Leisure</a:t>
            </a:r>
            <a:endParaRPr sz="550">
              <a:latin typeface="Arial"/>
              <a:cs typeface="Arial"/>
            </a:endParaRPr>
          </a:p>
        </p:txBody>
      </p:sp>
      <p:sp>
        <p:nvSpPr>
          <p:cNvPr id="186" name="object 95">
            <a:extLst>
              <a:ext uri="{FF2B5EF4-FFF2-40B4-BE49-F238E27FC236}">
                <a16:creationId xmlns:a16="http://schemas.microsoft.com/office/drawing/2014/main" id="{CE77BB6F-BA17-E340-B820-BC660B1C5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4813" y="3252788"/>
            <a:ext cx="187325" cy="214312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87" name="object 96">
            <a:extLst>
              <a:ext uri="{FF2B5EF4-FFF2-40B4-BE49-F238E27FC236}">
                <a16:creationId xmlns:a16="http://schemas.microsoft.com/office/drawing/2014/main" id="{890B3B30-4DA7-1B49-9DF6-F65CA752C250}"/>
              </a:ext>
            </a:extLst>
          </p:cNvPr>
          <p:cNvSpPr>
            <a:spLocks/>
          </p:cNvSpPr>
          <p:nvPr/>
        </p:nvSpPr>
        <p:spPr bwMode="auto">
          <a:xfrm>
            <a:off x="9278938" y="3309938"/>
            <a:ext cx="3175" cy="61912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652 h 60960"/>
              <a:gd name="T4" fmla="*/ 1140 w 3175"/>
              <a:gd name="T5" fmla="*/ 11973 h 60960"/>
              <a:gd name="T6" fmla="*/ 1140 w 3175"/>
              <a:gd name="T7" fmla="*/ 13304 h 60960"/>
              <a:gd name="T8" fmla="*/ 532 w 3175"/>
              <a:gd name="T9" fmla="*/ 18626 h 60960"/>
              <a:gd name="T10" fmla="*/ 0 w 3175"/>
              <a:gd name="T11" fmla="*/ 25278 h 60960"/>
              <a:gd name="T12" fmla="*/ 0 w 3175"/>
              <a:gd name="T13" fmla="*/ 38582 h 60960"/>
              <a:gd name="T14" fmla="*/ 532 w 3175"/>
              <a:gd name="T15" fmla="*/ 43904 h 60960"/>
              <a:gd name="T16" fmla="*/ 532 w 3175"/>
              <a:gd name="T17" fmla="*/ 45235 h 60960"/>
              <a:gd name="T18" fmla="*/ 1140 w 3175"/>
              <a:gd name="T19" fmla="*/ 50556 h 60960"/>
              <a:gd name="T20" fmla="*/ 1672 w 3175"/>
              <a:gd name="T21" fmla="*/ 57209 h 60960"/>
              <a:gd name="T22" fmla="*/ 2812 w 3175"/>
              <a:gd name="T23" fmla="*/ 62531 h 60960"/>
              <a:gd name="T24" fmla="*/ 2812 w 3175"/>
              <a:gd name="T25" fmla="*/ 63861 h 60960"/>
              <a:gd name="T26" fmla="*/ 2812 w 3175"/>
              <a:gd name="T27" fmla="*/ 0 h 609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532" y="4318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88" name="object 97">
            <a:extLst>
              <a:ext uri="{FF2B5EF4-FFF2-40B4-BE49-F238E27FC236}">
                <a16:creationId xmlns:a16="http://schemas.microsoft.com/office/drawing/2014/main" id="{BB967B78-8BE2-A64E-8733-70FF3BC195C7}"/>
              </a:ext>
            </a:extLst>
          </p:cNvPr>
          <p:cNvSpPr>
            <a:spLocks/>
          </p:cNvSpPr>
          <p:nvPr/>
        </p:nvSpPr>
        <p:spPr bwMode="auto">
          <a:xfrm>
            <a:off x="9496426" y="3313114"/>
            <a:ext cx="1587" cy="53975"/>
          </a:xfrm>
          <a:custGeom>
            <a:avLst/>
            <a:gdLst>
              <a:gd name="T0" fmla="*/ 0 w 2540"/>
              <a:gd name="T1" fmla="*/ 0 h 54610"/>
              <a:gd name="T2" fmla="*/ 0 w 2540"/>
              <a:gd name="T3" fmla="*/ 52481 h 54610"/>
              <a:gd name="T4" fmla="*/ 148 w 2540"/>
              <a:gd name="T5" fmla="*/ 49864 h 54610"/>
              <a:gd name="T6" fmla="*/ 278 w 2540"/>
              <a:gd name="T7" fmla="*/ 43733 h 54610"/>
              <a:gd name="T8" fmla="*/ 426 w 2540"/>
              <a:gd name="T9" fmla="*/ 38829 h 54610"/>
              <a:gd name="T10" fmla="*/ 426 w 2540"/>
              <a:gd name="T11" fmla="*/ 37603 h 54610"/>
              <a:gd name="T12" fmla="*/ 612 w 2540"/>
              <a:gd name="T13" fmla="*/ 32698 h 54610"/>
              <a:gd name="T14" fmla="*/ 612 w 2540"/>
              <a:gd name="T15" fmla="*/ 20437 h 54610"/>
              <a:gd name="T16" fmla="*/ 278 w 2540"/>
              <a:gd name="T17" fmla="*/ 9400 h 54610"/>
              <a:gd name="T18" fmla="*/ 278 w 2540"/>
              <a:gd name="T19" fmla="*/ 8175 h 54610"/>
              <a:gd name="T20" fmla="*/ 148 w 2540"/>
              <a:gd name="T21" fmla="*/ 3270 h 54610"/>
              <a:gd name="T22" fmla="*/ 0 w 2540"/>
              <a:gd name="T23" fmla="*/ 0 h 5461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0" h="54610">
                <a:moveTo>
                  <a:pt x="0" y="0"/>
                </a:moveTo>
                <a:lnTo>
                  <a:pt x="0" y="54355"/>
                </a:lnTo>
                <a:lnTo>
                  <a:pt x="608" y="51646"/>
                </a:lnTo>
                <a:lnTo>
                  <a:pt x="1140" y="45296"/>
                </a:lnTo>
                <a:lnTo>
                  <a:pt x="1748" y="40216"/>
                </a:lnTo>
                <a:lnTo>
                  <a:pt x="1748" y="3894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89" name="object 98">
            <a:extLst>
              <a:ext uri="{FF2B5EF4-FFF2-40B4-BE49-F238E27FC236}">
                <a16:creationId xmlns:a16="http://schemas.microsoft.com/office/drawing/2014/main" id="{F53B5ED5-B7AC-0E42-BBFC-84E036617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3701" y="3529013"/>
            <a:ext cx="211137" cy="254000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0" name="object 99">
            <a:extLst>
              <a:ext uri="{FF2B5EF4-FFF2-40B4-BE49-F238E27FC236}">
                <a16:creationId xmlns:a16="http://schemas.microsoft.com/office/drawing/2014/main" id="{DC6D86CA-5CC3-364B-8F92-79C13A8506EE}"/>
              </a:ext>
            </a:extLst>
          </p:cNvPr>
          <p:cNvSpPr>
            <a:spLocks/>
          </p:cNvSpPr>
          <p:nvPr/>
        </p:nvSpPr>
        <p:spPr bwMode="auto">
          <a:xfrm>
            <a:off x="9278938" y="3625851"/>
            <a:ext cx="3175" cy="61913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652 h 60960"/>
              <a:gd name="T4" fmla="*/ 1140 w 3175"/>
              <a:gd name="T5" fmla="*/ 11974 h 60960"/>
              <a:gd name="T6" fmla="*/ 1140 w 3175"/>
              <a:gd name="T7" fmla="*/ 13306 h 60960"/>
              <a:gd name="T8" fmla="*/ 532 w 3175"/>
              <a:gd name="T9" fmla="*/ 18627 h 60960"/>
              <a:gd name="T10" fmla="*/ 0 w 3175"/>
              <a:gd name="T11" fmla="*/ 25278 h 60960"/>
              <a:gd name="T12" fmla="*/ 0 w 3175"/>
              <a:gd name="T13" fmla="*/ 38585 h 60960"/>
              <a:gd name="T14" fmla="*/ 532 w 3175"/>
              <a:gd name="T15" fmla="*/ 43906 h 60960"/>
              <a:gd name="T16" fmla="*/ 532 w 3175"/>
              <a:gd name="T17" fmla="*/ 45237 h 60960"/>
              <a:gd name="T18" fmla="*/ 1140 w 3175"/>
              <a:gd name="T19" fmla="*/ 50558 h 60960"/>
              <a:gd name="T20" fmla="*/ 1672 w 3175"/>
              <a:gd name="T21" fmla="*/ 57212 h 60960"/>
              <a:gd name="T22" fmla="*/ 2812 w 3175"/>
              <a:gd name="T23" fmla="*/ 62534 h 60960"/>
              <a:gd name="T24" fmla="*/ 2812 w 3175"/>
              <a:gd name="T25" fmla="*/ 63864 h 60960"/>
              <a:gd name="T26" fmla="*/ 2812 w 3175"/>
              <a:gd name="T27" fmla="*/ 0 h 609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532" y="4318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91" name="object 100">
            <a:extLst>
              <a:ext uri="{FF2B5EF4-FFF2-40B4-BE49-F238E27FC236}">
                <a16:creationId xmlns:a16="http://schemas.microsoft.com/office/drawing/2014/main" id="{B6489AEE-B12B-C04B-AFC5-04E60964808E}"/>
              </a:ext>
            </a:extLst>
          </p:cNvPr>
          <p:cNvSpPr>
            <a:spLocks/>
          </p:cNvSpPr>
          <p:nvPr/>
        </p:nvSpPr>
        <p:spPr bwMode="auto">
          <a:xfrm>
            <a:off x="9496426" y="3629026"/>
            <a:ext cx="1587" cy="55563"/>
          </a:xfrm>
          <a:custGeom>
            <a:avLst/>
            <a:gdLst>
              <a:gd name="T0" fmla="*/ 0 w 2540"/>
              <a:gd name="T1" fmla="*/ 0 h 54610"/>
              <a:gd name="T2" fmla="*/ 0 w 2540"/>
              <a:gd name="T3" fmla="*/ 57251 h 54610"/>
              <a:gd name="T4" fmla="*/ 148 w 2540"/>
              <a:gd name="T5" fmla="*/ 54397 h 54610"/>
              <a:gd name="T6" fmla="*/ 278 w 2540"/>
              <a:gd name="T7" fmla="*/ 47708 h 54610"/>
              <a:gd name="T8" fmla="*/ 426 w 2540"/>
              <a:gd name="T9" fmla="*/ 42359 h 54610"/>
              <a:gd name="T10" fmla="*/ 426 w 2540"/>
              <a:gd name="T11" fmla="*/ 41022 h 54610"/>
              <a:gd name="T12" fmla="*/ 612 w 2540"/>
              <a:gd name="T13" fmla="*/ 35670 h 54610"/>
              <a:gd name="T14" fmla="*/ 612 w 2540"/>
              <a:gd name="T15" fmla="*/ 22293 h 54610"/>
              <a:gd name="T16" fmla="*/ 278 w 2540"/>
              <a:gd name="T17" fmla="*/ 10255 h 54610"/>
              <a:gd name="T18" fmla="*/ 278 w 2540"/>
              <a:gd name="T19" fmla="*/ 8917 h 54610"/>
              <a:gd name="T20" fmla="*/ 148 w 2540"/>
              <a:gd name="T21" fmla="*/ 3566 h 54610"/>
              <a:gd name="T22" fmla="*/ 0 w 2540"/>
              <a:gd name="T23" fmla="*/ 0 h 5461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0" h="54610">
                <a:moveTo>
                  <a:pt x="0" y="0"/>
                </a:moveTo>
                <a:lnTo>
                  <a:pt x="0" y="54355"/>
                </a:lnTo>
                <a:lnTo>
                  <a:pt x="608" y="51646"/>
                </a:lnTo>
                <a:lnTo>
                  <a:pt x="1140" y="45296"/>
                </a:lnTo>
                <a:lnTo>
                  <a:pt x="1748" y="40216"/>
                </a:lnTo>
                <a:lnTo>
                  <a:pt x="1748" y="3894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92" name="object 101">
            <a:extLst>
              <a:ext uri="{FF2B5EF4-FFF2-40B4-BE49-F238E27FC236}">
                <a16:creationId xmlns:a16="http://schemas.microsoft.com/office/drawing/2014/main" id="{BD9460A8-C88C-084F-A16E-DEC6BC8272B2}"/>
              </a:ext>
            </a:extLst>
          </p:cNvPr>
          <p:cNvSpPr txBox="1"/>
          <p:nvPr/>
        </p:nvSpPr>
        <p:spPr>
          <a:xfrm>
            <a:off x="9544051" y="3494088"/>
            <a:ext cx="542925" cy="577850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60" dirty="0">
                <a:solidFill>
                  <a:srgbClr val="FDFDFD"/>
                </a:solidFill>
                <a:latin typeface="Arial"/>
                <a:cs typeface="Arial"/>
              </a:rPr>
              <a:t>325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15"/>
              </a:lnSpc>
              <a:defRPr/>
            </a:pPr>
            <a:r>
              <a:rPr sz="550" b="1" spc="-50" dirty="0">
                <a:solidFill>
                  <a:srgbClr val="FDFDFD"/>
                </a:solidFill>
                <a:latin typeface="Arial"/>
                <a:cs typeface="Arial"/>
              </a:rPr>
              <a:t>Personal</a:t>
            </a:r>
            <a:r>
              <a:rPr sz="550" b="1" spc="-1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&amp;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655"/>
              </a:lnSpc>
              <a:defRPr/>
            </a:pPr>
            <a:r>
              <a:rPr sz="550" b="1" spc="-45" dirty="0">
                <a:solidFill>
                  <a:srgbClr val="FDFDFD"/>
                </a:solidFill>
                <a:latin typeface="Arial"/>
                <a:cs typeface="Arial"/>
              </a:rPr>
              <a:t>Household</a:t>
            </a:r>
            <a:r>
              <a:rPr sz="550" b="1" spc="-6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Goods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985"/>
              </a:lnSpc>
              <a:spcBef>
                <a:spcPts val="475"/>
              </a:spcBef>
              <a:defRPr/>
            </a:pPr>
            <a:r>
              <a:rPr sz="850" b="1" spc="-60" dirty="0">
                <a:solidFill>
                  <a:srgbClr val="FDFDFD"/>
                </a:solidFill>
                <a:latin typeface="Arial"/>
                <a:cs typeface="Arial"/>
              </a:rPr>
              <a:t>326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30" dirty="0">
                <a:solidFill>
                  <a:srgbClr val="FDFDFD"/>
                </a:solidFill>
                <a:latin typeface="Arial"/>
                <a:cs typeface="Arial"/>
              </a:rPr>
              <a:t>Oil 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&amp;</a:t>
            </a:r>
            <a:r>
              <a:rPr sz="550" b="1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60" dirty="0">
                <a:solidFill>
                  <a:srgbClr val="FDFDFD"/>
                </a:solidFill>
                <a:latin typeface="Arial"/>
                <a:cs typeface="Arial"/>
              </a:rPr>
              <a:t>Gas</a:t>
            </a:r>
            <a:endParaRPr sz="550">
              <a:latin typeface="Arial"/>
              <a:cs typeface="Arial"/>
            </a:endParaRPr>
          </a:p>
        </p:txBody>
      </p:sp>
      <p:sp>
        <p:nvSpPr>
          <p:cNvPr id="193" name="object 102">
            <a:extLst>
              <a:ext uri="{FF2B5EF4-FFF2-40B4-BE49-F238E27FC236}">
                <a16:creationId xmlns:a16="http://schemas.microsoft.com/office/drawing/2014/main" id="{876217EA-D93F-6145-860A-B5DF304AB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0212" y="3879851"/>
            <a:ext cx="141288" cy="169863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4" name="object 103">
            <a:extLst>
              <a:ext uri="{FF2B5EF4-FFF2-40B4-BE49-F238E27FC236}">
                <a16:creationId xmlns:a16="http://schemas.microsoft.com/office/drawing/2014/main" id="{070ED830-3C2F-7248-A601-5E76AFAA858B}"/>
              </a:ext>
            </a:extLst>
          </p:cNvPr>
          <p:cNvSpPr>
            <a:spLocks/>
          </p:cNvSpPr>
          <p:nvPr/>
        </p:nvSpPr>
        <p:spPr bwMode="auto">
          <a:xfrm>
            <a:off x="9278938" y="3940176"/>
            <a:ext cx="3175" cy="60325"/>
          </a:xfrm>
          <a:custGeom>
            <a:avLst/>
            <a:gdLst>
              <a:gd name="T0" fmla="*/ 2812 w 3175"/>
              <a:gd name="T1" fmla="*/ 0 h 59689"/>
              <a:gd name="T2" fmla="*/ 1672 w 3175"/>
              <a:gd name="T3" fmla="*/ 5900 h 59689"/>
              <a:gd name="T4" fmla="*/ 532 w 3175"/>
              <a:gd name="T5" fmla="*/ 17700 h 59689"/>
              <a:gd name="T6" fmla="*/ 0 w 3175"/>
              <a:gd name="T7" fmla="*/ 24253 h 59689"/>
              <a:gd name="T8" fmla="*/ 0 w 3175"/>
              <a:gd name="T9" fmla="*/ 37365 h 59689"/>
              <a:gd name="T10" fmla="*/ 532 w 3175"/>
              <a:gd name="T11" fmla="*/ 43919 h 59689"/>
              <a:gd name="T12" fmla="*/ 1672 w 3175"/>
              <a:gd name="T13" fmla="*/ 55718 h 59689"/>
              <a:gd name="T14" fmla="*/ 2812 w 3175"/>
              <a:gd name="T15" fmla="*/ 61619 h 59689"/>
              <a:gd name="T16" fmla="*/ 2812 w 3175"/>
              <a:gd name="T17" fmla="*/ 0 h 596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75" h="59689">
                <a:moveTo>
                  <a:pt x="2812" y="0"/>
                </a:moveTo>
                <a:lnTo>
                  <a:pt x="1672" y="5715"/>
                </a:lnTo>
                <a:lnTo>
                  <a:pt x="532" y="17145"/>
                </a:lnTo>
                <a:lnTo>
                  <a:pt x="0" y="23494"/>
                </a:lnTo>
                <a:lnTo>
                  <a:pt x="0" y="36195"/>
                </a:lnTo>
                <a:lnTo>
                  <a:pt x="532" y="42545"/>
                </a:lnTo>
                <a:lnTo>
                  <a:pt x="1672" y="53975"/>
                </a:lnTo>
                <a:lnTo>
                  <a:pt x="2812" y="5969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95" name="object 104">
            <a:extLst>
              <a:ext uri="{FF2B5EF4-FFF2-40B4-BE49-F238E27FC236}">
                <a16:creationId xmlns:a16="http://schemas.microsoft.com/office/drawing/2014/main" id="{310E9BC3-6D27-324C-8D0E-DC97A960442E}"/>
              </a:ext>
            </a:extLst>
          </p:cNvPr>
          <p:cNvSpPr>
            <a:spLocks/>
          </p:cNvSpPr>
          <p:nvPr/>
        </p:nvSpPr>
        <p:spPr bwMode="auto">
          <a:xfrm>
            <a:off x="9496426" y="3943351"/>
            <a:ext cx="1587" cy="53975"/>
          </a:xfrm>
          <a:custGeom>
            <a:avLst/>
            <a:gdLst>
              <a:gd name="T0" fmla="*/ 0 w 2540"/>
              <a:gd name="T1" fmla="*/ 0 h 54610"/>
              <a:gd name="T2" fmla="*/ 0 w 2540"/>
              <a:gd name="T3" fmla="*/ 52481 h 54610"/>
              <a:gd name="T4" fmla="*/ 148 w 2540"/>
              <a:gd name="T5" fmla="*/ 49537 h 54610"/>
              <a:gd name="T6" fmla="*/ 426 w 2540"/>
              <a:gd name="T7" fmla="*/ 38502 h 54610"/>
              <a:gd name="T8" fmla="*/ 612 w 2540"/>
              <a:gd name="T9" fmla="*/ 32371 h 54610"/>
              <a:gd name="T10" fmla="*/ 612 w 2540"/>
              <a:gd name="T11" fmla="*/ 20109 h 54610"/>
              <a:gd name="T12" fmla="*/ 426 w 2540"/>
              <a:gd name="T13" fmla="*/ 13979 h 54610"/>
              <a:gd name="T14" fmla="*/ 148 w 2540"/>
              <a:gd name="T15" fmla="*/ 2942 h 54610"/>
              <a:gd name="T16" fmla="*/ 0 w 2540"/>
              <a:gd name="T17" fmla="*/ 0 h 546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40" h="54610">
                <a:moveTo>
                  <a:pt x="0" y="0"/>
                </a:moveTo>
                <a:lnTo>
                  <a:pt x="0" y="54355"/>
                </a:lnTo>
                <a:lnTo>
                  <a:pt x="608" y="51307"/>
                </a:lnTo>
                <a:lnTo>
                  <a:pt x="1748" y="39877"/>
                </a:lnTo>
                <a:lnTo>
                  <a:pt x="2508" y="33527"/>
                </a:lnTo>
                <a:lnTo>
                  <a:pt x="2508" y="20827"/>
                </a:lnTo>
                <a:lnTo>
                  <a:pt x="1748" y="14477"/>
                </a:lnTo>
                <a:lnTo>
                  <a:pt x="608" y="3047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96" name="object 105">
            <a:extLst>
              <a:ext uri="{FF2B5EF4-FFF2-40B4-BE49-F238E27FC236}">
                <a16:creationId xmlns:a16="http://schemas.microsoft.com/office/drawing/2014/main" id="{BCAD2F61-DBF5-474D-B45A-732BCE8CE6FB}"/>
              </a:ext>
            </a:extLst>
          </p:cNvPr>
          <p:cNvSpPr txBox="1"/>
          <p:nvPr/>
        </p:nvSpPr>
        <p:spPr>
          <a:xfrm>
            <a:off x="9544051" y="4156076"/>
            <a:ext cx="204787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60" dirty="0">
                <a:solidFill>
                  <a:srgbClr val="FDFDFD"/>
                </a:solidFill>
                <a:latin typeface="Arial"/>
                <a:cs typeface="Arial"/>
              </a:rPr>
              <a:t>337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40" dirty="0">
                <a:solidFill>
                  <a:srgbClr val="FDFDFD"/>
                </a:solidFill>
                <a:latin typeface="Arial"/>
                <a:cs typeface="Arial"/>
              </a:rPr>
              <a:t>M</a:t>
            </a:r>
            <a:r>
              <a:rPr sz="550" b="1" spc="-60" dirty="0">
                <a:solidFill>
                  <a:srgbClr val="FDFDFD"/>
                </a:solidFill>
                <a:latin typeface="Arial"/>
                <a:cs typeface="Arial"/>
              </a:rPr>
              <a:t>e</a:t>
            </a:r>
            <a:r>
              <a:rPr sz="550" b="1" spc="-35" dirty="0">
                <a:solidFill>
                  <a:srgbClr val="FDFDFD"/>
                </a:solidFill>
                <a:latin typeface="Arial"/>
                <a:cs typeface="Arial"/>
              </a:rPr>
              <a:t>d</a:t>
            </a:r>
            <a:r>
              <a:rPr sz="550" b="1" spc="5" dirty="0">
                <a:solidFill>
                  <a:srgbClr val="FDFDFD"/>
                </a:solidFill>
                <a:latin typeface="Arial"/>
                <a:cs typeface="Arial"/>
              </a:rPr>
              <a:t>i</a:t>
            </a:r>
            <a:r>
              <a:rPr sz="550" b="1" spc="-45" dirty="0">
                <a:solidFill>
                  <a:srgbClr val="FDFDFD"/>
                </a:solidFill>
                <a:latin typeface="Arial"/>
                <a:cs typeface="Arial"/>
              </a:rPr>
              <a:t>a</a:t>
            </a:r>
            <a:endParaRPr sz="550">
              <a:latin typeface="Arial"/>
              <a:cs typeface="Arial"/>
            </a:endParaRPr>
          </a:p>
        </p:txBody>
      </p:sp>
      <p:sp>
        <p:nvSpPr>
          <p:cNvPr id="197" name="object 106">
            <a:extLst>
              <a:ext uri="{FF2B5EF4-FFF2-40B4-BE49-F238E27FC236}">
                <a16:creationId xmlns:a16="http://schemas.microsoft.com/office/drawing/2014/main" id="{00BD1A82-18DB-F34E-B7EC-DA67167BB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7513" y="4183063"/>
            <a:ext cx="161925" cy="195262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198" name="object 107">
            <a:extLst>
              <a:ext uri="{FF2B5EF4-FFF2-40B4-BE49-F238E27FC236}">
                <a16:creationId xmlns:a16="http://schemas.microsoft.com/office/drawing/2014/main" id="{439C7518-2C47-BC4E-8C0D-C4722A20684D}"/>
              </a:ext>
            </a:extLst>
          </p:cNvPr>
          <p:cNvSpPr>
            <a:spLocks/>
          </p:cNvSpPr>
          <p:nvPr/>
        </p:nvSpPr>
        <p:spPr bwMode="auto">
          <a:xfrm>
            <a:off x="9278938" y="4256088"/>
            <a:ext cx="3175" cy="61912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652 h 60960"/>
              <a:gd name="T4" fmla="*/ 1140 w 3175"/>
              <a:gd name="T5" fmla="*/ 11973 h 60960"/>
              <a:gd name="T6" fmla="*/ 1140 w 3175"/>
              <a:gd name="T7" fmla="*/ 13304 h 60960"/>
              <a:gd name="T8" fmla="*/ 532 w 3175"/>
              <a:gd name="T9" fmla="*/ 18626 h 60960"/>
              <a:gd name="T10" fmla="*/ 0 w 3175"/>
              <a:gd name="T11" fmla="*/ 25278 h 60960"/>
              <a:gd name="T12" fmla="*/ 0 w 3175"/>
              <a:gd name="T13" fmla="*/ 38582 h 60960"/>
              <a:gd name="T14" fmla="*/ 532 w 3175"/>
              <a:gd name="T15" fmla="*/ 43904 h 60960"/>
              <a:gd name="T16" fmla="*/ 1140 w 3175"/>
              <a:gd name="T17" fmla="*/ 50556 h 60960"/>
              <a:gd name="T18" fmla="*/ 1672 w 3175"/>
              <a:gd name="T19" fmla="*/ 57209 h 60960"/>
              <a:gd name="T20" fmla="*/ 2812 w 3175"/>
              <a:gd name="T21" fmla="*/ 62531 h 60960"/>
              <a:gd name="T22" fmla="*/ 2812 w 3175"/>
              <a:gd name="T23" fmla="*/ 63861 h 60960"/>
              <a:gd name="T24" fmla="*/ 2812 w 3175"/>
              <a:gd name="T25" fmla="*/ 0 h 609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99" name="object 108">
            <a:extLst>
              <a:ext uri="{FF2B5EF4-FFF2-40B4-BE49-F238E27FC236}">
                <a16:creationId xmlns:a16="http://schemas.microsoft.com/office/drawing/2014/main" id="{B4D0CDB7-C778-4D44-8B51-7E0ECEFB1106}"/>
              </a:ext>
            </a:extLst>
          </p:cNvPr>
          <p:cNvSpPr>
            <a:spLocks/>
          </p:cNvSpPr>
          <p:nvPr/>
        </p:nvSpPr>
        <p:spPr bwMode="auto">
          <a:xfrm>
            <a:off x="9496426" y="4259263"/>
            <a:ext cx="1587" cy="55562"/>
          </a:xfrm>
          <a:custGeom>
            <a:avLst/>
            <a:gdLst>
              <a:gd name="T0" fmla="*/ 0 w 2540"/>
              <a:gd name="T1" fmla="*/ 0 h 54610"/>
              <a:gd name="T2" fmla="*/ 0 w 2540"/>
              <a:gd name="T3" fmla="*/ 57248 h 54610"/>
              <a:gd name="T4" fmla="*/ 148 w 2540"/>
              <a:gd name="T5" fmla="*/ 54394 h 54610"/>
              <a:gd name="T6" fmla="*/ 307 w 2540"/>
              <a:gd name="T7" fmla="*/ 46368 h 54610"/>
              <a:gd name="T8" fmla="*/ 426 w 2540"/>
              <a:gd name="T9" fmla="*/ 41019 h 54610"/>
              <a:gd name="T10" fmla="*/ 612 w 2540"/>
              <a:gd name="T11" fmla="*/ 35668 h 54610"/>
              <a:gd name="T12" fmla="*/ 612 w 2540"/>
              <a:gd name="T13" fmla="*/ 22292 h 54610"/>
              <a:gd name="T14" fmla="*/ 278 w 2540"/>
              <a:gd name="T15" fmla="*/ 10255 h 54610"/>
              <a:gd name="T16" fmla="*/ 278 w 2540"/>
              <a:gd name="T17" fmla="*/ 8917 h 54610"/>
              <a:gd name="T18" fmla="*/ 148 w 2540"/>
              <a:gd name="T19" fmla="*/ 3566 h 54610"/>
              <a:gd name="T20" fmla="*/ 0 w 2540"/>
              <a:gd name="T21" fmla="*/ 0 h 546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4610">
                <a:moveTo>
                  <a:pt x="0" y="0"/>
                </a:moveTo>
                <a:lnTo>
                  <a:pt x="0" y="54355"/>
                </a:lnTo>
                <a:lnTo>
                  <a:pt x="608" y="51646"/>
                </a:lnTo>
                <a:lnTo>
                  <a:pt x="1261" y="44026"/>
                </a:lnTo>
                <a:lnTo>
                  <a:pt x="1748" y="3894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00" name="object 109">
            <a:extLst>
              <a:ext uri="{FF2B5EF4-FFF2-40B4-BE49-F238E27FC236}">
                <a16:creationId xmlns:a16="http://schemas.microsoft.com/office/drawing/2014/main" id="{8016AF4A-231D-6A43-9D78-BD1CFFC179BA}"/>
              </a:ext>
            </a:extLst>
          </p:cNvPr>
          <p:cNvSpPr txBox="1"/>
          <p:nvPr/>
        </p:nvSpPr>
        <p:spPr>
          <a:xfrm>
            <a:off x="9544050" y="4470401"/>
            <a:ext cx="266700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50" dirty="0">
                <a:solidFill>
                  <a:srgbClr val="FDFDFD"/>
                </a:solidFill>
                <a:latin typeface="Arial"/>
                <a:cs typeface="Arial"/>
              </a:rPr>
              <a:t>346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15" dirty="0">
                <a:solidFill>
                  <a:srgbClr val="FDFDFD"/>
                </a:solidFill>
                <a:latin typeface="Arial"/>
                <a:cs typeface="Arial"/>
              </a:rPr>
              <a:t>Utilities</a:t>
            </a:r>
            <a:endParaRPr sz="550">
              <a:latin typeface="Arial"/>
              <a:cs typeface="Arial"/>
            </a:endParaRPr>
          </a:p>
        </p:txBody>
      </p:sp>
      <p:sp>
        <p:nvSpPr>
          <p:cNvPr id="201" name="object 110">
            <a:extLst>
              <a:ext uri="{FF2B5EF4-FFF2-40B4-BE49-F238E27FC236}">
                <a16:creationId xmlns:a16="http://schemas.microsoft.com/office/drawing/2014/main" id="{58DEF7AD-A5B2-EB43-AF44-A6A48C3C6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862" y="4500564"/>
            <a:ext cx="165100" cy="198437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02" name="object 111">
            <a:extLst>
              <a:ext uri="{FF2B5EF4-FFF2-40B4-BE49-F238E27FC236}">
                <a16:creationId xmlns:a16="http://schemas.microsoft.com/office/drawing/2014/main" id="{B7FC7941-309C-8B47-9E8C-2AFB84C0A708}"/>
              </a:ext>
            </a:extLst>
          </p:cNvPr>
          <p:cNvSpPr>
            <a:spLocks/>
          </p:cNvSpPr>
          <p:nvPr/>
        </p:nvSpPr>
        <p:spPr bwMode="auto">
          <a:xfrm>
            <a:off x="9278938" y="4570414"/>
            <a:ext cx="3175" cy="60325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154 h 60960"/>
              <a:gd name="T4" fmla="*/ 1140 w 3175"/>
              <a:gd name="T5" fmla="*/ 12307 h 60960"/>
              <a:gd name="T6" fmla="*/ 532 w 3175"/>
              <a:gd name="T7" fmla="*/ 17231 h 60960"/>
              <a:gd name="T8" fmla="*/ 0 w 3175"/>
              <a:gd name="T9" fmla="*/ 23383 h 60960"/>
              <a:gd name="T10" fmla="*/ 0 w 3175"/>
              <a:gd name="T11" fmla="*/ 35690 h 60960"/>
              <a:gd name="T12" fmla="*/ 532 w 3175"/>
              <a:gd name="T13" fmla="*/ 41845 h 60960"/>
              <a:gd name="T14" fmla="*/ 1672 w 3175"/>
              <a:gd name="T15" fmla="*/ 52921 h 60960"/>
              <a:gd name="T16" fmla="*/ 2812 w 3175"/>
              <a:gd name="T17" fmla="*/ 59075 h 60960"/>
              <a:gd name="T18" fmla="*/ 2812 w 3175"/>
              <a:gd name="T19" fmla="*/ 0 h 609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3180"/>
                </a:lnTo>
                <a:lnTo>
                  <a:pt x="1672" y="5461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03" name="object 112">
            <a:extLst>
              <a:ext uri="{FF2B5EF4-FFF2-40B4-BE49-F238E27FC236}">
                <a16:creationId xmlns:a16="http://schemas.microsoft.com/office/drawing/2014/main" id="{A72659F3-3FC3-7346-A6AF-FDE4ADE7B1EC}"/>
              </a:ext>
            </a:extLst>
          </p:cNvPr>
          <p:cNvSpPr>
            <a:spLocks/>
          </p:cNvSpPr>
          <p:nvPr/>
        </p:nvSpPr>
        <p:spPr bwMode="auto">
          <a:xfrm>
            <a:off x="9496426" y="4572001"/>
            <a:ext cx="1587" cy="55563"/>
          </a:xfrm>
          <a:custGeom>
            <a:avLst/>
            <a:gdLst>
              <a:gd name="T0" fmla="*/ 0 w 2540"/>
              <a:gd name="T1" fmla="*/ 0 h 55245"/>
              <a:gd name="T2" fmla="*/ 0 w 2540"/>
              <a:gd name="T3" fmla="*/ 55989 h 55245"/>
              <a:gd name="T4" fmla="*/ 148 w 2540"/>
              <a:gd name="T5" fmla="*/ 52543 h 55245"/>
              <a:gd name="T6" fmla="*/ 426 w 2540"/>
              <a:gd name="T7" fmla="*/ 40914 h 55245"/>
              <a:gd name="T8" fmla="*/ 612 w 2540"/>
              <a:gd name="T9" fmla="*/ 34454 h 55245"/>
              <a:gd name="T10" fmla="*/ 612 w 2540"/>
              <a:gd name="T11" fmla="*/ 21534 h 55245"/>
              <a:gd name="T12" fmla="*/ 278 w 2540"/>
              <a:gd name="T13" fmla="*/ 9905 h 55245"/>
              <a:gd name="T14" fmla="*/ 148 w 2540"/>
              <a:gd name="T15" fmla="*/ 3445 h 55245"/>
              <a:gd name="T16" fmla="*/ 0 w 2540"/>
              <a:gd name="T17" fmla="*/ 0 h 552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40" h="55245">
                <a:moveTo>
                  <a:pt x="0" y="0"/>
                </a:moveTo>
                <a:lnTo>
                  <a:pt x="0" y="55033"/>
                </a:lnTo>
                <a:lnTo>
                  <a:pt x="608" y="51646"/>
                </a:lnTo>
                <a:lnTo>
                  <a:pt x="1748" y="4021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04" name="object 113">
            <a:extLst>
              <a:ext uri="{FF2B5EF4-FFF2-40B4-BE49-F238E27FC236}">
                <a16:creationId xmlns:a16="http://schemas.microsoft.com/office/drawing/2014/main" id="{295F34C9-D32D-1F42-B9DB-264A44219F11}"/>
              </a:ext>
            </a:extLst>
          </p:cNvPr>
          <p:cNvSpPr txBox="1"/>
          <p:nvPr/>
        </p:nvSpPr>
        <p:spPr>
          <a:xfrm>
            <a:off x="9544051" y="4786314"/>
            <a:ext cx="376237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55" dirty="0">
                <a:solidFill>
                  <a:srgbClr val="FDFDFD"/>
                </a:solidFill>
                <a:latin typeface="Arial"/>
                <a:cs typeface="Arial"/>
              </a:rPr>
              <a:t>389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30" dirty="0">
                <a:solidFill>
                  <a:srgbClr val="FDFDFD"/>
                </a:solidFill>
                <a:latin typeface="Arial"/>
                <a:cs typeface="Arial"/>
              </a:rPr>
              <a:t>Health</a:t>
            </a:r>
            <a:r>
              <a:rPr sz="550" b="1" spc="-5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40" dirty="0">
                <a:solidFill>
                  <a:srgbClr val="FDFDFD"/>
                </a:solidFill>
                <a:latin typeface="Arial"/>
                <a:cs typeface="Arial"/>
              </a:rPr>
              <a:t>Care</a:t>
            </a:r>
            <a:endParaRPr sz="550">
              <a:latin typeface="Arial"/>
              <a:cs typeface="Arial"/>
            </a:endParaRPr>
          </a:p>
        </p:txBody>
      </p:sp>
      <p:sp>
        <p:nvSpPr>
          <p:cNvPr id="205" name="object 114">
            <a:extLst>
              <a:ext uri="{FF2B5EF4-FFF2-40B4-BE49-F238E27FC236}">
                <a16:creationId xmlns:a16="http://schemas.microsoft.com/office/drawing/2014/main" id="{EB02D41B-6232-6348-85C4-E2153EDA1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4818063"/>
            <a:ext cx="185737" cy="222250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06" name="object 115">
            <a:extLst>
              <a:ext uri="{FF2B5EF4-FFF2-40B4-BE49-F238E27FC236}">
                <a16:creationId xmlns:a16="http://schemas.microsoft.com/office/drawing/2014/main" id="{E6D48867-624A-D147-ADA9-A58C9CA11E60}"/>
              </a:ext>
            </a:extLst>
          </p:cNvPr>
          <p:cNvSpPr>
            <a:spLocks/>
          </p:cNvSpPr>
          <p:nvPr/>
        </p:nvSpPr>
        <p:spPr bwMode="auto">
          <a:xfrm>
            <a:off x="9278938" y="4887914"/>
            <a:ext cx="3175" cy="58737"/>
          </a:xfrm>
          <a:custGeom>
            <a:avLst/>
            <a:gdLst>
              <a:gd name="T0" fmla="*/ 2812 w 3175"/>
              <a:gd name="T1" fmla="*/ 0 h 59689"/>
              <a:gd name="T2" fmla="*/ 1672 w 3175"/>
              <a:gd name="T3" fmla="*/ 4841 h 59689"/>
              <a:gd name="T4" fmla="*/ 1140 w 3175"/>
              <a:gd name="T5" fmla="*/ 10892 h 59689"/>
              <a:gd name="T6" fmla="*/ 532 w 3175"/>
              <a:gd name="T7" fmla="*/ 15733 h 59689"/>
              <a:gd name="T8" fmla="*/ 0 w 3175"/>
              <a:gd name="T9" fmla="*/ 21782 h 59689"/>
              <a:gd name="T10" fmla="*/ 0 w 3175"/>
              <a:gd name="T11" fmla="*/ 33886 h 59689"/>
              <a:gd name="T12" fmla="*/ 532 w 3175"/>
              <a:gd name="T13" fmla="*/ 39937 h 59689"/>
              <a:gd name="T14" fmla="*/ 1140 w 3175"/>
              <a:gd name="T15" fmla="*/ 45988 h 59689"/>
              <a:gd name="T16" fmla="*/ 1672 w 3175"/>
              <a:gd name="T17" fmla="*/ 50828 h 59689"/>
              <a:gd name="T18" fmla="*/ 1672 w 3175"/>
              <a:gd name="T19" fmla="*/ 52039 h 59689"/>
              <a:gd name="T20" fmla="*/ 2812 w 3175"/>
              <a:gd name="T21" fmla="*/ 56879 h 59689"/>
              <a:gd name="T22" fmla="*/ 2812 w 3175"/>
              <a:gd name="T23" fmla="*/ 0 h 596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75" h="59689">
                <a:moveTo>
                  <a:pt x="2812" y="0"/>
                </a:moveTo>
                <a:lnTo>
                  <a:pt x="1672" y="5080"/>
                </a:lnTo>
                <a:lnTo>
                  <a:pt x="1140" y="11430"/>
                </a:lnTo>
                <a:lnTo>
                  <a:pt x="532" y="16510"/>
                </a:lnTo>
                <a:lnTo>
                  <a:pt x="0" y="22859"/>
                </a:lnTo>
                <a:lnTo>
                  <a:pt x="0" y="3556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334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07" name="object 116">
            <a:extLst>
              <a:ext uri="{FF2B5EF4-FFF2-40B4-BE49-F238E27FC236}">
                <a16:creationId xmlns:a16="http://schemas.microsoft.com/office/drawing/2014/main" id="{D4E2082E-108A-DD4B-AF2E-4A5F83C7C860}"/>
              </a:ext>
            </a:extLst>
          </p:cNvPr>
          <p:cNvSpPr>
            <a:spLocks/>
          </p:cNvSpPr>
          <p:nvPr/>
        </p:nvSpPr>
        <p:spPr bwMode="auto">
          <a:xfrm>
            <a:off x="9496426" y="4889501"/>
            <a:ext cx="1587" cy="55563"/>
          </a:xfrm>
          <a:custGeom>
            <a:avLst/>
            <a:gdLst>
              <a:gd name="T0" fmla="*/ 0 w 2540"/>
              <a:gd name="T1" fmla="*/ 0 h 55245"/>
              <a:gd name="T2" fmla="*/ 0 w 2540"/>
              <a:gd name="T3" fmla="*/ 55902 h 55245"/>
              <a:gd name="T4" fmla="*/ 148 w 2540"/>
              <a:gd name="T5" fmla="*/ 53146 h 55245"/>
              <a:gd name="T6" fmla="*/ 148 w 2540"/>
              <a:gd name="T7" fmla="*/ 51854 h 55245"/>
              <a:gd name="T8" fmla="*/ 307 w 2540"/>
              <a:gd name="T9" fmla="*/ 45394 h 55245"/>
              <a:gd name="T10" fmla="*/ 426 w 2540"/>
              <a:gd name="T11" fmla="*/ 40226 h 55245"/>
              <a:gd name="T12" fmla="*/ 612 w 2540"/>
              <a:gd name="T13" fmla="*/ 33765 h 55245"/>
              <a:gd name="T14" fmla="*/ 612 w 2540"/>
              <a:gd name="T15" fmla="*/ 20845 h 55245"/>
              <a:gd name="T16" fmla="*/ 278 w 2540"/>
              <a:gd name="T17" fmla="*/ 9216 h 55245"/>
              <a:gd name="T18" fmla="*/ 148 w 2540"/>
              <a:gd name="T19" fmla="*/ 2757 h 55245"/>
              <a:gd name="T20" fmla="*/ 0 w 2540"/>
              <a:gd name="T21" fmla="*/ 0 h 552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5245">
                <a:moveTo>
                  <a:pt x="0" y="0"/>
                </a:moveTo>
                <a:lnTo>
                  <a:pt x="0" y="54948"/>
                </a:lnTo>
                <a:lnTo>
                  <a:pt x="608" y="52239"/>
                </a:lnTo>
                <a:lnTo>
                  <a:pt x="608" y="50969"/>
                </a:lnTo>
                <a:lnTo>
                  <a:pt x="1261" y="44619"/>
                </a:lnTo>
                <a:lnTo>
                  <a:pt x="1748" y="39539"/>
                </a:lnTo>
                <a:lnTo>
                  <a:pt x="2508" y="33189"/>
                </a:lnTo>
                <a:lnTo>
                  <a:pt x="2508" y="20489"/>
                </a:lnTo>
                <a:lnTo>
                  <a:pt x="1140" y="9059"/>
                </a:lnTo>
                <a:lnTo>
                  <a:pt x="608" y="2709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08" name="object 117">
            <a:extLst>
              <a:ext uri="{FF2B5EF4-FFF2-40B4-BE49-F238E27FC236}">
                <a16:creationId xmlns:a16="http://schemas.microsoft.com/office/drawing/2014/main" id="{DB510906-1FC7-8E49-B11F-9C10F56F93D6}"/>
              </a:ext>
            </a:extLst>
          </p:cNvPr>
          <p:cNvSpPr txBox="1"/>
          <p:nvPr/>
        </p:nvSpPr>
        <p:spPr>
          <a:xfrm>
            <a:off x="9544050" y="5100639"/>
            <a:ext cx="558800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55" dirty="0">
                <a:solidFill>
                  <a:srgbClr val="FDFDFD"/>
                </a:solidFill>
                <a:latin typeface="Arial"/>
                <a:cs typeface="Arial"/>
              </a:rPr>
              <a:t>508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35" dirty="0">
                <a:solidFill>
                  <a:srgbClr val="FDFDFD"/>
                </a:solidFill>
                <a:latin typeface="Arial"/>
                <a:cs typeface="Arial"/>
              </a:rPr>
              <a:t>Financial </a:t>
            </a:r>
            <a:r>
              <a:rPr sz="550" b="1" spc="-70" dirty="0">
                <a:solidFill>
                  <a:srgbClr val="FDFDFD"/>
                </a:solidFill>
                <a:latin typeface="Arial"/>
                <a:cs typeface="Arial"/>
              </a:rPr>
              <a:t>Ser</a:t>
            </a:r>
            <a:r>
              <a:rPr sz="550" b="1" spc="-9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45" dirty="0">
                <a:solidFill>
                  <a:srgbClr val="FDFDFD"/>
                </a:solidFill>
                <a:latin typeface="Arial"/>
                <a:cs typeface="Arial"/>
              </a:rPr>
              <a:t>vices</a:t>
            </a:r>
            <a:endParaRPr sz="550">
              <a:latin typeface="Arial"/>
              <a:cs typeface="Arial"/>
            </a:endParaRPr>
          </a:p>
        </p:txBody>
      </p:sp>
      <p:sp>
        <p:nvSpPr>
          <p:cNvPr id="209" name="object 118">
            <a:extLst>
              <a:ext uri="{FF2B5EF4-FFF2-40B4-BE49-F238E27FC236}">
                <a16:creationId xmlns:a16="http://schemas.microsoft.com/office/drawing/2014/main" id="{A4A2F129-3583-E449-BABF-4254EACC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3701" y="5124450"/>
            <a:ext cx="187325" cy="223838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10" name="object 119">
            <a:extLst>
              <a:ext uri="{FF2B5EF4-FFF2-40B4-BE49-F238E27FC236}">
                <a16:creationId xmlns:a16="http://schemas.microsoft.com/office/drawing/2014/main" id="{378CB5FC-95DB-BD4C-B8CC-E2AE7228345A}"/>
              </a:ext>
            </a:extLst>
          </p:cNvPr>
          <p:cNvSpPr>
            <a:spLocks/>
          </p:cNvSpPr>
          <p:nvPr/>
        </p:nvSpPr>
        <p:spPr bwMode="auto">
          <a:xfrm>
            <a:off x="9278938" y="5200651"/>
            <a:ext cx="3175" cy="60325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154 h 60960"/>
              <a:gd name="T4" fmla="*/ 1140 w 3175"/>
              <a:gd name="T5" fmla="*/ 11076 h 60960"/>
              <a:gd name="T6" fmla="*/ 425 w 3175"/>
              <a:gd name="T7" fmla="*/ 18462 h 60960"/>
              <a:gd name="T8" fmla="*/ 0 w 3175"/>
              <a:gd name="T9" fmla="*/ 23383 h 60960"/>
              <a:gd name="T10" fmla="*/ 0 w 3175"/>
              <a:gd name="T11" fmla="*/ 35690 h 60960"/>
              <a:gd name="T12" fmla="*/ 532 w 3175"/>
              <a:gd name="T13" fmla="*/ 40613 h 60960"/>
              <a:gd name="T14" fmla="*/ 532 w 3175"/>
              <a:gd name="T15" fmla="*/ 41845 h 60960"/>
              <a:gd name="T16" fmla="*/ 1140 w 3175"/>
              <a:gd name="T17" fmla="*/ 46768 h 60960"/>
              <a:gd name="T18" fmla="*/ 1672 w 3175"/>
              <a:gd name="T19" fmla="*/ 52921 h 60960"/>
              <a:gd name="T20" fmla="*/ 2812 w 3175"/>
              <a:gd name="T21" fmla="*/ 57844 h 60960"/>
              <a:gd name="T22" fmla="*/ 2812 w 3175"/>
              <a:gd name="T23" fmla="*/ 59075 h 60960"/>
              <a:gd name="T24" fmla="*/ 2812 w 3175"/>
              <a:gd name="T25" fmla="*/ 0 h 609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1430"/>
                </a:lnTo>
                <a:lnTo>
                  <a:pt x="425" y="1905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532" y="4318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11" name="object 120">
            <a:extLst>
              <a:ext uri="{FF2B5EF4-FFF2-40B4-BE49-F238E27FC236}">
                <a16:creationId xmlns:a16="http://schemas.microsoft.com/office/drawing/2014/main" id="{25C3F03A-649C-2E42-8A9E-50FDECF1E636}"/>
              </a:ext>
            </a:extLst>
          </p:cNvPr>
          <p:cNvSpPr>
            <a:spLocks/>
          </p:cNvSpPr>
          <p:nvPr/>
        </p:nvSpPr>
        <p:spPr bwMode="auto">
          <a:xfrm>
            <a:off x="9496426" y="5203826"/>
            <a:ext cx="1587" cy="53975"/>
          </a:xfrm>
          <a:custGeom>
            <a:avLst/>
            <a:gdLst>
              <a:gd name="T0" fmla="*/ 0 w 2540"/>
              <a:gd name="T1" fmla="*/ 0 h 54610"/>
              <a:gd name="T2" fmla="*/ 0 w 2540"/>
              <a:gd name="T3" fmla="*/ 52481 h 54610"/>
              <a:gd name="T4" fmla="*/ 148 w 2540"/>
              <a:gd name="T5" fmla="*/ 49864 h 54610"/>
              <a:gd name="T6" fmla="*/ 278 w 2540"/>
              <a:gd name="T7" fmla="*/ 43733 h 54610"/>
              <a:gd name="T8" fmla="*/ 426 w 2540"/>
              <a:gd name="T9" fmla="*/ 38829 h 54610"/>
              <a:gd name="T10" fmla="*/ 426 w 2540"/>
              <a:gd name="T11" fmla="*/ 37603 h 54610"/>
              <a:gd name="T12" fmla="*/ 612 w 2540"/>
              <a:gd name="T13" fmla="*/ 32698 h 54610"/>
              <a:gd name="T14" fmla="*/ 612 w 2540"/>
              <a:gd name="T15" fmla="*/ 20437 h 54610"/>
              <a:gd name="T16" fmla="*/ 426 w 2540"/>
              <a:gd name="T17" fmla="*/ 14306 h 54610"/>
              <a:gd name="T18" fmla="*/ 278 w 2540"/>
              <a:gd name="T19" fmla="*/ 8175 h 54610"/>
              <a:gd name="T20" fmla="*/ 148 w 2540"/>
              <a:gd name="T21" fmla="*/ 3270 h 54610"/>
              <a:gd name="T22" fmla="*/ 0 w 2540"/>
              <a:gd name="T23" fmla="*/ 0 h 5461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0" h="54610">
                <a:moveTo>
                  <a:pt x="0" y="0"/>
                </a:moveTo>
                <a:lnTo>
                  <a:pt x="0" y="54355"/>
                </a:lnTo>
                <a:lnTo>
                  <a:pt x="608" y="51646"/>
                </a:lnTo>
                <a:lnTo>
                  <a:pt x="1140" y="45296"/>
                </a:lnTo>
                <a:lnTo>
                  <a:pt x="1748" y="40216"/>
                </a:lnTo>
                <a:lnTo>
                  <a:pt x="1748" y="38946"/>
                </a:lnTo>
                <a:lnTo>
                  <a:pt x="2508" y="33866"/>
                </a:lnTo>
                <a:lnTo>
                  <a:pt x="2508" y="21166"/>
                </a:lnTo>
                <a:lnTo>
                  <a:pt x="1748" y="14816"/>
                </a:lnTo>
                <a:lnTo>
                  <a:pt x="1140" y="846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12" name="object 121">
            <a:extLst>
              <a:ext uri="{FF2B5EF4-FFF2-40B4-BE49-F238E27FC236}">
                <a16:creationId xmlns:a16="http://schemas.microsoft.com/office/drawing/2014/main" id="{13FC5228-51E9-C34E-AEEF-80A68EF2794B}"/>
              </a:ext>
            </a:extLst>
          </p:cNvPr>
          <p:cNvSpPr txBox="1"/>
          <p:nvPr/>
        </p:nvSpPr>
        <p:spPr>
          <a:xfrm>
            <a:off x="9544050" y="5411789"/>
            <a:ext cx="182562" cy="14491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spcBef>
                <a:spcPts val="110"/>
              </a:spcBef>
              <a:defRPr/>
            </a:pPr>
            <a:r>
              <a:rPr sz="850" b="1" spc="-55" dirty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850" b="1" spc="-60" dirty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850" b="1" spc="-75" dirty="0">
                <a:solidFill>
                  <a:srgbClr val="FDFDFD"/>
                </a:solidFill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213" name="object 122">
            <a:extLst>
              <a:ext uri="{FF2B5EF4-FFF2-40B4-BE49-F238E27FC236}">
                <a16:creationId xmlns:a16="http://schemas.microsoft.com/office/drawing/2014/main" id="{DDB8DB56-90B2-4744-BC0F-F00C2BF7E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751" y="5562601"/>
            <a:ext cx="477837" cy="68263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14" name="object 123">
            <a:extLst>
              <a:ext uri="{FF2B5EF4-FFF2-40B4-BE49-F238E27FC236}">
                <a16:creationId xmlns:a16="http://schemas.microsoft.com/office/drawing/2014/main" id="{12713E17-A85B-CC44-B4A5-9CEBC15BC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0687" y="5448300"/>
            <a:ext cx="153988" cy="185738"/>
          </a:xfrm>
          <a:prstGeom prst="rect">
            <a:avLst/>
          </a:prstGeom>
          <a:blipFill dpi="0" rotWithShape="1">
            <a:blip r:embed="rId2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15" name="object 124">
            <a:extLst>
              <a:ext uri="{FF2B5EF4-FFF2-40B4-BE49-F238E27FC236}">
                <a16:creationId xmlns:a16="http://schemas.microsoft.com/office/drawing/2014/main" id="{0FA049D5-2453-8142-B496-A74921CAFAD9}"/>
              </a:ext>
            </a:extLst>
          </p:cNvPr>
          <p:cNvSpPr>
            <a:spLocks/>
          </p:cNvSpPr>
          <p:nvPr/>
        </p:nvSpPr>
        <p:spPr bwMode="auto">
          <a:xfrm>
            <a:off x="9278938" y="5511801"/>
            <a:ext cx="3175" cy="61913"/>
          </a:xfrm>
          <a:custGeom>
            <a:avLst/>
            <a:gdLst>
              <a:gd name="T0" fmla="*/ 2812 w 3175"/>
              <a:gd name="T1" fmla="*/ 0 h 60960"/>
              <a:gd name="T2" fmla="*/ 1672 w 3175"/>
              <a:gd name="T3" fmla="*/ 6652 h 60960"/>
              <a:gd name="T4" fmla="*/ 1140 w 3175"/>
              <a:gd name="T5" fmla="*/ 13306 h 60960"/>
              <a:gd name="T6" fmla="*/ 532 w 3175"/>
              <a:gd name="T7" fmla="*/ 18627 h 60960"/>
              <a:gd name="T8" fmla="*/ 0 w 3175"/>
              <a:gd name="T9" fmla="*/ 25278 h 60960"/>
              <a:gd name="T10" fmla="*/ 0 w 3175"/>
              <a:gd name="T11" fmla="*/ 38585 h 60960"/>
              <a:gd name="T12" fmla="*/ 532 w 3175"/>
              <a:gd name="T13" fmla="*/ 43906 h 60960"/>
              <a:gd name="T14" fmla="*/ 532 w 3175"/>
              <a:gd name="T15" fmla="*/ 45237 h 60960"/>
              <a:gd name="T16" fmla="*/ 1140 w 3175"/>
              <a:gd name="T17" fmla="*/ 50558 h 60960"/>
              <a:gd name="T18" fmla="*/ 1140 w 3175"/>
              <a:gd name="T19" fmla="*/ 51889 h 60960"/>
              <a:gd name="T20" fmla="*/ 1672 w 3175"/>
              <a:gd name="T21" fmla="*/ 57212 h 60960"/>
              <a:gd name="T22" fmla="*/ 2812 w 3175"/>
              <a:gd name="T23" fmla="*/ 63864 h 60960"/>
              <a:gd name="T24" fmla="*/ 2812 w 3175"/>
              <a:gd name="T25" fmla="*/ 0 h 609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75" h="60960">
                <a:moveTo>
                  <a:pt x="2812" y="0"/>
                </a:moveTo>
                <a:lnTo>
                  <a:pt x="1672" y="6350"/>
                </a:lnTo>
                <a:lnTo>
                  <a:pt x="1140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532" y="43180"/>
                </a:lnTo>
                <a:lnTo>
                  <a:pt x="1140" y="48260"/>
                </a:lnTo>
                <a:lnTo>
                  <a:pt x="1140" y="49530"/>
                </a:lnTo>
                <a:lnTo>
                  <a:pt x="1672" y="5461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16" name="object 125">
            <a:extLst>
              <a:ext uri="{FF2B5EF4-FFF2-40B4-BE49-F238E27FC236}">
                <a16:creationId xmlns:a16="http://schemas.microsoft.com/office/drawing/2014/main" id="{66EAFFAD-A59E-3443-B175-234CC1BA52A6}"/>
              </a:ext>
            </a:extLst>
          </p:cNvPr>
          <p:cNvSpPr>
            <a:spLocks/>
          </p:cNvSpPr>
          <p:nvPr/>
        </p:nvSpPr>
        <p:spPr bwMode="auto">
          <a:xfrm>
            <a:off x="9496426" y="5514976"/>
            <a:ext cx="1587" cy="55563"/>
          </a:xfrm>
          <a:custGeom>
            <a:avLst/>
            <a:gdLst>
              <a:gd name="T0" fmla="*/ 0 w 2540"/>
              <a:gd name="T1" fmla="*/ 0 h 55245"/>
              <a:gd name="T2" fmla="*/ 0 w 2540"/>
              <a:gd name="T3" fmla="*/ 55989 h 55245"/>
              <a:gd name="T4" fmla="*/ 148 w 2540"/>
              <a:gd name="T5" fmla="*/ 52543 h 55245"/>
              <a:gd name="T6" fmla="*/ 278 w 2540"/>
              <a:gd name="T7" fmla="*/ 47375 h 55245"/>
              <a:gd name="T8" fmla="*/ 278 w 2540"/>
              <a:gd name="T9" fmla="*/ 46083 h 55245"/>
              <a:gd name="T10" fmla="*/ 426 w 2540"/>
              <a:gd name="T11" fmla="*/ 40914 h 55245"/>
              <a:gd name="T12" fmla="*/ 426 w 2540"/>
              <a:gd name="T13" fmla="*/ 39622 h 55245"/>
              <a:gd name="T14" fmla="*/ 612 w 2540"/>
              <a:gd name="T15" fmla="*/ 34454 h 55245"/>
              <a:gd name="T16" fmla="*/ 612 w 2540"/>
              <a:gd name="T17" fmla="*/ 21534 h 55245"/>
              <a:gd name="T18" fmla="*/ 278 w 2540"/>
              <a:gd name="T19" fmla="*/ 9905 h 55245"/>
              <a:gd name="T20" fmla="*/ 148 w 2540"/>
              <a:gd name="T21" fmla="*/ 3445 h 55245"/>
              <a:gd name="T22" fmla="*/ 0 w 2540"/>
              <a:gd name="T23" fmla="*/ 0 h 552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0" h="55245">
                <a:moveTo>
                  <a:pt x="0" y="0"/>
                </a:moveTo>
                <a:lnTo>
                  <a:pt x="0" y="55033"/>
                </a:lnTo>
                <a:lnTo>
                  <a:pt x="608" y="51646"/>
                </a:lnTo>
                <a:lnTo>
                  <a:pt x="1140" y="46566"/>
                </a:lnTo>
                <a:lnTo>
                  <a:pt x="1140" y="45296"/>
                </a:lnTo>
                <a:lnTo>
                  <a:pt x="1748" y="40216"/>
                </a:lnTo>
                <a:lnTo>
                  <a:pt x="1748" y="38946"/>
                </a:lnTo>
                <a:lnTo>
                  <a:pt x="2508" y="33866"/>
                </a:lnTo>
                <a:lnTo>
                  <a:pt x="2508" y="21166"/>
                </a:lnTo>
                <a:lnTo>
                  <a:pt x="1140" y="9736"/>
                </a:lnTo>
                <a:lnTo>
                  <a:pt x="608" y="3386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17" name="object 126">
            <a:extLst>
              <a:ext uri="{FF2B5EF4-FFF2-40B4-BE49-F238E27FC236}">
                <a16:creationId xmlns:a16="http://schemas.microsoft.com/office/drawing/2014/main" id="{2D79FFE9-B268-0C47-86E0-6A569805CFC0}"/>
              </a:ext>
            </a:extLst>
          </p:cNvPr>
          <p:cNvSpPr txBox="1"/>
          <p:nvPr/>
        </p:nvSpPr>
        <p:spPr>
          <a:xfrm>
            <a:off x="9544051" y="5726114"/>
            <a:ext cx="771525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45" dirty="0">
                <a:solidFill>
                  <a:srgbClr val="FDFDFD"/>
                </a:solidFill>
                <a:latin typeface="Arial"/>
                <a:cs typeface="Arial"/>
              </a:rPr>
              <a:t>685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50" dirty="0">
                <a:solidFill>
                  <a:srgbClr val="FDFDFD"/>
                </a:solidFill>
                <a:latin typeface="Arial"/>
                <a:cs typeface="Arial"/>
              </a:rPr>
              <a:t>Constr </a:t>
            </a:r>
            <a:r>
              <a:rPr sz="550" b="1" spc="-35" dirty="0">
                <a:solidFill>
                  <a:srgbClr val="FDFDFD"/>
                </a:solidFill>
                <a:latin typeface="Arial"/>
                <a:cs typeface="Arial"/>
              </a:rPr>
              <a:t>uction 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&amp; </a:t>
            </a:r>
            <a:r>
              <a:rPr sz="550" b="1" spc="-35" dirty="0">
                <a:solidFill>
                  <a:srgbClr val="FDFDFD"/>
                </a:solidFill>
                <a:latin typeface="Arial"/>
                <a:cs typeface="Arial"/>
              </a:rPr>
              <a:t>Mater</a:t>
            </a:r>
            <a:r>
              <a:rPr sz="550" b="1" spc="-125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20" dirty="0">
                <a:solidFill>
                  <a:srgbClr val="FDFDFD"/>
                </a:solidFill>
                <a:latin typeface="Arial"/>
                <a:cs typeface="Arial"/>
              </a:rPr>
              <a:t>ials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" name="object 127">
            <a:extLst>
              <a:ext uri="{FF2B5EF4-FFF2-40B4-BE49-F238E27FC236}">
                <a16:creationId xmlns:a16="http://schemas.microsoft.com/office/drawing/2014/main" id="{7A022937-7D92-2742-AA2B-FE420CC1F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863" y="5770564"/>
            <a:ext cx="149225" cy="180975"/>
          </a:xfrm>
          <a:prstGeom prst="rect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19" name="object 128">
            <a:extLst>
              <a:ext uri="{FF2B5EF4-FFF2-40B4-BE49-F238E27FC236}">
                <a16:creationId xmlns:a16="http://schemas.microsoft.com/office/drawing/2014/main" id="{C87F8C76-1FAB-A74D-9137-C63D26D40B6A}"/>
              </a:ext>
            </a:extLst>
          </p:cNvPr>
          <p:cNvSpPr>
            <a:spLocks/>
          </p:cNvSpPr>
          <p:nvPr/>
        </p:nvSpPr>
        <p:spPr bwMode="auto">
          <a:xfrm>
            <a:off x="9278938" y="5826125"/>
            <a:ext cx="3175" cy="58738"/>
          </a:xfrm>
          <a:custGeom>
            <a:avLst/>
            <a:gdLst>
              <a:gd name="T0" fmla="*/ 2812 w 3175"/>
              <a:gd name="T1" fmla="*/ 0 h 59689"/>
              <a:gd name="T2" fmla="*/ 1672 w 3175"/>
              <a:gd name="T3" fmla="*/ 4841 h 59689"/>
              <a:gd name="T4" fmla="*/ 1672 w 3175"/>
              <a:gd name="T5" fmla="*/ 6051 h 59689"/>
              <a:gd name="T6" fmla="*/ 1018 w 3175"/>
              <a:gd name="T7" fmla="*/ 12103 h 59689"/>
              <a:gd name="T8" fmla="*/ 532 w 3175"/>
              <a:gd name="T9" fmla="*/ 16944 h 59689"/>
              <a:gd name="T10" fmla="*/ 0 w 3175"/>
              <a:gd name="T11" fmla="*/ 22995 h 59689"/>
              <a:gd name="T12" fmla="*/ 0 w 3175"/>
              <a:gd name="T13" fmla="*/ 33886 h 59689"/>
              <a:gd name="T14" fmla="*/ 532 w 3175"/>
              <a:gd name="T15" fmla="*/ 39938 h 59689"/>
              <a:gd name="T16" fmla="*/ 1140 w 3175"/>
              <a:gd name="T17" fmla="*/ 45989 h 59689"/>
              <a:gd name="T18" fmla="*/ 1672 w 3175"/>
              <a:gd name="T19" fmla="*/ 52041 h 59689"/>
              <a:gd name="T20" fmla="*/ 2812 w 3175"/>
              <a:gd name="T21" fmla="*/ 56882 h 59689"/>
              <a:gd name="T22" fmla="*/ 2812 w 3175"/>
              <a:gd name="T23" fmla="*/ 0 h 596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75" h="59689">
                <a:moveTo>
                  <a:pt x="2812" y="0"/>
                </a:moveTo>
                <a:lnTo>
                  <a:pt x="1672" y="5080"/>
                </a:lnTo>
                <a:lnTo>
                  <a:pt x="1672" y="6350"/>
                </a:lnTo>
                <a:lnTo>
                  <a:pt x="1018" y="12700"/>
                </a:lnTo>
                <a:lnTo>
                  <a:pt x="532" y="17780"/>
                </a:lnTo>
                <a:lnTo>
                  <a:pt x="0" y="24129"/>
                </a:lnTo>
                <a:lnTo>
                  <a:pt x="0" y="3556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20" name="object 129">
            <a:extLst>
              <a:ext uri="{FF2B5EF4-FFF2-40B4-BE49-F238E27FC236}">
                <a16:creationId xmlns:a16="http://schemas.microsoft.com/office/drawing/2014/main" id="{D091E815-5D91-0B42-89F2-73D6F5227230}"/>
              </a:ext>
            </a:extLst>
          </p:cNvPr>
          <p:cNvSpPr>
            <a:spLocks/>
          </p:cNvSpPr>
          <p:nvPr/>
        </p:nvSpPr>
        <p:spPr bwMode="auto">
          <a:xfrm>
            <a:off x="9496426" y="5827713"/>
            <a:ext cx="1587" cy="55562"/>
          </a:xfrm>
          <a:custGeom>
            <a:avLst/>
            <a:gdLst>
              <a:gd name="T0" fmla="*/ 0 w 2540"/>
              <a:gd name="T1" fmla="*/ 0 h 55245"/>
              <a:gd name="T2" fmla="*/ 0 w 2540"/>
              <a:gd name="T3" fmla="*/ 55899 h 55245"/>
              <a:gd name="T4" fmla="*/ 148 w 2540"/>
              <a:gd name="T5" fmla="*/ 53143 h 55245"/>
              <a:gd name="T6" fmla="*/ 307 w 2540"/>
              <a:gd name="T7" fmla="*/ 45391 h 55245"/>
              <a:gd name="T8" fmla="*/ 426 w 2540"/>
              <a:gd name="T9" fmla="*/ 40223 h 55245"/>
              <a:gd name="T10" fmla="*/ 612 w 2540"/>
              <a:gd name="T11" fmla="*/ 33764 h 55245"/>
              <a:gd name="T12" fmla="*/ 612 w 2540"/>
              <a:gd name="T13" fmla="*/ 22136 h 55245"/>
              <a:gd name="T14" fmla="*/ 426 w 2540"/>
              <a:gd name="T15" fmla="*/ 15675 h 55245"/>
              <a:gd name="T16" fmla="*/ 278 w 2540"/>
              <a:gd name="T17" fmla="*/ 9216 h 55245"/>
              <a:gd name="T18" fmla="*/ 148 w 2540"/>
              <a:gd name="T19" fmla="*/ 4048 h 55245"/>
              <a:gd name="T20" fmla="*/ 148 w 2540"/>
              <a:gd name="T21" fmla="*/ 2757 h 55245"/>
              <a:gd name="T22" fmla="*/ 0 w 2540"/>
              <a:gd name="T23" fmla="*/ 0 h 552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40" h="55245">
                <a:moveTo>
                  <a:pt x="0" y="0"/>
                </a:moveTo>
                <a:lnTo>
                  <a:pt x="0" y="54948"/>
                </a:lnTo>
                <a:lnTo>
                  <a:pt x="608" y="52239"/>
                </a:lnTo>
                <a:lnTo>
                  <a:pt x="1261" y="44619"/>
                </a:lnTo>
                <a:lnTo>
                  <a:pt x="1748" y="39539"/>
                </a:lnTo>
                <a:lnTo>
                  <a:pt x="2508" y="33189"/>
                </a:lnTo>
                <a:lnTo>
                  <a:pt x="2508" y="21759"/>
                </a:lnTo>
                <a:lnTo>
                  <a:pt x="1748" y="15409"/>
                </a:lnTo>
                <a:lnTo>
                  <a:pt x="1140" y="9059"/>
                </a:lnTo>
                <a:lnTo>
                  <a:pt x="608" y="3979"/>
                </a:lnTo>
                <a:lnTo>
                  <a:pt x="608" y="2709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21" name="object 130">
            <a:extLst>
              <a:ext uri="{FF2B5EF4-FFF2-40B4-BE49-F238E27FC236}">
                <a16:creationId xmlns:a16="http://schemas.microsoft.com/office/drawing/2014/main" id="{3219403F-0E2B-8845-821B-4BBD45CE2C4F}"/>
              </a:ext>
            </a:extLst>
          </p:cNvPr>
          <p:cNvSpPr txBox="1"/>
          <p:nvPr/>
        </p:nvSpPr>
        <p:spPr>
          <a:xfrm>
            <a:off x="9544050" y="6042026"/>
            <a:ext cx="361950" cy="219291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50" dirty="0">
                <a:solidFill>
                  <a:srgbClr val="FDFDFD"/>
                </a:solidFill>
                <a:latin typeface="Arial"/>
                <a:cs typeface="Arial"/>
              </a:rPr>
              <a:t>785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25"/>
              </a:lnSpc>
              <a:defRPr/>
            </a:pPr>
            <a:r>
              <a:rPr sz="550" b="1" spc="-70" dirty="0">
                <a:solidFill>
                  <a:srgbClr val="FDFDFD"/>
                </a:solidFill>
                <a:latin typeface="Arial"/>
                <a:cs typeface="Arial"/>
              </a:rPr>
              <a:t>T</a:t>
            </a:r>
            <a:r>
              <a:rPr sz="550" b="1" spc="-60" dirty="0">
                <a:solidFill>
                  <a:srgbClr val="FDFDFD"/>
                </a:solidFill>
                <a:latin typeface="Arial"/>
                <a:cs typeface="Arial"/>
              </a:rPr>
              <a:t>e</a:t>
            </a:r>
            <a:r>
              <a:rPr sz="550" b="1" spc="-70" dirty="0">
                <a:solidFill>
                  <a:srgbClr val="FDFDFD"/>
                </a:solidFill>
                <a:latin typeface="Arial"/>
                <a:cs typeface="Arial"/>
              </a:rPr>
              <a:t>c</a:t>
            </a:r>
            <a:r>
              <a:rPr sz="550" b="1" spc="-15" dirty="0">
                <a:solidFill>
                  <a:srgbClr val="FDFDFD"/>
                </a:solidFill>
                <a:latin typeface="Arial"/>
                <a:cs typeface="Arial"/>
              </a:rPr>
              <a:t>h</a:t>
            </a:r>
            <a:r>
              <a:rPr sz="550" b="1" spc="-35" dirty="0">
                <a:solidFill>
                  <a:srgbClr val="FDFDFD"/>
                </a:solidFill>
                <a:latin typeface="Arial"/>
                <a:cs typeface="Arial"/>
              </a:rPr>
              <a:t>n</a:t>
            </a:r>
            <a:r>
              <a:rPr sz="550" b="1" spc="-60" dirty="0">
                <a:solidFill>
                  <a:srgbClr val="FDFDFD"/>
                </a:solidFill>
                <a:latin typeface="Arial"/>
                <a:cs typeface="Arial"/>
              </a:rPr>
              <a:t>o</a:t>
            </a:r>
            <a:r>
              <a:rPr sz="550" b="1" spc="-5" dirty="0">
                <a:solidFill>
                  <a:srgbClr val="FDFDFD"/>
                </a:solidFill>
                <a:latin typeface="Arial"/>
                <a:cs typeface="Arial"/>
              </a:rPr>
              <a:t>l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o</a:t>
            </a:r>
            <a:r>
              <a:rPr sz="550" b="1" spc="-50" dirty="0">
                <a:solidFill>
                  <a:srgbClr val="FDFDFD"/>
                </a:solidFill>
                <a:latin typeface="Arial"/>
                <a:cs typeface="Arial"/>
              </a:rPr>
              <a:t>g</a:t>
            </a:r>
            <a:r>
              <a:rPr sz="550" b="1" spc="-45" dirty="0">
                <a:solidFill>
                  <a:srgbClr val="FDFDFD"/>
                </a:solidFill>
                <a:latin typeface="Arial"/>
                <a:cs typeface="Arial"/>
              </a:rPr>
              <a:t>y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" name="object 131">
            <a:extLst>
              <a:ext uri="{FF2B5EF4-FFF2-40B4-BE49-F238E27FC236}">
                <a16:creationId xmlns:a16="http://schemas.microsoft.com/office/drawing/2014/main" id="{9F937D2B-78AE-2142-A26E-F74E53923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1163" y="6076950"/>
            <a:ext cx="169863" cy="203200"/>
          </a:xfrm>
          <a:prstGeom prst="rect">
            <a:avLst/>
          </a:prstGeom>
          <a:blipFill dpi="0" rotWithShape="1">
            <a:blip r:embed="rId2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23" name="object 132">
            <a:extLst>
              <a:ext uri="{FF2B5EF4-FFF2-40B4-BE49-F238E27FC236}">
                <a16:creationId xmlns:a16="http://schemas.microsoft.com/office/drawing/2014/main" id="{3C1C7665-3221-7D44-8510-4CD84C41F4A6}"/>
              </a:ext>
            </a:extLst>
          </p:cNvPr>
          <p:cNvSpPr>
            <a:spLocks/>
          </p:cNvSpPr>
          <p:nvPr/>
        </p:nvSpPr>
        <p:spPr bwMode="auto">
          <a:xfrm>
            <a:off x="9278938" y="6142039"/>
            <a:ext cx="3175" cy="60325"/>
          </a:xfrm>
          <a:custGeom>
            <a:avLst/>
            <a:gdLst>
              <a:gd name="T0" fmla="*/ 2812 w 3175"/>
              <a:gd name="T1" fmla="*/ 0 h 59689"/>
              <a:gd name="T2" fmla="*/ 1672 w 3175"/>
              <a:gd name="T3" fmla="*/ 5244 h 59689"/>
              <a:gd name="T4" fmla="*/ 1545 w 3175"/>
              <a:gd name="T5" fmla="*/ 7866 h 59689"/>
              <a:gd name="T6" fmla="*/ 532 w 3175"/>
              <a:gd name="T7" fmla="*/ 18353 h 59689"/>
              <a:gd name="T8" fmla="*/ 0 w 3175"/>
              <a:gd name="T9" fmla="*/ 24909 h 59689"/>
              <a:gd name="T10" fmla="*/ 0 w 3175"/>
              <a:gd name="T11" fmla="*/ 38020 h 59689"/>
              <a:gd name="T12" fmla="*/ 532 w 3175"/>
              <a:gd name="T13" fmla="*/ 43264 h 59689"/>
              <a:gd name="T14" fmla="*/ 1140 w 3175"/>
              <a:gd name="T15" fmla="*/ 49819 h 59689"/>
              <a:gd name="T16" fmla="*/ 1672 w 3175"/>
              <a:gd name="T17" fmla="*/ 56374 h 59689"/>
              <a:gd name="T18" fmla="*/ 2812 w 3175"/>
              <a:gd name="T19" fmla="*/ 61619 h 59689"/>
              <a:gd name="T20" fmla="*/ 2812 w 3175"/>
              <a:gd name="T21" fmla="*/ 0 h 596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175" h="59689">
                <a:moveTo>
                  <a:pt x="2812" y="0"/>
                </a:moveTo>
                <a:lnTo>
                  <a:pt x="1672" y="5080"/>
                </a:lnTo>
                <a:lnTo>
                  <a:pt x="1545" y="7620"/>
                </a:lnTo>
                <a:lnTo>
                  <a:pt x="532" y="17780"/>
                </a:lnTo>
                <a:lnTo>
                  <a:pt x="0" y="24129"/>
                </a:lnTo>
                <a:lnTo>
                  <a:pt x="0" y="36830"/>
                </a:lnTo>
                <a:lnTo>
                  <a:pt x="532" y="41910"/>
                </a:lnTo>
                <a:lnTo>
                  <a:pt x="1140" y="48260"/>
                </a:lnTo>
                <a:lnTo>
                  <a:pt x="1672" y="54610"/>
                </a:lnTo>
                <a:lnTo>
                  <a:pt x="2812" y="5969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24" name="object 133">
            <a:extLst>
              <a:ext uri="{FF2B5EF4-FFF2-40B4-BE49-F238E27FC236}">
                <a16:creationId xmlns:a16="http://schemas.microsoft.com/office/drawing/2014/main" id="{9E263A12-BE7A-0C4E-BB38-BA313EC43AA3}"/>
              </a:ext>
            </a:extLst>
          </p:cNvPr>
          <p:cNvSpPr>
            <a:spLocks/>
          </p:cNvSpPr>
          <p:nvPr/>
        </p:nvSpPr>
        <p:spPr bwMode="auto">
          <a:xfrm>
            <a:off x="9496426" y="6145214"/>
            <a:ext cx="1587" cy="53975"/>
          </a:xfrm>
          <a:custGeom>
            <a:avLst/>
            <a:gdLst>
              <a:gd name="T0" fmla="*/ 0 w 2540"/>
              <a:gd name="T1" fmla="*/ 0 h 55245"/>
              <a:gd name="T2" fmla="*/ 0 w 2540"/>
              <a:gd name="T3" fmla="*/ 51245 h 55245"/>
              <a:gd name="T4" fmla="*/ 148 w 2540"/>
              <a:gd name="T5" fmla="*/ 48719 h 55245"/>
              <a:gd name="T6" fmla="*/ 307 w 2540"/>
              <a:gd name="T7" fmla="*/ 41612 h 55245"/>
              <a:gd name="T8" fmla="*/ 426 w 2540"/>
              <a:gd name="T9" fmla="*/ 36874 h 55245"/>
              <a:gd name="T10" fmla="*/ 612 w 2540"/>
              <a:gd name="T11" fmla="*/ 32137 h 55245"/>
              <a:gd name="T12" fmla="*/ 612 w 2540"/>
              <a:gd name="T13" fmla="*/ 20293 h 55245"/>
              <a:gd name="T14" fmla="*/ 426 w 2540"/>
              <a:gd name="T15" fmla="*/ 14371 h 55245"/>
              <a:gd name="T16" fmla="*/ 179 w 2540"/>
              <a:gd name="T17" fmla="*/ 4895 h 55245"/>
              <a:gd name="T18" fmla="*/ 148 w 2540"/>
              <a:gd name="T19" fmla="*/ 2527 h 55245"/>
              <a:gd name="T20" fmla="*/ 0 w 2540"/>
              <a:gd name="T21" fmla="*/ 0 h 552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40" h="55245">
                <a:moveTo>
                  <a:pt x="0" y="0"/>
                </a:moveTo>
                <a:lnTo>
                  <a:pt x="0" y="54948"/>
                </a:lnTo>
                <a:lnTo>
                  <a:pt x="608" y="52239"/>
                </a:lnTo>
                <a:lnTo>
                  <a:pt x="1261" y="44619"/>
                </a:lnTo>
                <a:lnTo>
                  <a:pt x="1748" y="39539"/>
                </a:lnTo>
                <a:lnTo>
                  <a:pt x="2508" y="34459"/>
                </a:lnTo>
                <a:lnTo>
                  <a:pt x="2508" y="21759"/>
                </a:lnTo>
                <a:lnTo>
                  <a:pt x="1748" y="15409"/>
                </a:lnTo>
                <a:lnTo>
                  <a:pt x="734" y="5249"/>
                </a:lnTo>
                <a:lnTo>
                  <a:pt x="608" y="2709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25" name="object 134">
            <a:extLst>
              <a:ext uri="{FF2B5EF4-FFF2-40B4-BE49-F238E27FC236}">
                <a16:creationId xmlns:a16="http://schemas.microsoft.com/office/drawing/2014/main" id="{3F2A6BFE-9F81-BA4B-B91A-1948B683DF24}"/>
              </a:ext>
            </a:extLst>
          </p:cNvPr>
          <p:cNvSpPr txBox="1"/>
          <p:nvPr/>
        </p:nvSpPr>
        <p:spPr>
          <a:xfrm>
            <a:off x="9544050" y="6224589"/>
            <a:ext cx="525462" cy="302647"/>
          </a:xfrm>
          <a:prstGeom prst="rect">
            <a:avLst/>
          </a:prstGeom>
        </p:spPr>
        <p:txBody>
          <a:bodyPr lIns="0" tIns="13970" rIns="0" bIns="0">
            <a:spAutoFit/>
          </a:bodyPr>
          <a:lstStyle/>
          <a:p>
            <a:pPr marL="12700">
              <a:lnSpc>
                <a:spcPts val="985"/>
              </a:lnSpc>
              <a:spcBef>
                <a:spcPts val="110"/>
              </a:spcBef>
              <a:defRPr/>
            </a:pPr>
            <a:r>
              <a:rPr sz="850" b="1" spc="-65" dirty="0">
                <a:solidFill>
                  <a:srgbClr val="FDFDFD"/>
                </a:solidFill>
                <a:latin typeface="Arial"/>
                <a:cs typeface="Arial"/>
              </a:rPr>
              <a:t>3,137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ts val="615"/>
              </a:lnSpc>
              <a:defRPr/>
            </a:pPr>
            <a:r>
              <a:rPr sz="550" b="1" spc="-25" dirty="0">
                <a:solidFill>
                  <a:srgbClr val="FDFDFD"/>
                </a:solidFill>
                <a:latin typeface="Arial"/>
                <a:cs typeface="Arial"/>
              </a:rPr>
              <a:t>I </a:t>
            </a:r>
            <a:r>
              <a:rPr sz="550" b="1" spc="-30" dirty="0">
                <a:solidFill>
                  <a:srgbClr val="FDFDFD"/>
                </a:solidFill>
                <a:latin typeface="Arial"/>
                <a:cs typeface="Arial"/>
              </a:rPr>
              <a:t>ndustrial</a:t>
            </a:r>
            <a:r>
              <a:rPr sz="550" b="1" spc="-110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Goods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655"/>
              </a:lnSpc>
              <a:defRPr/>
            </a:pPr>
            <a:r>
              <a:rPr sz="550" b="1" spc="-55" dirty="0">
                <a:solidFill>
                  <a:srgbClr val="FDFDFD"/>
                </a:solidFill>
                <a:latin typeface="Arial"/>
                <a:cs typeface="Arial"/>
              </a:rPr>
              <a:t>&amp; </a:t>
            </a:r>
            <a:r>
              <a:rPr sz="550" b="1" spc="-70" dirty="0">
                <a:solidFill>
                  <a:srgbClr val="FDFDFD"/>
                </a:solidFill>
                <a:latin typeface="Arial"/>
                <a:cs typeface="Arial"/>
              </a:rPr>
              <a:t>Ser</a:t>
            </a:r>
            <a:r>
              <a:rPr sz="550" b="1" spc="-65" dirty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550" b="1" spc="-45" dirty="0">
                <a:solidFill>
                  <a:srgbClr val="FDFDFD"/>
                </a:solidFill>
                <a:latin typeface="Arial"/>
                <a:cs typeface="Arial"/>
              </a:rPr>
              <a:t>vices</a:t>
            </a:r>
            <a:endParaRPr sz="550">
              <a:latin typeface="Arial"/>
              <a:cs typeface="Arial"/>
            </a:endParaRPr>
          </a:p>
        </p:txBody>
      </p:sp>
      <p:sp>
        <p:nvSpPr>
          <p:cNvPr id="226" name="object 135">
            <a:extLst>
              <a:ext uri="{FF2B5EF4-FFF2-40B4-BE49-F238E27FC236}">
                <a16:creationId xmlns:a16="http://schemas.microsoft.com/office/drawing/2014/main" id="{EB447E60-2C61-2A4F-BDB8-86E532B8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926" y="6280151"/>
            <a:ext cx="166687" cy="200025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sp>
        <p:nvSpPr>
          <p:cNvPr id="227" name="object 136">
            <a:extLst>
              <a:ext uri="{FF2B5EF4-FFF2-40B4-BE49-F238E27FC236}">
                <a16:creationId xmlns:a16="http://schemas.microsoft.com/office/drawing/2014/main" id="{0DC0BFDF-6337-E84D-8CF0-0830694977D4}"/>
              </a:ext>
            </a:extLst>
          </p:cNvPr>
          <p:cNvSpPr>
            <a:spLocks/>
          </p:cNvSpPr>
          <p:nvPr/>
        </p:nvSpPr>
        <p:spPr bwMode="auto">
          <a:xfrm>
            <a:off x="9278938" y="6356351"/>
            <a:ext cx="3175" cy="61913"/>
          </a:xfrm>
          <a:custGeom>
            <a:avLst/>
            <a:gdLst>
              <a:gd name="T0" fmla="*/ 2812 w 3175"/>
              <a:gd name="T1" fmla="*/ 0 h 60959"/>
              <a:gd name="T2" fmla="*/ 2812 w 3175"/>
              <a:gd name="T3" fmla="*/ 1331 h 60959"/>
              <a:gd name="T4" fmla="*/ 1672 w 3175"/>
              <a:gd name="T5" fmla="*/ 6653 h 60959"/>
              <a:gd name="T6" fmla="*/ 1140 w 3175"/>
              <a:gd name="T7" fmla="*/ 13306 h 60959"/>
              <a:gd name="T8" fmla="*/ 0 w 3175"/>
              <a:gd name="T9" fmla="*/ 25281 h 60959"/>
              <a:gd name="T10" fmla="*/ 0 w 3175"/>
              <a:gd name="T11" fmla="*/ 38586 h 60959"/>
              <a:gd name="T12" fmla="*/ 532 w 3175"/>
              <a:gd name="T13" fmla="*/ 45239 h 60959"/>
              <a:gd name="T14" fmla="*/ 1140 w 3175"/>
              <a:gd name="T15" fmla="*/ 50561 h 60959"/>
              <a:gd name="T16" fmla="*/ 1140 w 3175"/>
              <a:gd name="T17" fmla="*/ 51892 h 60959"/>
              <a:gd name="T18" fmla="*/ 1672 w 3175"/>
              <a:gd name="T19" fmla="*/ 57215 h 60959"/>
              <a:gd name="T20" fmla="*/ 2812 w 3175"/>
              <a:gd name="T21" fmla="*/ 63867 h 60959"/>
              <a:gd name="T22" fmla="*/ 2812 w 3175"/>
              <a:gd name="T23" fmla="*/ 0 h 609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175" h="60959">
                <a:moveTo>
                  <a:pt x="2812" y="0"/>
                </a:moveTo>
                <a:lnTo>
                  <a:pt x="2812" y="1270"/>
                </a:lnTo>
                <a:lnTo>
                  <a:pt x="1672" y="6350"/>
                </a:lnTo>
                <a:lnTo>
                  <a:pt x="1140" y="12700"/>
                </a:lnTo>
                <a:lnTo>
                  <a:pt x="0" y="24129"/>
                </a:lnTo>
                <a:lnTo>
                  <a:pt x="0" y="36830"/>
                </a:lnTo>
                <a:lnTo>
                  <a:pt x="532" y="43180"/>
                </a:lnTo>
                <a:lnTo>
                  <a:pt x="1140" y="48260"/>
                </a:lnTo>
                <a:lnTo>
                  <a:pt x="1140" y="49530"/>
                </a:lnTo>
                <a:lnTo>
                  <a:pt x="1672" y="54610"/>
                </a:lnTo>
                <a:lnTo>
                  <a:pt x="2812" y="60960"/>
                </a:lnTo>
                <a:lnTo>
                  <a:pt x="2812" y="0"/>
                </a:lnTo>
                <a:close/>
              </a:path>
            </a:pathLst>
          </a:custGeom>
          <a:solidFill>
            <a:srgbClr val="FD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28" name="object 137">
            <a:extLst>
              <a:ext uri="{FF2B5EF4-FFF2-40B4-BE49-F238E27FC236}">
                <a16:creationId xmlns:a16="http://schemas.microsoft.com/office/drawing/2014/main" id="{97DD9A66-2E2F-9A48-A438-FD86CEB70211}"/>
              </a:ext>
            </a:extLst>
          </p:cNvPr>
          <p:cNvSpPr>
            <a:spLocks/>
          </p:cNvSpPr>
          <p:nvPr/>
        </p:nvSpPr>
        <p:spPr bwMode="auto">
          <a:xfrm>
            <a:off x="9496426" y="6361114"/>
            <a:ext cx="1587" cy="53975"/>
          </a:xfrm>
          <a:custGeom>
            <a:avLst/>
            <a:gdLst>
              <a:gd name="T0" fmla="*/ 0 w 2540"/>
              <a:gd name="T1" fmla="*/ 0 h 54609"/>
              <a:gd name="T2" fmla="*/ 0 w 2540"/>
              <a:gd name="T3" fmla="*/ 52484 h 54609"/>
              <a:gd name="T4" fmla="*/ 148 w 2540"/>
              <a:gd name="T5" fmla="*/ 49214 h 54609"/>
              <a:gd name="T6" fmla="*/ 278 w 2540"/>
              <a:gd name="T7" fmla="*/ 44309 h 54609"/>
              <a:gd name="T8" fmla="*/ 278 w 2540"/>
              <a:gd name="T9" fmla="*/ 43083 h 54609"/>
              <a:gd name="T10" fmla="*/ 612 w 2540"/>
              <a:gd name="T11" fmla="*/ 32047 h 54609"/>
              <a:gd name="T12" fmla="*/ 612 w 2540"/>
              <a:gd name="T13" fmla="*/ 19784 h 54609"/>
              <a:gd name="T14" fmla="*/ 278 w 2540"/>
              <a:gd name="T15" fmla="*/ 8747 h 54609"/>
              <a:gd name="T16" fmla="*/ 148 w 2540"/>
              <a:gd name="T17" fmla="*/ 2616 h 54609"/>
              <a:gd name="T18" fmla="*/ 0 w 2540"/>
              <a:gd name="T19" fmla="*/ 0 h 546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40" h="54609">
                <a:moveTo>
                  <a:pt x="0" y="0"/>
                </a:moveTo>
                <a:lnTo>
                  <a:pt x="0" y="54355"/>
                </a:lnTo>
                <a:lnTo>
                  <a:pt x="608" y="50969"/>
                </a:lnTo>
                <a:lnTo>
                  <a:pt x="1140" y="45889"/>
                </a:lnTo>
                <a:lnTo>
                  <a:pt x="1140" y="44619"/>
                </a:lnTo>
                <a:lnTo>
                  <a:pt x="2508" y="33189"/>
                </a:lnTo>
                <a:lnTo>
                  <a:pt x="2508" y="20489"/>
                </a:lnTo>
                <a:lnTo>
                  <a:pt x="1140" y="9059"/>
                </a:lnTo>
                <a:lnTo>
                  <a:pt x="608" y="2709"/>
                </a:lnTo>
                <a:lnTo>
                  <a:pt x="0" y="0"/>
                </a:lnTo>
                <a:close/>
              </a:path>
            </a:pathLst>
          </a:custGeom>
          <a:solidFill>
            <a:srgbClr val="BAE0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229" name="Immagine 3">
            <a:extLst>
              <a:ext uri="{FF2B5EF4-FFF2-40B4-BE49-F238E27FC236}">
                <a16:creationId xmlns:a16="http://schemas.microsoft.com/office/drawing/2014/main" id="{B832A2B5-3415-7F4F-8628-BA1554AF4A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68400"/>
            <a:ext cx="7983588" cy="548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667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84032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it-IT" sz="4000" b="1" dirty="0"/>
              <a:t>Risposte 3: L’agenda 2030 e gli SDG</a:t>
            </a:r>
          </a:p>
        </p:txBody>
      </p:sp>
      <p:pic>
        <p:nvPicPr>
          <p:cNvPr id="6" name="Immagine 5" descr="mdg-icons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17" y="11151"/>
            <a:ext cx="2236389" cy="31298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177543"/>
            <a:ext cx="9144000" cy="3701971"/>
          </a:xfrm>
          <a:prstGeom prst="rect">
            <a:avLst/>
          </a:prstGeom>
        </p:spPr>
      </p:pic>
      <p:sp>
        <p:nvSpPr>
          <p:cNvPr id="4" name="Freccia curva 3"/>
          <p:cNvSpPr/>
          <p:nvPr/>
        </p:nvSpPr>
        <p:spPr>
          <a:xfrm rot="5400000">
            <a:off x="5185036" y="1099604"/>
            <a:ext cx="913256" cy="168361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5">
            <a:extLst>
              <a:ext uri="{FF2B5EF4-FFF2-40B4-BE49-F238E27FC236}">
                <a16:creationId xmlns:a16="http://schemas.microsoft.com/office/drawing/2014/main" id="{03C7EE42-8033-684B-8511-B5F8503EF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2"/>
          <a:stretch>
            <a:fillRect/>
          </a:stretch>
        </p:blipFill>
        <p:spPr bwMode="auto">
          <a:xfrm>
            <a:off x="191724" y="2201148"/>
            <a:ext cx="443547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6">
            <a:extLst>
              <a:ext uri="{FF2B5EF4-FFF2-40B4-BE49-F238E27FC236}">
                <a16:creationId xmlns:a16="http://schemas.microsoft.com/office/drawing/2014/main" id="{AE305BA0-FD00-5748-B99E-0701102EF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944" y="1608173"/>
            <a:ext cx="7040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>
                <a:solidFill>
                  <a:schemeClr val="tx2">
                    <a:lumMod val="50000"/>
                  </a:schemeClr>
                </a:solidFill>
                <a:latin typeface="+mn-lt"/>
                <a:ea typeface="MS PGothic" charset="-128"/>
              </a:rPr>
              <a:t>2017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AB103D2-441B-D645-83FD-725355A7C46B}"/>
              </a:ext>
            </a:extLst>
          </p:cNvPr>
          <p:cNvSpPr/>
          <p:nvPr/>
        </p:nvSpPr>
        <p:spPr>
          <a:xfrm>
            <a:off x="3829051" y="6513104"/>
            <a:ext cx="5924550" cy="246221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© Bertelsmann </a:t>
            </a:r>
            <a:r>
              <a:rPr lang="en-US" sz="1000" dirty="0" err="1">
                <a:solidFill>
                  <a:schemeClr val="tx2">
                    <a:lumMod val="50000"/>
                  </a:schemeClr>
                </a:solidFill>
              </a:rPr>
              <a:t>Stiftung</a:t>
            </a: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 and Sustainable Development Solutions Network</a:t>
            </a:r>
            <a:endParaRPr lang="en-GB" sz="1000" dirty="0">
              <a:solidFill>
                <a:schemeClr val="tx2">
                  <a:lumMod val="50000"/>
                </a:schemeClr>
              </a:solidFill>
              <a:ea typeface="Cambria" panose="02040503050406030204" pitchFamily="18" charset="0"/>
            </a:endParaRPr>
          </a:p>
        </p:txBody>
      </p:sp>
      <p:pic>
        <p:nvPicPr>
          <p:cNvPr id="33797" name="Immagine 4">
            <a:extLst>
              <a:ext uri="{FF2B5EF4-FFF2-40B4-BE49-F238E27FC236}">
                <a16:creationId xmlns:a16="http://schemas.microsoft.com/office/drawing/2014/main" id="{D527081B-700A-4940-8E47-B7648D342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"/>
          <a:stretch>
            <a:fillRect/>
          </a:stretch>
        </p:blipFill>
        <p:spPr bwMode="auto">
          <a:xfrm>
            <a:off x="219807" y="3361611"/>
            <a:ext cx="434816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magine 1">
            <a:extLst>
              <a:ext uri="{FF2B5EF4-FFF2-40B4-BE49-F238E27FC236}">
                <a16:creationId xmlns:a16="http://schemas.microsoft.com/office/drawing/2014/main" id="{26DE9B92-76C4-4C40-BDD0-B2ABEF838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6"/>
          <a:stretch>
            <a:fillRect/>
          </a:stretch>
        </p:blipFill>
        <p:spPr bwMode="auto">
          <a:xfrm>
            <a:off x="191724" y="-2381"/>
            <a:ext cx="4608513" cy="2157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6">
            <a:extLst>
              <a:ext uri="{FF2B5EF4-FFF2-40B4-BE49-F238E27FC236}">
                <a16:creationId xmlns:a16="http://schemas.microsoft.com/office/drawing/2014/main" id="{A4062C8C-7CC6-1242-A7AB-2404253EB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615" y="3700956"/>
            <a:ext cx="7040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>
                <a:solidFill>
                  <a:schemeClr val="tx2">
                    <a:lumMod val="50000"/>
                  </a:schemeClr>
                </a:solidFill>
                <a:latin typeface="+mn-lt"/>
                <a:ea typeface="MS PGothic" charset="-128"/>
              </a:rPr>
              <a:t>2018</a:t>
            </a:r>
          </a:p>
        </p:txBody>
      </p:sp>
      <p:pic>
        <p:nvPicPr>
          <p:cNvPr id="33800" name="Immagine 2">
            <a:extLst>
              <a:ext uri="{FF2B5EF4-FFF2-40B4-BE49-F238E27FC236}">
                <a16:creationId xmlns:a16="http://schemas.microsoft.com/office/drawing/2014/main" id="{BD0F6D59-2A12-0F4E-90E9-541E05004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08"/>
          <a:stretch>
            <a:fillRect/>
          </a:stretch>
        </p:blipFill>
        <p:spPr bwMode="auto">
          <a:xfrm>
            <a:off x="77056" y="5671268"/>
            <a:ext cx="445928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C9BE04-45AD-FF44-B68A-B1FB10E43D87}"/>
              </a:ext>
            </a:extLst>
          </p:cNvPr>
          <p:cNvSpPr txBox="1"/>
          <p:nvPr/>
        </p:nvSpPr>
        <p:spPr>
          <a:xfrm>
            <a:off x="9048328" y="30777"/>
            <a:ext cx="3063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latin typeface="+mj-lt"/>
                <a:ea typeface="+mj-ea"/>
                <a:cs typeface="Calibri"/>
              </a:rPr>
              <a:t>LO STATO DELL’ARTE NEL NOSTRO PAESE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092D03-1D96-E54C-AFA1-EF62B07FFFFF}"/>
              </a:ext>
            </a:extLst>
          </p:cNvPr>
          <p:cNvSpPr txBox="1"/>
          <p:nvPr/>
        </p:nvSpPr>
        <p:spPr>
          <a:xfrm>
            <a:off x="5015880" y="0"/>
            <a:ext cx="4032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>
                <a:ea typeface="ヒラギノ角ゴ ProN W3" charset="0"/>
                <a:cs typeface="ヒラギノ角ゴ ProN W3" charset="0"/>
              </a:rPr>
              <a:t>L’AGENDA 2030 E I 17 OBIETTIVI DI SVILUPPO SOSTENIBILE</a:t>
            </a:r>
            <a:endParaRPr lang="it-IT" sz="2000" b="1" dirty="0">
              <a:ea typeface="+mj-ea"/>
              <a:cs typeface="Calibri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C34D17A-7BC9-3442-95A7-FCF660AB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70" y="790453"/>
            <a:ext cx="5427340" cy="549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6">
            <a:extLst>
              <a:ext uri="{FF2B5EF4-FFF2-40B4-BE49-F238E27FC236}">
                <a16:creationId xmlns:a16="http://schemas.microsoft.com/office/drawing/2014/main" id="{F40E253D-CC69-E44B-A396-19C8CEA82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1498" y="1608173"/>
            <a:ext cx="7040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2000" b="1" dirty="0">
                <a:solidFill>
                  <a:schemeClr val="tx2">
                    <a:lumMod val="50000"/>
                  </a:schemeClr>
                </a:solidFill>
                <a:latin typeface="+mn-lt"/>
                <a:ea typeface="MS PGothic" charset="-128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10776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643C04-5B09-0149-9D4E-48BF8C068950}"/>
              </a:ext>
            </a:extLst>
          </p:cNvPr>
          <p:cNvSpPr txBox="1"/>
          <p:nvPr/>
        </p:nvSpPr>
        <p:spPr>
          <a:xfrm>
            <a:off x="1145382" y="137975"/>
            <a:ext cx="98922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Calibri"/>
              </a:rPr>
              <a:t>I PROGRESSI DELLE AZIENDE ALL’INTERNO DEL GLOBAL COMPACT</a:t>
            </a:r>
          </a:p>
        </p:txBody>
      </p:sp>
      <p:sp>
        <p:nvSpPr>
          <p:cNvPr id="17412" name="Segnaposto numero diapositiva 1">
            <a:extLst>
              <a:ext uri="{FF2B5EF4-FFF2-40B4-BE49-F238E27FC236}">
                <a16:creationId xmlns:a16="http://schemas.microsoft.com/office/drawing/2014/main" id="{7A2B29A5-7224-F04B-B996-BC9D55BA0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29651E-7428-134A-B5D2-2A669DD0FF09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/>
              <a:t>13</a:t>
            </a:fld>
            <a:endParaRPr lang="it-IT" altLang="it-IT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0BC5BAA-E587-6444-B1FD-5F6B9F56D8B4}"/>
              </a:ext>
            </a:extLst>
          </p:cNvPr>
          <p:cNvSpPr/>
          <p:nvPr/>
        </p:nvSpPr>
        <p:spPr>
          <a:xfrm>
            <a:off x="6024563" y="6546850"/>
            <a:ext cx="4659312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Calibri"/>
              </a:rPr>
              <a:t>https://www.unglobalcompact.org/library/5431</a:t>
            </a:r>
          </a:p>
        </p:txBody>
      </p:sp>
      <p:sp>
        <p:nvSpPr>
          <p:cNvPr id="6" name="Segnaposto numero diapositiva 1">
            <a:extLst>
              <a:ext uri="{FF2B5EF4-FFF2-40B4-BE49-F238E27FC236}">
                <a16:creationId xmlns:a16="http://schemas.microsoft.com/office/drawing/2014/main" id="{FFBF1C24-AAEB-6948-9330-0EA9E5E0CDD8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EEB986-D8BB-DA45-B844-568D0104A4A1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300A05-A252-F94E-BEC1-DDF43D80405B}"/>
              </a:ext>
            </a:extLst>
          </p:cNvPr>
          <p:cNvSpPr/>
          <p:nvPr/>
        </p:nvSpPr>
        <p:spPr>
          <a:xfrm>
            <a:off x="0" y="908050"/>
            <a:ext cx="4572000" cy="59499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9CDEEA4-1C74-7F46-9B6B-3D54BD15A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31863"/>
            <a:ext cx="205898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6F340512-5548-424D-8BDD-00782BE30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74" y="1556792"/>
            <a:ext cx="782081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E39E10-27DF-A941-ABBB-93904EA5CE67}"/>
              </a:ext>
            </a:extLst>
          </p:cNvPr>
          <p:cNvSpPr txBox="1"/>
          <p:nvPr/>
        </p:nvSpPr>
        <p:spPr>
          <a:xfrm>
            <a:off x="144463" y="2636838"/>
            <a:ext cx="42233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chemeClr val="bg1"/>
                </a:solidFill>
                <a:latin typeface="+mn-lt"/>
              </a:rPr>
              <a:t>+90%</a:t>
            </a: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DELLE AZIENDE HANNO ADOTTATO POLITICHE O PRATICHE CHE COPRONO TUTTI I 10 PRINCIPI</a:t>
            </a:r>
          </a:p>
        </p:txBody>
      </p:sp>
      <p:sp>
        <p:nvSpPr>
          <p:cNvPr id="13" name="CasellaDiTesto 2">
            <a:extLst>
              <a:ext uri="{FF2B5EF4-FFF2-40B4-BE49-F238E27FC236}">
                <a16:creationId xmlns:a16="http://schemas.microsoft.com/office/drawing/2014/main" id="{760844AA-D435-264A-85FB-4319BA9CB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29163"/>
            <a:ext cx="4188420" cy="1600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altLang="it-IT" sz="6600" dirty="0">
                <a:solidFill>
                  <a:schemeClr val="bg1"/>
                </a:solidFill>
                <a:latin typeface="+mn-lt"/>
              </a:rPr>
              <a:t>80% </a:t>
            </a:r>
          </a:p>
          <a:p>
            <a:pPr>
              <a:defRPr/>
            </a:pPr>
            <a:r>
              <a:rPr lang="en-US" altLang="it-IT" sz="1600" dirty="0">
                <a:solidFill>
                  <a:schemeClr val="bg1"/>
                </a:solidFill>
                <a:latin typeface="+mn-lt"/>
              </a:rPr>
              <a:t>DELLE AZIENDE HANNO INTRAPRESO AZIONI PER IL RAGGIUNGIMENTO DEI GLOBAL GOALS</a:t>
            </a:r>
            <a:endParaRPr lang="it-IT" altLang="it-IT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8773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092D03-1D96-E54C-AFA1-EF62B07FFFFF}"/>
              </a:ext>
            </a:extLst>
          </p:cNvPr>
          <p:cNvSpPr txBox="1"/>
          <p:nvPr/>
        </p:nvSpPr>
        <p:spPr>
          <a:xfrm>
            <a:off x="1907382" y="457200"/>
            <a:ext cx="8215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>
                <a:ea typeface="ヒラギノ角ゴ ProN W3" charset="0"/>
                <a:cs typeface="ヒラギノ角ゴ ProN W3" charset="0"/>
              </a:rPr>
              <a:t>L’AGENDA 2030 E I 17 OBIETTIVI DI SVILUPPO SOSTENIBILE</a:t>
            </a:r>
            <a:endParaRPr lang="it-IT" sz="2000" b="1" dirty="0">
              <a:ea typeface="+mj-ea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05000" y="1033047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Per il settore privato, il raggiungimento degli obiettivi di sviluppo sostenibile, potrebbe creare valore  fino a 12 mila di miliardi di dollari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2088270" y="1973038"/>
            <a:ext cx="7973912" cy="3827160"/>
            <a:chOff x="564270" y="2743200"/>
            <a:chExt cx="7973912" cy="3827160"/>
          </a:xfrm>
        </p:grpSpPr>
        <p:pic>
          <p:nvPicPr>
            <p:cNvPr id="35842" name="Segnaposto contenuto 5">
              <a:extLst>
                <a:ext uri="{FF2B5EF4-FFF2-40B4-BE49-F238E27FC236}">
                  <a16:creationId xmlns:a16="http://schemas.microsoft.com/office/drawing/2014/main" id="{980B8440-3238-C049-BC69-4EA58B1D33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91"/>
            <a:stretch/>
          </p:blipFill>
          <p:spPr bwMode="auto">
            <a:xfrm>
              <a:off x="564270" y="2819400"/>
              <a:ext cx="7853533" cy="375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717885" y="2743200"/>
              <a:ext cx="25146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Principali ambiti di opportunità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147912" y="2743200"/>
              <a:ext cx="53902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Valore potenziale al 2030 – in miliardi di dollari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7758782" y="4479478"/>
            <a:ext cx="2423779" cy="1001584"/>
            <a:chOff x="5334000" y="1524000"/>
            <a:chExt cx="2423779" cy="1001584"/>
          </a:xfrm>
        </p:grpSpPr>
        <p:sp>
          <p:nvSpPr>
            <p:cNvPr id="2" name="Rettangolo 1"/>
            <p:cNvSpPr/>
            <p:nvPr/>
          </p:nvSpPr>
          <p:spPr>
            <a:xfrm>
              <a:off x="5334000" y="1617821"/>
              <a:ext cx="152400" cy="134779"/>
            </a:xfrm>
            <a:prstGeom prst="rect">
              <a:avLst/>
            </a:prstGeom>
            <a:solidFill>
              <a:srgbClr val="D7A935"/>
            </a:solidFill>
            <a:ln>
              <a:solidFill>
                <a:srgbClr val="D7A9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5334000" y="1846421"/>
              <a:ext cx="152400" cy="13477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5334000" y="2075021"/>
              <a:ext cx="152400" cy="1347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334000" y="2286000"/>
              <a:ext cx="152400" cy="134779"/>
            </a:xfrm>
            <a:prstGeom prst="rect">
              <a:avLst/>
            </a:prstGeom>
            <a:solidFill>
              <a:srgbClr val="52785E"/>
            </a:solidFill>
            <a:ln>
              <a:solidFill>
                <a:srgbClr val="5278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5471779" y="1755269"/>
              <a:ext cx="228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Città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471779" y="1986538"/>
              <a:ext cx="228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Salute e Benessere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5471779" y="2217807"/>
              <a:ext cx="228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Energia e Materiali</a:t>
              </a: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5471779" y="1524000"/>
              <a:ext cx="2286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Alimentare</a:t>
              </a:r>
            </a:p>
          </p:txBody>
        </p:sp>
      </p:grpSp>
      <p:cxnSp>
        <p:nvCxnSpPr>
          <p:cNvPr id="19" name="Straight Connector 14"/>
          <p:cNvCxnSpPr/>
          <p:nvPr/>
        </p:nvCxnSpPr>
        <p:spPr>
          <a:xfrm>
            <a:off x="1905001" y="6399212"/>
            <a:ext cx="8339821" cy="1588"/>
          </a:xfrm>
          <a:prstGeom prst="line">
            <a:avLst/>
          </a:prstGeom>
          <a:ln w="6350" cap="flat" cmpd="sng">
            <a:solidFill>
              <a:schemeClr val="bg1">
                <a:lumMod val="50000"/>
              </a:scheme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5AB103D2-441B-D645-83FD-725355A7C46B}"/>
              </a:ext>
            </a:extLst>
          </p:cNvPr>
          <p:cNvSpPr/>
          <p:nvPr/>
        </p:nvSpPr>
        <p:spPr>
          <a:xfrm>
            <a:off x="4404772" y="6172201"/>
            <a:ext cx="5924550" cy="246221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chemeClr val="tx2">
                    <a:lumMod val="50000"/>
                  </a:schemeClr>
                </a:solidFill>
              </a:rPr>
              <a:t>© Supporting business to help deliver sustainable development (UNGC)</a:t>
            </a:r>
            <a:endParaRPr lang="en-GB" sz="1000" dirty="0">
              <a:solidFill>
                <a:schemeClr val="tx2">
                  <a:lumMod val="50000"/>
                </a:schemeClr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87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610121" y="588388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L'ACCORDO E’ ENTRATO IN VIGORE QUANDO ALMENO 55 PAESI RESPONSABILI COLLETTIVAMENTE DI ALMENO IL 55% DELLE EMISSIONI GLOBALI DI GAS SERRA LO HANNO RATIFICATO (4 NOVEMBRE 2016)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647728" y="1927503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Calibri"/>
                <a:cs typeface="Calibri"/>
              </a:rPr>
              <a:t>I tre punti principali dell’Accordo di Parigi richiedono ai Paesi che lo sottoscrivono: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latin typeface="Calibri"/>
              <a:cs typeface="Calibri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it-IT" dirty="0">
                <a:latin typeface="Calibri"/>
                <a:cs typeface="Calibri"/>
              </a:rPr>
              <a:t>di raggiungere il picco delle emissioni di gas serra il </a:t>
            </a:r>
            <a:r>
              <a:rPr lang="it-IT" dirty="0" err="1">
                <a:latin typeface="Calibri"/>
                <a:cs typeface="Calibri"/>
              </a:rPr>
              <a:t>piu</a:t>
            </a:r>
            <a:r>
              <a:rPr lang="it-IT" dirty="0">
                <a:latin typeface="Calibri"/>
                <a:cs typeface="Calibri"/>
              </a:rPr>
              <a:t>̀ presto possibile, facendo in modo che vi sia un equilibrio tra le emissioni e gli assorbimenti di gas serra dal 2050 in poi e mantenere quindi l’</a:t>
            </a:r>
            <a:r>
              <a:rPr lang="it-IT" b="1" dirty="0">
                <a:latin typeface="Calibri"/>
                <a:cs typeface="Calibri"/>
              </a:rPr>
              <a:t>aumento della temperatura globale ben al di sotto dei 2°C </a:t>
            </a:r>
            <a:r>
              <a:rPr lang="it-IT" dirty="0">
                <a:latin typeface="Calibri"/>
                <a:cs typeface="Calibri"/>
              </a:rPr>
              <a:t>e di sforzarsi al massimo per avvicinarsi a 1,5°C;</a:t>
            </a:r>
          </a:p>
          <a:p>
            <a:pPr marL="285750" indent="-285750" algn="just">
              <a:buFont typeface="Wingdings" charset="2"/>
              <a:buChar char="§"/>
            </a:pPr>
            <a:endParaRPr lang="it-IT" dirty="0">
              <a:latin typeface="Calibri"/>
              <a:cs typeface="Calibri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it-IT" dirty="0">
                <a:latin typeface="Calibri"/>
                <a:cs typeface="Calibri"/>
              </a:rPr>
              <a:t>di analizzare i risultati raggiunti </a:t>
            </a:r>
            <a:r>
              <a:rPr lang="it-IT" b="1" dirty="0">
                <a:latin typeface="Calibri"/>
                <a:cs typeface="Calibri"/>
              </a:rPr>
              <a:t>ogni cinque anni</a:t>
            </a:r>
            <a:r>
              <a:rPr lang="it-IT" dirty="0">
                <a:latin typeface="Calibri"/>
                <a:cs typeface="Calibri"/>
              </a:rPr>
              <a:t>;</a:t>
            </a:r>
          </a:p>
          <a:p>
            <a:pPr marL="285750" indent="-285750" algn="just">
              <a:buFont typeface="Wingdings" charset="2"/>
              <a:buChar char="§"/>
            </a:pPr>
            <a:endParaRPr lang="it-IT" dirty="0">
              <a:latin typeface="Calibri"/>
              <a:cs typeface="Calibri"/>
            </a:endParaRPr>
          </a:p>
          <a:p>
            <a:pPr marL="285750" indent="-285750" algn="just">
              <a:buFont typeface="Wingdings" charset="2"/>
              <a:buChar char="§"/>
            </a:pPr>
            <a:r>
              <a:rPr lang="it-IT" dirty="0">
                <a:latin typeface="Calibri"/>
                <a:cs typeface="Calibri"/>
              </a:rPr>
              <a:t>di finanziare con 100 miliardi di dollari all’anno da qui al 2020 azioni per il clima a beneficio dei Paesi in Via di Sviluppo, con l’impegno a continuare tale finanziamento anche dopo il 2020.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l="15726" t="12500" r="7661" b="11689"/>
          <a:stretch/>
        </p:blipFill>
        <p:spPr>
          <a:xfrm>
            <a:off x="623392" y="1412776"/>
            <a:ext cx="2815220" cy="4043823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6C02FFC-A18D-D746-B5FF-6CE177403D24}"/>
              </a:ext>
            </a:extLst>
          </p:cNvPr>
          <p:cNvSpPr txBox="1">
            <a:spLocks/>
          </p:cNvSpPr>
          <p:nvPr/>
        </p:nvSpPr>
        <p:spPr>
          <a:xfrm>
            <a:off x="1752600" y="340244"/>
            <a:ext cx="9311952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/>
              <a:t>Risposte 4) </a:t>
            </a:r>
            <a:r>
              <a:rPr lang="it-IT" sz="4000" b="1" dirty="0" err="1"/>
              <a:t>Decarbonizzazione</a:t>
            </a:r>
            <a:r>
              <a:rPr lang="it-IT" sz="4000" b="1" dirty="0"/>
              <a:t> e adattamento</a:t>
            </a:r>
          </a:p>
        </p:txBody>
      </p:sp>
    </p:spTree>
    <p:extLst>
      <p:ext uri="{BB962C8B-B14F-4D97-AF65-F5344CB8AC3E}">
        <p14:creationId xmlns:p14="http://schemas.microsoft.com/office/powerpoint/2010/main" val="3285543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8E0926C-3323-3C4E-B83D-6A66FAC6D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58497" y="-1849113"/>
            <a:ext cx="6055805" cy="98854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E3C99B2-3B6A-E948-90BB-1CAC31FAF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737" y="1668162"/>
            <a:ext cx="1648263" cy="2347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2105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7118DEB2-3CDC-4899-811B-F7D9D3FC92E4}"/>
              </a:ext>
            </a:extLst>
          </p:cNvPr>
          <p:cNvSpPr txBox="1">
            <a:spLocks/>
          </p:cNvSpPr>
          <p:nvPr/>
        </p:nvSpPr>
        <p:spPr>
          <a:xfrm>
            <a:off x="407368" y="260648"/>
            <a:ext cx="10081120" cy="432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/>
              <a:t>Il trend di accadimento dei disastri ambientali (e quindi sociali) è impressionante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4260955-E849-449A-B356-9460DC957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4485" r="28087"/>
          <a:stretch/>
        </p:blipFill>
        <p:spPr bwMode="auto">
          <a:xfrm>
            <a:off x="763074" y="1772816"/>
            <a:ext cx="7707406" cy="399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363C0441-8C3D-4672-9823-2BE351648B48}"/>
              </a:ext>
            </a:extLst>
          </p:cNvPr>
          <p:cNvSpPr/>
          <p:nvPr/>
        </p:nvSpPr>
        <p:spPr>
          <a:xfrm>
            <a:off x="8686800" y="3496162"/>
            <a:ext cx="125950" cy="1032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258E938-5339-46E7-811E-1F5C364A86E9}"/>
              </a:ext>
            </a:extLst>
          </p:cNvPr>
          <p:cNvSpPr/>
          <p:nvPr/>
        </p:nvSpPr>
        <p:spPr>
          <a:xfrm>
            <a:off x="8686800" y="3006999"/>
            <a:ext cx="125950" cy="1032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8FA0CC9-12FF-45EF-A2E7-D87C61B970EB}"/>
              </a:ext>
            </a:extLst>
          </p:cNvPr>
          <p:cNvSpPr/>
          <p:nvPr/>
        </p:nvSpPr>
        <p:spPr>
          <a:xfrm>
            <a:off x="8686800" y="3984231"/>
            <a:ext cx="125950" cy="1032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605E74A-D989-4244-AD8B-3BD89CE32D74}"/>
              </a:ext>
            </a:extLst>
          </p:cNvPr>
          <p:cNvSpPr/>
          <p:nvPr/>
        </p:nvSpPr>
        <p:spPr>
          <a:xfrm>
            <a:off x="8686800" y="4353141"/>
            <a:ext cx="125950" cy="103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1F9269-DFB8-4339-9F50-DEED1EEFE003}"/>
              </a:ext>
            </a:extLst>
          </p:cNvPr>
          <p:cNvSpPr txBox="1"/>
          <p:nvPr/>
        </p:nvSpPr>
        <p:spPr>
          <a:xfrm>
            <a:off x="8812750" y="2843161"/>
            <a:ext cx="1814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Eventi Geofisici: </a:t>
            </a:r>
            <a:r>
              <a:rPr lang="it-IT" sz="1000" dirty="0"/>
              <a:t>terremoti, tsunami, eruzioni vulcaniche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0B2A7A4-7FBE-407C-8B0A-B307A99D7B4B}"/>
              </a:ext>
            </a:extLst>
          </p:cNvPr>
          <p:cNvSpPr txBox="1"/>
          <p:nvPr/>
        </p:nvSpPr>
        <p:spPr>
          <a:xfrm>
            <a:off x="8826920" y="3281812"/>
            <a:ext cx="181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Eventi Metereologici: </a:t>
            </a:r>
            <a:r>
              <a:rPr lang="it-IT" sz="1000" dirty="0"/>
              <a:t>tempeste tropicali, extratropicali, locali, </a:t>
            </a:r>
            <a:r>
              <a:rPr lang="it-IT" sz="1000" dirty="0" err="1"/>
              <a:t>etc</a:t>
            </a:r>
            <a:r>
              <a:rPr lang="it-IT" sz="1000" dirty="0"/>
              <a:t>…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DBD039B-F42B-4B4B-9205-44D6AC778775}"/>
              </a:ext>
            </a:extLst>
          </p:cNvPr>
          <p:cNvSpPr txBox="1"/>
          <p:nvPr/>
        </p:nvSpPr>
        <p:spPr>
          <a:xfrm>
            <a:off x="8826920" y="3901117"/>
            <a:ext cx="1814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Eventi Idrologici: </a:t>
            </a:r>
            <a:r>
              <a:rPr lang="it-IT" sz="1000" dirty="0"/>
              <a:t>alluvioni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79B2CE6-6DCA-407D-B334-94DC826EDC52}"/>
              </a:ext>
            </a:extLst>
          </p:cNvPr>
          <p:cNvSpPr txBox="1"/>
          <p:nvPr/>
        </p:nvSpPr>
        <p:spPr>
          <a:xfrm>
            <a:off x="8826920" y="4215826"/>
            <a:ext cx="181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Eventi climatologici: </a:t>
            </a:r>
            <a:r>
              <a:rPr lang="it-IT" sz="1000" dirty="0"/>
              <a:t>temperature estreme, incendi, siccità</a:t>
            </a:r>
          </a:p>
        </p:txBody>
      </p:sp>
    </p:spTree>
    <p:extLst>
      <p:ext uri="{BB962C8B-B14F-4D97-AF65-F5344CB8AC3E}">
        <p14:creationId xmlns:p14="http://schemas.microsoft.com/office/powerpoint/2010/main" val="1477912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Risultati immagini per business backs low carbon u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8208" y="2564904"/>
            <a:ext cx="3998976" cy="3674032"/>
          </a:xfrm>
          <a:prstGeom prst="rect">
            <a:avLst/>
          </a:prstGeom>
          <a:noFill/>
        </p:spPr>
      </p:pic>
      <p:sp>
        <p:nvSpPr>
          <p:cNvPr id="15363" name="Segnaposto contenuto 5"/>
          <p:cNvSpPr>
            <a:spLocks noGrp="1"/>
          </p:cNvSpPr>
          <p:nvPr>
            <p:ph idx="1"/>
          </p:nvPr>
        </p:nvSpPr>
        <p:spPr bwMode="auto">
          <a:xfrm>
            <a:off x="3446547" y="1807065"/>
            <a:ext cx="4555389" cy="4269537"/>
          </a:xfrm>
          <a:noFill/>
          <a:ln>
            <a:miter lim="800000"/>
            <a:headEnd/>
            <a:tailEnd/>
          </a:ln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en-US" sz="1687" i="1" dirty="0"/>
              <a:t>“</a:t>
            </a:r>
            <a:r>
              <a:rPr lang="it-IT" sz="1687" i="1" dirty="0"/>
              <a:t>Caro Presidente eletto Trump, Presidente Obama, membri del Congresso degli Stati Uniti e leader mondiali alla COP22 di Marrakech:</a:t>
            </a:r>
          </a:p>
          <a:p>
            <a:pPr marL="0" indent="0">
              <a:buNone/>
            </a:pPr>
            <a:r>
              <a:rPr lang="it-IT" sz="1687" b="1" i="1" dirty="0"/>
              <a:t>Noi</a:t>
            </a:r>
            <a:r>
              <a:rPr lang="it-IT" sz="1687" i="1" dirty="0"/>
              <a:t> [.....] </a:t>
            </a:r>
            <a:r>
              <a:rPr lang="it-IT" sz="1687" b="1" i="1" dirty="0"/>
              <a:t>riaffermiamo il nostro profondo impegno ad affrontare il cambiamento climatico attraverso l'attuazione dell'Accordo di Parigi sul clima</a:t>
            </a:r>
            <a:r>
              <a:rPr lang="it-IT" sz="1687" i="1" dirty="0"/>
              <a:t>. Vogliamo che l'economia statunitense sia efficiente dal punto di vista energetico e alimentata da energia a basse emissioni di carbonio. </a:t>
            </a:r>
            <a:r>
              <a:rPr lang="it-IT" sz="1687" b="1" i="1" dirty="0"/>
              <a:t>Soluzioni economiche e innovative </a:t>
            </a:r>
            <a:r>
              <a:rPr lang="it-IT" sz="1687" i="1" dirty="0"/>
              <a:t>possono aiutarci a raggiungere questi obiettivi. L'incapacità di costruire un'economia a basse emissioni di carbonio mette a rischio la prosperità americana. </a:t>
            </a:r>
            <a:r>
              <a:rPr lang="it-IT" sz="1687" b="1" i="1" dirty="0"/>
              <a:t>Ma l'azione giusta ora creerà posti di lavoro e rafforzerà la competitività </a:t>
            </a:r>
            <a:r>
              <a:rPr lang="it-IT" sz="1687" i="1" dirty="0"/>
              <a:t>degli Stati Uniti</a:t>
            </a:r>
            <a:r>
              <a:rPr lang="en-US" sz="1687" i="1" dirty="0"/>
              <a:t>“</a:t>
            </a:r>
            <a:endParaRPr lang="en-US" sz="1687" dirty="0"/>
          </a:p>
          <a:p>
            <a:pPr marL="0" indent="0"/>
            <a:endParaRPr lang="it-IT" sz="1687" dirty="0"/>
          </a:p>
          <a:p>
            <a:pPr marL="0" indent="0"/>
            <a:endParaRPr lang="it-IT" sz="1687" dirty="0"/>
          </a:p>
        </p:txBody>
      </p:sp>
      <p:sp>
        <p:nvSpPr>
          <p:cNvPr id="15364" name="Text Box 5"/>
          <p:cNvSpPr txBox="1">
            <a:spLocks/>
          </p:cNvSpPr>
          <p:nvPr/>
        </p:nvSpPr>
        <p:spPr bwMode="auto">
          <a:xfrm>
            <a:off x="3727144" y="6395145"/>
            <a:ext cx="3500438" cy="2871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66" dirty="0">
                <a:solidFill>
                  <a:schemeClr val="bg1"/>
                </a:solidFill>
                <a:latin typeface="Helvetica" charset="0"/>
              </a:rPr>
              <a:t>Economia,innovazione e sostenibilità</a:t>
            </a:r>
          </a:p>
        </p:txBody>
      </p:sp>
      <p:pic>
        <p:nvPicPr>
          <p:cNvPr id="31746" name="Picture 2" descr="https://secure2.convio.net/wwf/images/content/pagebuilder/Low-Carbon-USA-stamp.png?t=14479645459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00" y="919091"/>
            <a:ext cx="3998976" cy="1487619"/>
          </a:xfrm>
          <a:prstGeom prst="rect">
            <a:avLst/>
          </a:prstGeom>
          <a:noFill/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7EF75BBD-1FF2-4937-8E4D-88F1B6B1A64E}"/>
              </a:ext>
            </a:extLst>
          </p:cNvPr>
          <p:cNvSpPr txBox="1">
            <a:spLocks/>
          </p:cNvSpPr>
          <p:nvPr/>
        </p:nvSpPr>
        <p:spPr>
          <a:xfrm>
            <a:off x="3935760" y="1181863"/>
            <a:ext cx="4786314" cy="364195"/>
          </a:xfrm>
          <a:prstGeom prst="rect">
            <a:avLst/>
          </a:prstGeom>
        </p:spPr>
        <p:txBody>
          <a:bodyPr vert="horz" lIns="99569" tIns="49785" rIns="99569" bIns="49785" rtlCol="0" anchor="ctr">
            <a:noAutofit/>
          </a:bodyPr>
          <a:lstStyle>
            <a:lvl1pPr algn="ctr" defTabSz="851415" rtl="0" eaLnBrk="1" latinLnBrk="0" hangingPunct="1">
              <a:spcBef>
                <a:spcPct val="0"/>
              </a:spcBef>
              <a:buNone/>
              <a:defRPr sz="410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dirty="0">
                <a:latin typeface="+mn-lt"/>
              </a:rPr>
              <a:t>LE IMPRESE IN USA POST PARIGI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9580D55F-0235-4782-9FE9-7545777F9998}"/>
              </a:ext>
            </a:extLst>
          </p:cNvPr>
          <p:cNvSpPr txBox="1">
            <a:spLocks/>
          </p:cNvSpPr>
          <p:nvPr/>
        </p:nvSpPr>
        <p:spPr>
          <a:xfrm>
            <a:off x="1981200" y="226187"/>
            <a:ext cx="8915400" cy="5052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51415" rtl="0" eaLnBrk="1" latinLnBrk="0" hangingPunct="1">
              <a:spcBef>
                <a:spcPct val="0"/>
              </a:spcBef>
              <a:buNone/>
              <a:defRPr sz="410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000" b="1" dirty="0"/>
              <a:t>LA DECARBONIZZAZIONE PER LE IMPRESE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C3D0905-A4E4-B04A-B089-750B3D548B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25" t="12594" r="43418" b="15548"/>
          <a:stretch/>
        </p:blipFill>
        <p:spPr>
          <a:xfrm>
            <a:off x="407368" y="1807065"/>
            <a:ext cx="2565657" cy="36724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37014B37-CD33-9C44-A47F-55C4331FA0CA}"/>
              </a:ext>
            </a:extLst>
          </p:cNvPr>
          <p:cNvSpPr txBox="1">
            <a:spLocks/>
          </p:cNvSpPr>
          <p:nvPr/>
        </p:nvSpPr>
        <p:spPr>
          <a:xfrm>
            <a:off x="191344" y="1181862"/>
            <a:ext cx="4786314" cy="364195"/>
          </a:xfrm>
          <a:prstGeom prst="rect">
            <a:avLst/>
          </a:prstGeom>
        </p:spPr>
        <p:txBody>
          <a:bodyPr vert="horz" lIns="99569" tIns="49785" rIns="99569" bIns="49785" rtlCol="0" anchor="ctr">
            <a:noAutofit/>
          </a:bodyPr>
          <a:lstStyle>
            <a:lvl1pPr algn="ctr" defTabSz="851415" rtl="0" eaLnBrk="1" latinLnBrk="0" hangingPunct="1">
              <a:spcBef>
                <a:spcPct val="0"/>
              </a:spcBef>
              <a:buNone/>
              <a:defRPr sz="410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dirty="0">
                <a:latin typeface="+mn-lt"/>
              </a:rPr>
              <a:t>LE IMPRESE PER PARIGI</a:t>
            </a:r>
          </a:p>
        </p:txBody>
      </p:sp>
    </p:spTree>
    <p:extLst>
      <p:ext uri="{BB962C8B-B14F-4D97-AF65-F5344CB8AC3E}">
        <p14:creationId xmlns:p14="http://schemas.microsoft.com/office/powerpoint/2010/main" val="3768302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3512" y="80211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3800" b="1" dirty="0"/>
              <a:t>«L’anello mancante»</a:t>
            </a:r>
          </a:p>
        </p:txBody>
      </p:sp>
      <p:sp>
        <p:nvSpPr>
          <p:cNvPr id="4" name="Segnaposto contenuto 4"/>
          <p:cNvSpPr>
            <a:spLocks noGrp="1"/>
          </p:cNvSpPr>
          <p:nvPr>
            <p:ph idx="1"/>
          </p:nvPr>
        </p:nvSpPr>
        <p:spPr>
          <a:xfrm>
            <a:off x="263352" y="1972287"/>
            <a:ext cx="396044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400" i="1" dirty="0">
                <a:solidFill>
                  <a:schemeClr val="bg1">
                    <a:lumMod val="50000"/>
                  </a:schemeClr>
                </a:solidFill>
              </a:rPr>
              <a:t>2 dicembre 2015</a:t>
            </a:r>
          </a:p>
          <a:p>
            <a:pPr marL="0" indent="0">
              <a:buNone/>
            </a:pPr>
            <a:r>
              <a:rPr lang="it-IT" sz="2400" dirty="0"/>
              <a:t>Commissione Europea emana il </a:t>
            </a:r>
            <a:r>
              <a:rPr lang="it-IT" sz="2400" b="1" dirty="0"/>
              <a:t>Pacchetto sulla Circular Economy</a:t>
            </a:r>
            <a:r>
              <a:rPr lang="it-IT" sz="2400" dirty="0"/>
              <a:t>: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it-IT" sz="2400" dirty="0"/>
              <a:t>Comunicazione </a:t>
            </a:r>
            <a:r>
              <a:rPr lang="it-IT" sz="2400" b="1" dirty="0"/>
              <a:t>COM(2015) 614</a:t>
            </a:r>
          </a:p>
          <a:p>
            <a:pPr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it-IT" sz="2400" dirty="0"/>
              <a:t>4 proposte di </a:t>
            </a:r>
            <a:r>
              <a:rPr lang="it-IT" sz="2400" b="1" dirty="0"/>
              <a:t>Direttive</a:t>
            </a:r>
            <a:r>
              <a:rPr lang="it-IT" sz="2400" dirty="0"/>
              <a:t> per </a:t>
            </a:r>
            <a:r>
              <a:rPr lang="it-IT" sz="2400" b="1" dirty="0"/>
              <a:t>emendamenti</a:t>
            </a:r>
            <a:r>
              <a:rPr lang="it-IT" sz="2400" dirty="0"/>
              <a:t> a:</a:t>
            </a:r>
          </a:p>
          <a:p>
            <a:pPr lvl="1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it-IT" sz="2000" dirty="0"/>
              <a:t>Directive 2008/98/EC – </a:t>
            </a:r>
            <a:r>
              <a:rPr lang="it-IT" sz="2000" b="1" dirty="0" err="1"/>
              <a:t>waste</a:t>
            </a:r>
            <a:endParaRPr lang="it-IT" sz="2000" b="1" dirty="0"/>
          </a:p>
          <a:p>
            <a:pPr lvl="1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Directive 1994/62/EC - </a:t>
            </a:r>
            <a:r>
              <a:rPr lang="en-US" sz="2000" b="1" dirty="0"/>
              <a:t>packaging and packaging waste</a:t>
            </a:r>
          </a:p>
          <a:p>
            <a:pPr lvl="1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Directive 1999/31/EC - </a:t>
            </a:r>
            <a:r>
              <a:rPr lang="en-US" sz="2000" b="1" dirty="0"/>
              <a:t>landfill of waste</a:t>
            </a:r>
          </a:p>
          <a:p>
            <a:pPr lvl="1"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Directive 2000/53/EC - </a:t>
            </a:r>
            <a:r>
              <a:rPr lang="en-US" sz="2000" b="1" dirty="0"/>
              <a:t>end-of-life vehicles</a:t>
            </a:r>
            <a:r>
              <a:rPr lang="en-US" sz="2000" dirty="0"/>
              <a:t>; Directive 2006/66/EC - </a:t>
            </a:r>
            <a:r>
              <a:rPr lang="en-US" sz="2000" b="1" dirty="0"/>
              <a:t>batteries and accumulators and waste </a:t>
            </a:r>
            <a:r>
              <a:rPr lang="en-US" sz="2000" dirty="0"/>
              <a:t>batteries and accumulators; Directive 2012/19/EU - </a:t>
            </a:r>
            <a:r>
              <a:rPr lang="en-US" sz="2000" b="1" dirty="0"/>
              <a:t>waste electrical and electronic equipment</a:t>
            </a:r>
            <a:endParaRPr lang="it-IT" sz="20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981" t="11748" r="9324"/>
          <a:stretch/>
        </p:blipFill>
        <p:spPr>
          <a:xfrm>
            <a:off x="4266455" y="2924165"/>
            <a:ext cx="3698335" cy="3050042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4151784" y="1942625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“Closing the Loop - An EU Action Plan for the Circular Economy” [COM(2015) 614 final] 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351584" y="-118731"/>
            <a:ext cx="73448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/>
              <a:t>Risposte 5) l’economia circolare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580EAC4-0FC1-934C-B48B-316338ACE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848" y="1050143"/>
            <a:ext cx="4036463" cy="576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1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938" name="Line 2"/>
          <p:cNvSpPr>
            <a:spLocks noChangeShapeType="1"/>
          </p:cNvSpPr>
          <p:nvPr/>
        </p:nvSpPr>
        <p:spPr bwMode="auto">
          <a:xfrm flipV="1">
            <a:off x="2063751" y="476251"/>
            <a:ext cx="7991475" cy="5616575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39" tIns="45719" rIns="91439" bIns="45719">
            <a:spAutoFit/>
          </a:bodyPr>
          <a:lstStyle/>
          <a:p>
            <a:endParaRPr lang="it-IT" sz="1266"/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 rot="-5402218">
            <a:off x="1326232" y="3427244"/>
            <a:ext cx="4418064" cy="61157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87" b="1">
                <a:latin typeface="Tahoma" charset="0"/>
                <a:cs typeface="Times New Roman" charset="0"/>
              </a:rPr>
              <a:t>CRESCITA ECONOMICA EQUILIBRATA E DURATURA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 rot="-5400000">
            <a:off x="5575177" y="3336062"/>
            <a:ext cx="4600823" cy="61157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87" b="1">
                <a:latin typeface="Tahoma" charset="0"/>
                <a:cs typeface="Times New Roman" charset="0"/>
              </a:rPr>
              <a:t>TUTELA E VALORIZZAZIONE DELL’AMBIENTE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 rot="-5440782">
            <a:off x="3522317" y="3277928"/>
            <a:ext cx="4458411" cy="87119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19" rIns="91439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87" b="1">
                <a:latin typeface="Tahoma" charset="0"/>
                <a:cs typeface="Times New Roman" charset="0"/>
              </a:rPr>
              <a:t>PROGRESSO SOCIALE E MIGLIORAMENTO DELLA QUALITA’ DELLA VITA</a:t>
            </a:r>
          </a:p>
        </p:txBody>
      </p:sp>
      <p:sp>
        <p:nvSpPr>
          <p:cNvPr id="1191942" name="Text Box 6"/>
          <p:cNvSpPr txBox="1">
            <a:spLocks noChangeArrowheads="1"/>
          </p:cNvSpPr>
          <p:nvPr/>
        </p:nvSpPr>
        <p:spPr bwMode="auto">
          <a:xfrm>
            <a:off x="3056727" y="457200"/>
            <a:ext cx="5389615" cy="1087732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234" b="1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I PRINCIPI ISPIRATORI </a:t>
            </a:r>
          </a:p>
          <a:p>
            <a:pPr eaLnBrk="1" hangingPunct="1">
              <a:defRPr/>
            </a:pPr>
            <a:r>
              <a:rPr lang="it-IT" sz="3234" b="1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rPr>
              <a:t>DELLA SOSTENIBILITA’</a:t>
            </a: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1487897" y="5975742"/>
            <a:ext cx="2822992" cy="6549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39" tIns="45719" rIns="91439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28" b="1" dirty="0">
                <a:cs typeface="Times New Roman" charset="0"/>
              </a:rPr>
              <a:t>Equità </a:t>
            </a:r>
            <a:r>
              <a:rPr lang="it-IT" sz="1828" b="1" dirty="0" err="1">
                <a:cs typeface="Times New Roman" charset="0"/>
              </a:rPr>
              <a:t>infragenerazionale</a:t>
            </a:r>
            <a:endParaRPr lang="it-IT" sz="1828" b="1" dirty="0">
              <a:cs typeface="Times New Roman" charset="0"/>
            </a:endParaRP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7666448" y="1"/>
            <a:ext cx="3034803" cy="37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28" b="1">
                <a:cs typeface="Times New Roman" charset="0"/>
              </a:rPr>
              <a:t>Equità</a:t>
            </a:r>
            <a:r>
              <a:rPr lang="it-IT" sz="1828" b="1">
                <a:solidFill>
                  <a:srgbClr val="FFFF99"/>
                </a:solidFill>
                <a:cs typeface="Times New Roman" charset="0"/>
              </a:rPr>
              <a:t> </a:t>
            </a:r>
            <a:r>
              <a:rPr lang="it-IT" sz="1828" b="1">
                <a:cs typeface="Times New Roman" charset="0"/>
              </a:rPr>
              <a:t>intergenerazionale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6D5061-69F9-074A-938D-D583B84E1B42}"/>
              </a:ext>
            </a:extLst>
          </p:cNvPr>
          <p:cNvSpPr txBox="1"/>
          <p:nvPr/>
        </p:nvSpPr>
        <p:spPr>
          <a:xfrm>
            <a:off x="839416" y="2492896"/>
            <a:ext cx="122433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/>
              <a:t>3 CRISI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83E155-8876-774A-869E-11E7D0AE6206}"/>
              </a:ext>
            </a:extLst>
          </p:cNvPr>
          <p:cNvSpPr txBox="1"/>
          <p:nvPr/>
        </p:nvSpPr>
        <p:spPr>
          <a:xfrm>
            <a:off x="9406745" y="2231286"/>
            <a:ext cx="187281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/>
              <a:t>3 CAPITALI</a:t>
            </a:r>
          </a:p>
        </p:txBody>
      </p:sp>
    </p:spTree>
    <p:extLst>
      <p:ext uri="{BB962C8B-B14F-4D97-AF65-F5344CB8AC3E}">
        <p14:creationId xmlns:p14="http://schemas.microsoft.com/office/powerpoint/2010/main" val="263242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1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1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19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6383" r="27951" b="50000"/>
          <a:stretch>
            <a:fillRect/>
          </a:stretch>
        </p:blipFill>
        <p:spPr bwMode="auto">
          <a:xfrm>
            <a:off x="7625872" y="15423"/>
            <a:ext cx="28543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1941048" y="1360706"/>
            <a:ext cx="86507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/>
              <a:t>“</a:t>
            </a:r>
            <a:r>
              <a:rPr lang="it-IT" sz="1600" b="1" dirty="0"/>
              <a:t>L’ECONOMIA CIRCOLARE </a:t>
            </a:r>
            <a:r>
              <a:rPr lang="it-IT" sz="1600" i="1" dirty="0"/>
              <a:t>è un paradigma basato sulla rigenerazione del capitale naturale attraverso la revisione dei modelli di business e di consumo lungo tutta la catena del valore, in un contesto normativo favorevole e di equità sociale</a:t>
            </a:r>
            <a:r>
              <a:rPr lang="it-IT" sz="1600" dirty="0"/>
              <a:t>”.</a:t>
            </a:r>
          </a:p>
          <a:p>
            <a:pPr>
              <a:defRPr/>
            </a:pPr>
            <a:endParaRPr lang="it-IT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it-IT" sz="1600" u="sng" dirty="0">
                <a:solidFill>
                  <a:schemeClr val="bg1">
                    <a:lumMod val="50000"/>
                  </a:schemeClr>
                </a:solidFill>
              </a:rPr>
              <a:t>Gruppo di lavoro composto da imprese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: A2A, BENETTON, ENEL, HERA, ILLY, INTESA SANPAOLO, TRE ERRE, ERVET, GCNI, SSSUP </a:t>
            </a:r>
          </a:p>
          <a:p>
            <a:pPr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endParaRPr lang="it-IT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it-IT" sz="1600" dirty="0"/>
              <a:t>“</a:t>
            </a:r>
            <a:r>
              <a:rPr lang="it-IT" sz="1600" b="1" dirty="0"/>
              <a:t>L’ECONOMIA CIRCOLARE </a:t>
            </a:r>
            <a:r>
              <a:rPr lang="it-IT" sz="1600" i="1" dirty="0"/>
              <a:t>è un approccio basato sulla conoscenza, volto a supportare stili di produzione e consumo che, basandosi sulla creazione di sinergie inter e intra-organizzative è in grado di generare una molteplicità di valori attraverso: 1) l’ottimizzazione dell’utilizzo delle risorse; 2) la progressiva diminuzione della dispersione di rifiuti e scarti nell’ambiente, mediante la chiusura dei cicli e in analogia con quelli naturali</a:t>
            </a:r>
            <a:r>
              <a:rPr lang="it-IT" sz="1600" dirty="0"/>
              <a:t>”.</a:t>
            </a:r>
          </a:p>
          <a:p>
            <a:pPr>
              <a:defRPr/>
            </a:pPr>
            <a:endParaRPr lang="it-IT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it-IT" sz="1600" u="sng" dirty="0">
                <a:solidFill>
                  <a:schemeClr val="bg1">
                    <a:lumMod val="50000"/>
                  </a:schemeClr>
                </a:solidFill>
              </a:rPr>
              <a:t>Gruppo di lavoro composto da organizzazioni non business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: AIAS, ALTIS, CITTADINANZATTIVA, ERVET, GCNI, SSSUP, SIEA, UNIVERSITÀ DELLA TUSCIA, VIU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251668-C338-4A96-8B9E-333F9716898D}"/>
              </a:ext>
            </a:extLst>
          </p:cNvPr>
          <p:cNvSpPr txBox="1"/>
          <p:nvPr/>
        </p:nvSpPr>
        <p:spPr>
          <a:xfrm>
            <a:off x="1967254" y="200942"/>
            <a:ext cx="8215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b="1" dirty="0">
                <a:ea typeface="+mj-ea"/>
                <a:cs typeface="Calibri"/>
              </a:rPr>
              <a:t>L’ECONOMIA CIRCOLARE: COS’È? </a:t>
            </a:r>
          </a:p>
        </p:txBody>
      </p:sp>
    </p:spTree>
    <p:extLst>
      <p:ext uri="{BB962C8B-B14F-4D97-AF65-F5344CB8AC3E}">
        <p14:creationId xmlns:p14="http://schemas.microsoft.com/office/powerpoint/2010/main" val="239686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87214"/>
            <a:ext cx="10972800" cy="609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Calibri" panose="020F0502020204030204" pitchFamily="34" charset="0"/>
              </a:rPr>
              <a:t>Serve un </a:t>
            </a:r>
            <a:r>
              <a:rPr lang="en-US" sz="4000" dirty="0" err="1">
                <a:latin typeface="Calibri" panose="020F0502020204030204" pitchFamily="34" charset="0"/>
              </a:rPr>
              <a:t>orientamento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strategico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endParaRPr lang="it-IT" sz="4000" dirty="0"/>
          </a:p>
        </p:txBody>
      </p:sp>
      <p:sp>
        <p:nvSpPr>
          <p:cNvPr id="14" name="Segnaposto contenuto 2"/>
          <p:cNvSpPr>
            <a:spLocks noGrp="1"/>
          </p:cNvSpPr>
          <p:nvPr>
            <p:ph idx="1"/>
          </p:nvPr>
        </p:nvSpPr>
        <p:spPr>
          <a:xfrm>
            <a:off x="494211" y="892905"/>
            <a:ext cx="8229600" cy="4525963"/>
          </a:xfrm>
        </p:spPr>
        <p:txBody>
          <a:bodyPr/>
          <a:lstStyle/>
          <a:p>
            <a:r>
              <a:rPr lang="en-US" sz="2400" dirty="0" err="1">
                <a:cs typeface="Arial"/>
              </a:rPr>
              <a:t>L’abbondanza</a:t>
            </a:r>
            <a:r>
              <a:rPr lang="en-US" sz="2400" dirty="0">
                <a:cs typeface="Arial"/>
              </a:rPr>
              <a:t> e </a:t>
            </a:r>
            <a:r>
              <a:rPr lang="en-US" sz="2400" dirty="0" err="1">
                <a:cs typeface="Arial"/>
              </a:rPr>
              <a:t>il</a:t>
            </a:r>
            <a:r>
              <a:rPr lang="en-US" sz="2400" dirty="0">
                <a:cs typeface="Arial"/>
              </a:rPr>
              <a:t> basso </a:t>
            </a:r>
            <a:r>
              <a:rPr lang="en-US" sz="2400" dirty="0" err="1">
                <a:cs typeface="Arial"/>
              </a:rPr>
              <a:t>costo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delle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risorse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naturali</a:t>
            </a:r>
            <a:r>
              <a:rPr lang="en-US" sz="2400" dirty="0">
                <a:cs typeface="Arial"/>
              </a:rPr>
              <a:t> ha </a:t>
            </a:r>
            <a:r>
              <a:rPr lang="en-US" sz="2400" dirty="0" err="1">
                <a:cs typeface="Arial"/>
              </a:rPr>
              <a:t>portato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il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sistema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economico</a:t>
            </a:r>
            <a:r>
              <a:rPr lang="en-US" sz="2400" dirty="0">
                <a:cs typeface="Arial"/>
              </a:rPr>
              <a:t> ad un </a:t>
            </a:r>
            <a:r>
              <a:rPr lang="en-US" sz="2400" dirty="0" err="1">
                <a:cs typeface="Arial"/>
              </a:rPr>
              <a:t>modello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lineare</a:t>
            </a:r>
            <a:r>
              <a:rPr lang="en-US" sz="2400" dirty="0">
                <a:cs typeface="Arial"/>
              </a:rPr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 err="1">
                <a:latin typeface="+mj-lt"/>
                <a:cs typeface="Arial"/>
              </a:rPr>
              <a:t>Mentre</a:t>
            </a:r>
            <a:r>
              <a:rPr lang="en-US" sz="2400" dirty="0">
                <a:latin typeface="+mj-lt"/>
                <a:cs typeface="Arial"/>
              </a:rPr>
              <a:t> la </a:t>
            </a:r>
            <a:r>
              <a:rPr lang="en-US" sz="2400" dirty="0" err="1">
                <a:latin typeface="+mj-lt"/>
                <a:cs typeface="Arial"/>
              </a:rPr>
              <a:t>natura</a:t>
            </a:r>
            <a:r>
              <a:rPr lang="en-US" sz="2400" dirty="0">
                <a:latin typeface="+mj-lt"/>
                <a:cs typeface="Arial"/>
              </a:rPr>
              <a:t> e le </a:t>
            </a:r>
            <a:r>
              <a:rPr lang="en-US" sz="2400" dirty="0" err="1">
                <a:latin typeface="+mj-lt"/>
                <a:cs typeface="Arial"/>
              </a:rPr>
              <a:t>politiche</a:t>
            </a:r>
            <a:r>
              <a:rPr lang="en-US" sz="2400" dirty="0">
                <a:latin typeface="+mj-lt"/>
                <a:cs typeface="Arial"/>
              </a:rPr>
              <a:t> </a:t>
            </a:r>
            <a:r>
              <a:rPr lang="en-US" sz="2400" dirty="0" err="1">
                <a:latin typeface="+mj-lt"/>
                <a:cs typeface="Arial"/>
              </a:rPr>
              <a:t>ambientali</a:t>
            </a:r>
            <a:r>
              <a:rPr lang="en-US" sz="2400" dirty="0">
                <a:latin typeface="+mj-lt"/>
                <a:cs typeface="Arial"/>
              </a:rPr>
              <a:t> </a:t>
            </a:r>
            <a:r>
              <a:rPr lang="en-US" sz="2400" dirty="0" err="1">
                <a:latin typeface="+mj-lt"/>
                <a:cs typeface="Arial"/>
              </a:rPr>
              <a:t>mirano</a:t>
            </a:r>
            <a:r>
              <a:rPr lang="en-US" sz="2400" dirty="0">
                <a:latin typeface="+mj-lt"/>
                <a:cs typeface="Arial"/>
              </a:rPr>
              <a:t> ad un “</a:t>
            </a:r>
            <a:r>
              <a:rPr lang="en-US" sz="2400" dirty="0" err="1">
                <a:latin typeface="+mj-lt"/>
                <a:cs typeface="Arial"/>
              </a:rPr>
              <a:t>cerchio</a:t>
            </a:r>
            <a:r>
              <a:rPr lang="en-US" sz="2400" dirty="0">
                <a:latin typeface="+mj-lt"/>
                <a:cs typeface="Arial"/>
              </a:rPr>
              <a:t> </a:t>
            </a:r>
            <a:r>
              <a:rPr lang="en-US" sz="2400" dirty="0" err="1">
                <a:latin typeface="+mj-lt"/>
                <a:cs typeface="Arial"/>
              </a:rPr>
              <a:t>perfetto</a:t>
            </a:r>
            <a:r>
              <a:rPr lang="en-US" sz="2400" dirty="0">
                <a:latin typeface="+mj-lt"/>
                <a:cs typeface="Arial"/>
              </a:rPr>
              <a:t>”: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endParaRPr lang="en-US" b="1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10" name="AutoShape 2" descr="https://webmail.unibocconi.it/service/home/%7E/?auth=co&amp;id=22322&amp;part=1.2"/>
          <p:cNvSpPr>
            <a:spLocks noChangeAspect="1" noChangeArrowheads="1"/>
          </p:cNvSpPr>
          <p:nvPr/>
        </p:nvSpPr>
        <p:spPr bwMode="auto">
          <a:xfrm>
            <a:off x="1679576" y="-1012825"/>
            <a:ext cx="39147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1" name="AutoShape 4" descr="https://webmail.unibocconi.it/service/home/%7E/?auth=co&amp;id=22322&amp;part=1.2"/>
          <p:cNvSpPr>
            <a:spLocks noChangeAspect="1" noChangeArrowheads="1"/>
          </p:cNvSpPr>
          <p:nvPr/>
        </p:nvSpPr>
        <p:spPr bwMode="auto">
          <a:xfrm>
            <a:off x="1831976" y="-860425"/>
            <a:ext cx="39147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62993" y="225554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Calibri" panose="020F0502020204030204" pitchFamily="34" charset="0"/>
              </a:rPr>
              <a:t>Design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740821" y="2682284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Calibri" panose="020F0502020204030204" pitchFamily="34" charset="0"/>
              </a:rPr>
              <a:t>Production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104113" y="4271767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Calibri" panose="020F0502020204030204" pitchFamily="34" charset="0"/>
              </a:rPr>
              <a:t>Distribution</a:t>
            </a:r>
          </a:p>
        </p:txBody>
      </p:sp>
      <p:sp>
        <p:nvSpPr>
          <p:cNvPr id="22" name="CasellaDiTesto 21"/>
          <p:cNvSpPr txBox="1"/>
          <p:nvPr/>
        </p:nvSpPr>
        <p:spPr>
          <a:xfrm rot="10800000">
            <a:off x="8285946" y="227687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Collection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929413" y="4287791"/>
            <a:ext cx="10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Recycling</a:t>
            </a: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it-IT" sz="2400" kern="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9" b="89960" l="732" r="100000">
                        <a14:foregroundMark x1="80566" y1="42771" x2="94385" y2="41767"/>
                        <a14:foregroundMark x1="81396" y1="71486" x2="94141" y2="69076"/>
                        <a14:foregroundMark x1="94385" y1="69880" x2="94873" y2="72892"/>
                        <a14:foregroundMark x1="94971" y1="74498" x2="97852" y2="56627"/>
                        <a14:foregroundMark x1="97852" y1="56627" x2="96191" y2="43173"/>
                        <a14:foregroundMark x1="94385" y1="57631" x2="94385" y2="57631"/>
                        <a14:foregroundMark x1="96777" y1="47791" x2="94629" y2="36345"/>
                        <a14:foregroundMark x1="94287" y1="37751" x2="94141" y2="41365"/>
                        <a14:foregroundMark x1="84424" y1="54217" x2="95215" y2="51205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93" b="12718"/>
          <a:stretch/>
        </p:blipFill>
        <p:spPr>
          <a:xfrm>
            <a:off x="1271464" y="1640047"/>
            <a:ext cx="7272808" cy="113693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60" y1="27830" x2="63953" y2="31880"/>
                        <a14:backgroundMark x1="15032" y1="39720" x2="28747" y2="43674"/>
                        <a14:backgroundMark x1="50363" y1="43005" x2="51817" y2="55961"/>
                        <a14:backgroundMark x1="13953" y1="49948" x2="28217" y2="53998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9" t="17190" r="16953" b="11006"/>
          <a:stretch/>
        </p:blipFill>
        <p:spPr>
          <a:xfrm>
            <a:off x="1581483" y="3781116"/>
            <a:ext cx="4012868" cy="287384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B9EA7A8-D8BD-ED47-8EA7-0035C3092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5756" y1="37758" x2="49691" y2="66167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5" t="14887" r="13464" b="10778"/>
          <a:stretch/>
        </p:blipFill>
        <p:spPr bwMode="auto">
          <a:xfrm>
            <a:off x="8392796" y="3524128"/>
            <a:ext cx="3810821" cy="331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57FD43-528F-4B4F-B662-31E2A2527DD3}"/>
              </a:ext>
            </a:extLst>
          </p:cNvPr>
          <p:cNvSpPr txBox="1"/>
          <p:nvPr/>
        </p:nvSpPr>
        <p:spPr>
          <a:xfrm>
            <a:off x="5945538" y="4250736"/>
            <a:ext cx="174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Mentre oggi</a:t>
            </a:r>
          </a:p>
        </p:txBody>
      </p:sp>
      <p:sp>
        <p:nvSpPr>
          <p:cNvPr id="21" name="Fumetto 2 20">
            <a:extLst>
              <a:ext uri="{FF2B5EF4-FFF2-40B4-BE49-F238E27FC236}">
                <a16:creationId xmlns:a16="http://schemas.microsoft.com/office/drawing/2014/main" id="{791D69BC-21B4-674C-B02D-F75D8F278FC0}"/>
              </a:ext>
            </a:extLst>
          </p:cNvPr>
          <p:cNvSpPr/>
          <p:nvPr/>
        </p:nvSpPr>
        <p:spPr bwMode="auto">
          <a:xfrm>
            <a:off x="8723811" y="2646204"/>
            <a:ext cx="3085814" cy="766167"/>
          </a:xfrm>
          <a:prstGeom prst="wedgeRoundRectCallout">
            <a:avLst>
              <a:gd name="adj1" fmla="val -16811"/>
              <a:gd name="adj2" fmla="val 9264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300" dirty="0">
                <a:solidFill>
                  <a:schemeClr val="bg1"/>
                </a:solidFill>
              </a:rPr>
              <a:t>Stima: entro il 2020 ancora 82 miliardi circa di tonnellate di materie prime verranno immesse nell’economia globale</a:t>
            </a:r>
            <a:endParaRPr kumimoji="0" lang="it-IT" sz="13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Fumetto 2 24">
            <a:extLst>
              <a:ext uri="{FF2B5EF4-FFF2-40B4-BE49-F238E27FC236}">
                <a16:creationId xmlns:a16="http://schemas.microsoft.com/office/drawing/2014/main" id="{A7B3D3E0-32B4-284E-B844-E7344339723E}"/>
              </a:ext>
            </a:extLst>
          </p:cNvPr>
          <p:cNvSpPr/>
          <p:nvPr/>
        </p:nvSpPr>
        <p:spPr bwMode="auto">
          <a:xfrm>
            <a:off x="6732409" y="5245367"/>
            <a:ext cx="1687378" cy="1481257"/>
          </a:xfrm>
          <a:prstGeom prst="wedgeRoundRectCallout">
            <a:avLst>
              <a:gd name="adj1" fmla="val 116344"/>
              <a:gd name="adj2" fmla="val -64997"/>
              <a:gd name="adj3" fmla="val 16667"/>
            </a:avLst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1300" dirty="0">
                <a:solidFill>
                  <a:schemeClr val="tx1"/>
                </a:solidFill>
              </a:rPr>
              <a:t>Solo un terzo dei 60 più comuni metalli fa riscontrare un tasso di riciclo a fine vita maggiore del 25</a:t>
            </a:r>
            <a:r>
              <a:rPr lang="it-IT" sz="1600" dirty="0">
                <a:solidFill>
                  <a:schemeClr val="tx1"/>
                </a:solidFill>
              </a:rPr>
              <a:t>%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/>
          </p:nvPr>
        </p:nvGraphicFramePr>
        <p:xfrm>
          <a:off x="119336" y="182734"/>
          <a:ext cx="5337708" cy="1318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9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endParaRPr lang="it-IT" sz="10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Popolazione</a:t>
                      </a:r>
                      <a:endParaRPr lang="it-IT" sz="110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Rispondenti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% rispondenti sul totale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Aziende iscritte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52.000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1894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4%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Aziende commerciali 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42.000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1365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3%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Produttori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2700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204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8%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Produttori MPS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370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24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6%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Totale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97.070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3.487</a:t>
                      </a:r>
                      <a:endParaRPr lang="it-IT" sz="110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4%</a:t>
                      </a:r>
                      <a:endParaRPr lang="it-IT" sz="110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5799829" y="182734"/>
            <a:ext cx="7236296" cy="634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it-IT"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321457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642915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64372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285829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565656"/>
                </a:solidFill>
                <a:latin typeface="Helvetica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en-US" sz="2400" b="1" dirty="0">
                <a:cs typeface="Arial" charset="0"/>
              </a:rPr>
              <a:t>EVIDENZE DA UN PROGETTO DI RICERCA</a:t>
            </a:r>
            <a:endParaRPr lang="en-US" sz="1800" b="1" dirty="0">
              <a:solidFill>
                <a:srgbClr val="D11632"/>
              </a:solidFill>
              <a:cs typeface="Arial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591944" y="926943"/>
            <a:ext cx="612068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200" b="1" i="1" u="sng" dirty="0">
                <a:latin typeface="Calibri" charset="0"/>
                <a:ea typeface="Times New Roman" charset="0"/>
                <a:cs typeface="Times New Roman" charset="0"/>
              </a:rPr>
              <a:t>2) Fase di Design 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Una azienda italiana su 3 offre sul mercato prodotti che sono </a:t>
            </a:r>
            <a:r>
              <a:rPr lang="it-IT" sz="1200" dirty="0" err="1">
                <a:latin typeface="Calibri" charset="0"/>
                <a:ea typeface="Times New Roman" charset="0"/>
                <a:cs typeface="Times New Roman" charset="0"/>
              </a:rPr>
              <a:t>disassemblabili</a:t>
            </a: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 in componenti “mono-materiali” per almeno il 50% delle parti ci cui sono composti.  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Inoltre, sempre una azienda su 3 offre sul mercato prodotti che sono riciclabili per oltre il 70% del materiale che li compongono.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Oltre il 30% delle aziende italiane oggi ha già attuato iniziative nella fase di design e di progettazione del prodotto volte ad ottimizzare l’utilizzo di imballaggio (ad esempio minimizzando gli spazi vuoti nel prodotto confezionato)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Quasi il 25% delle aziende ha implementato azioni per incrementare la vita utile del proprio prodotto tramite ad esempio, la progettazione per componenti modulari facilmente smontabili e sostituibili e/o la preferenza di componenti e giunture standardizzate (e quindi con ricambi più agevolmente reperibili).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9336" y="1772816"/>
            <a:ext cx="5193208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1200" b="1" i="1" u="sng" dirty="0">
                <a:latin typeface="Calibri" charset="0"/>
                <a:ea typeface="Times New Roman" charset="0"/>
                <a:cs typeface="Times New Roman" charset="0"/>
              </a:rPr>
              <a:t>3) Fase di produzione: 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algn="just"/>
            <a:r>
              <a:rPr lang="it-IT" sz="1200" i="1" dirty="0">
                <a:latin typeface="Calibri" charset="0"/>
                <a:ea typeface="Times New Roman" charset="0"/>
                <a:cs typeface="Times New Roman" charset="0"/>
              </a:rPr>
              <a:t> 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La cosiddetta “simbiosi industriale” non è più un mito: gli scarti di produzione del 50% delle aziende italiane sono con varie modalità riutilizzati come input in processi di produzione di altre aziende dello stesso settore o di settori diversi.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Si pensi che oltre il 70% degli scarti di produzione di 1 azienda su 10 sono riutilizzati come input in altri processi di produzione.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Quasi il 40% delle aziende offre sul mercato prodotti costituiti, almeno in parte, da materiale riciclato.  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Symbol" charset="2"/>
              <a:buChar char=""/>
            </a:pPr>
            <a:r>
              <a:rPr lang="it-IT" sz="1200" dirty="0">
                <a:latin typeface="Calibri" charset="0"/>
                <a:ea typeface="Times New Roman" charset="0"/>
                <a:cs typeface="Times New Roman" charset="0"/>
              </a:rPr>
              <a:t>Ben il 30% delle aziende già oggi attua iniziative volte a fornire servizi di riparazione/sostituzione delle componenti danneggiate (oltre a quelli previsti dalla legge) al fine di aumentare la vita utile del proprio prodotto finito.</a:t>
            </a:r>
            <a:endParaRPr lang="it-IT" sz="1200" dirty="0">
              <a:latin typeface="Arial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A0E43358-F8B8-E146-9876-3C325F4C2D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07968" y="3717032"/>
          <a:ext cx="6102448" cy="296154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7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7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7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</a:rPr>
                        <a:t>CLUSTER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effectLst/>
                        </a:rPr>
                        <a:t>N. of </a:t>
                      </a:r>
                      <a:r>
                        <a:rPr lang="it-IT" sz="1400" dirty="0" err="1">
                          <a:solidFill>
                            <a:schemeClr val="tx1"/>
                          </a:solidFill>
                          <a:effectLst/>
                        </a:rPr>
                        <a:t>employees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Revenues trend in the last 3 years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Employees trend in the last 3 years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Clients trend in the last 3 years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1 </a:t>
                      </a:r>
                      <a:r>
                        <a:rPr lang="it-IT" sz="1400" dirty="0" err="1">
                          <a:solidFill>
                            <a:schemeClr val="bg1"/>
                          </a:solidFill>
                          <a:effectLst/>
                        </a:rPr>
                        <a:t>Informers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60C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.0758429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.0532709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-.0847115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60C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.0740135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561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23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2 Linear Companies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0C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-.1363626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C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-.083653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60C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-.0556162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60C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-.1354623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0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3 </a:t>
                      </a:r>
                      <a:r>
                        <a:rPr lang="it-IT" sz="1400" dirty="0" err="1">
                          <a:solidFill>
                            <a:schemeClr val="bg1"/>
                          </a:solidFill>
                          <a:effectLst/>
                        </a:rPr>
                        <a:t>Circular</a:t>
                      </a:r>
                      <a:r>
                        <a:rPr lang="it-IT" sz="1400" baseline="0" dirty="0">
                          <a:solidFill>
                            <a:schemeClr val="bg1"/>
                          </a:solidFill>
                          <a:effectLst/>
                        </a:rPr>
                        <a:t> Designers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.2136356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.0714534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.1154512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.1250122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561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4 </a:t>
                      </a:r>
                      <a:r>
                        <a:rPr lang="it-IT" sz="1400" dirty="0" err="1">
                          <a:solidFill>
                            <a:schemeClr val="bg1"/>
                          </a:solidFill>
                          <a:effectLst/>
                        </a:rPr>
                        <a:t>Housekeepers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-.0651401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60C2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.0277116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.1331479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-.0013005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C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5 </a:t>
                      </a:r>
                      <a:r>
                        <a:rPr lang="it-IT" sz="1400" dirty="0" err="1">
                          <a:solidFill>
                            <a:schemeClr val="bg1"/>
                          </a:solidFill>
                          <a:effectLst/>
                        </a:rPr>
                        <a:t>Circular</a:t>
                      </a:r>
                      <a:r>
                        <a:rPr lang="it-IT" sz="1400" dirty="0">
                          <a:solidFill>
                            <a:schemeClr val="bg1"/>
                          </a:solidFill>
                          <a:effectLst/>
                        </a:rPr>
                        <a:t> Champions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.1495043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.1698485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.1395118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</a:rPr>
                        <a:t>.2367019</a:t>
                      </a:r>
                      <a:endParaRPr lang="it-IT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61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Segnaposto contenuto 3">
            <a:extLst>
              <a:ext uri="{FF2B5EF4-FFF2-40B4-BE49-F238E27FC236}">
                <a16:creationId xmlns:a16="http://schemas.microsoft.com/office/drawing/2014/main" id="{5C67668D-07BA-F347-AC87-CA651BB22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892" y="4527416"/>
            <a:ext cx="4752528" cy="22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21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2D1B177-5237-4F0A-BF7A-5DABE704B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731"/>
            <a:ext cx="3545840" cy="5344160"/>
          </a:xfrm>
          <a:prstGeom prst="rect">
            <a:avLst/>
          </a:prstGeom>
        </p:spPr>
      </p:pic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-362580" y="-31664"/>
            <a:ext cx="1184099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it-IT" altLang="en-US" sz="3200" b="1" dirty="0">
                <a:cs typeface="Times New Roman" panose="02020603050405020304" pitchFamily="18" charset="0"/>
              </a:rPr>
              <a:t>Design</a:t>
            </a:r>
            <a:endParaRPr lang="it-IT" altLang="it-IT" sz="3200" b="1" dirty="0">
              <a:cs typeface="Times New Roman" panose="02020603050405020304" pitchFamily="18" charset="0"/>
            </a:endParaRPr>
          </a:p>
        </p:txBody>
      </p:sp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2113D97D-0D76-4E08-B323-38FDF4AF8D38}"/>
              </a:ext>
            </a:extLst>
          </p:cNvPr>
          <p:cNvSpPr txBox="1">
            <a:spLocks/>
          </p:cNvSpPr>
          <p:nvPr/>
        </p:nvSpPr>
        <p:spPr bwMode="auto">
          <a:xfrm>
            <a:off x="9508067" y="8636000"/>
            <a:ext cx="254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Times New Roman" panose="02020603050405020304" pitchFamily="18" charset="0"/>
              </a:defRPr>
            </a:lvl9pPr>
          </a:lstStyle>
          <a:p>
            <a:pPr defTabSz="1219170">
              <a:spcBef>
                <a:spcPct val="0"/>
              </a:spcBef>
              <a:buNone/>
              <a:defRPr/>
            </a:pPr>
            <a:fld id="{0FFC6646-11C2-4432-9018-A3DE667DA6F0}" type="slidenum">
              <a:rPr lang="en-GB" altLang="it-IT" sz="800">
                <a:solidFill>
                  <a:srgbClr val="808080"/>
                </a:solidFill>
              </a:rPr>
              <a:pPr defTabSz="1219170">
                <a:spcBef>
                  <a:spcPct val="0"/>
                </a:spcBef>
                <a:buNone/>
                <a:defRPr/>
              </a:pPr>
              <a:t>23</a:t>
            </a:fld>
            <a:endParaRPr lang="en-GB" altLang="it-IT" sz="800">
              <a:solidFill>
                <a:srgbClr val="808080"/>
              </a:solidFill>
            </a:endParaRPr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B67A127E-E22B-4328-9DE0-670259217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244" y="4642224"/>
            <a:ext cx="431160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102870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42875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dirty="0">
                <a:latin typeface="Source Sans Pro" panose="020B0604020202020204" charset="0"/>
              </a:rPr>
              <a:t>Borsa realizzata con i teloni in PVC dei camion,  perfetti per proteggere i disegni dei progettisti, i fratelli </a:t>
            </a:r>
            <a:r>
              <a:rPr lang="it-IT" altLang="en-US" dirty="0" err="1">
                <a:latin typeface="Source Sans Pro" panose="020B0604020202020204" charset="0"/>
              </a:rPr>
              <a:t>Freitag</a:t>
            </a:r>
            <a:r>
              <a:rPr lang="it-IT" altLang="en-US" dirty="0">
                <a:latin typeface="Source Sans Pro" panose="020B060402020202020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en-US" dirty="0">
                <a:latin typeface="Source Sans Pro" panose="020B0604020202020204" charset="0"/>
              </a:rPr>
              <a:t>Le </a:t>
            </a:r>
            <a:r>
              <a:rPr lang="it-IT" altLang="en-US" sz="1467" dirty="0">
                <a:latin typeface="Source Sans Pro" panose="020B0604020202020204" charset="0"/>
              </a:rPr>
              <a:t>rifiniture</a:t>
            </a:r>
            <a:r>
              <a:rPr lang="it-IT" altLang="en-US" dirty="0">
                <a:latin typeface="Source Sans Pro" panose="020B0604020202020204" charset="0"/>
              </a:rPr>
              <a:t> sono fatte con i copertoni biciclette; la tracolla è una ex cintura di sicurezza.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en-US" dirty="0">
                <a:latin typeface="Source Sans Pro" panose="020B0604020202020204" charset="0"/>
              </a:rPr>
              <a:t>I colori sgargianti e i ritagli manuali rendono unico ogni pezzo.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en-US" sz="1400" dirty="0">
              <a:latin typeface="Source Sans Pro" panose="020B0604020202020204" charset="0"/>
            </a:endParaRPr>
          </a:p>
        </p:txBody>
      </p:sp>
      <p:sp>
        <p:nvSpPr>
          <p:cNvPr id="8" name="Rettangolo 2">
            <a:extLst>
              <a:ext uri="{FF2B5EF4-FFF2-40B4-BE49-F238E27FC236}">
                <a16:creationId xmlns:a16="http://schemas.microsoft.com/office/drawing/2014/main" id="{32C0B11D-0A5B-49DB-9E81-827965E42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477" y="584625"/>
            <a:ext cx="7809885" cy="76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en-US" sz="1467" i="1" dirty="0">
                <a:solidFill>
                  <a:srgbClr val="333333"/>
                </a:solidFill>
                <a:latin typeface="Source Sans Pro" panose="020B0604020202020204" charset="0"/>
              </a:rPr>
              <a:t>Ideazione e progettazione di oggetti d'uso con lo scopo di ridurre al minimo l'impatto ambientale dell'intero ciclo di vita del prodotto, dai processi di produzione e dai materiali utilizzati fino alla durata e alla possibilità di riciclo del prodotto stesso.</a:t>
            </a:r>
          </a:p>
        </p:txBody>
      </p:sp>
      <p:pic>
        <p:nvPicPr>
          <p:cNvPr id="11" name="Picture 8" descr="nutella">
            <a:extLst>
              <a:ext uri="{FF2B5EF4-FFF2-40B4-BE49-F238E27FC236}">
                <a16:creationId xmlns:a16="http://schemas.microsoft.com/office/drawing/2014/main" id="{D49BF612-3997-48D0-90A6-4B25DC43F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65" y="1607557"/>
            <a:ext cx="3983005" cy="208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freitag">
            <a:extLst>
              <a:ext uri="{FF2B5EF4-FFF2-40B4-BE49-F238E27FC236}">
                <a16:creationId xmlns:a16="http://schemas.microsoft.com/office/drawing/2014/main" id="{F20E2EF1-129F-47F5-B281-577E2F50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32" y="4724337"/>
            <a:ext cx="3129396" cy="186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C9E4224-6F86-4CED-B284-19D5855D4E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13" name="Immagine 12" descr="back_neutro_png-design.png">
            <a:extLst>
              <a:ext uri="{FF2B5EF4-FFF2-40B4-BE49-F238E27FC236}">
                <a16:creationId xmlns:a16="http://schemas.microsoft.com/office/drawing/2014/main" id="{DA0DFE8A-EAA3-9741-85F6-9D92CEC26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84" y="1482607"/>
            <a:ext cx="3788228" cy="37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5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4B60AE-F46F-A743-BD7B-E62A5024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800" b="1" dirty="0"/>
              <a:t>Risposte 6) Le </a:t>
            </a:r>
            <a:r>
              <a:rPr lang="it-IT" sz="3800" b="1" dirty="0" err="1"/>
              <a:t>partnerhsip</a:t>
            </a:r>
            <a:r>
              <a:rPr lang="it-IT" sz="3800" b="1" dirty="0"/>
              <a:t> per il cambiamento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0A4BDE6C-1E62-F940-BF53-57BCE2E54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4563215"/>
              </p:ext>
            </p:extLst>
          </p:nvPr>
        </p:nvGraphicFramePr>
        <p:xfrm>
          <a:off x="2495600" y="1484784"/>
          <a:ext cx="7664400" cy="465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D8AEB2D9-50B4-F745-B7E1-32442C672F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440" y="234888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03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ttangolo 2"/>
          <p:cNvSpPr>
            <a:spLocks noChangeArrowheads="1"/>
          </p:cNvSpPr>
          <p:nvPr/>
        </p:nvSpPr>
        <p:spPr bwMode="auto">
          <a:xfrm>
            <a:off x="6383338" y="1382714"/>
            <a:ext cx="3744912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8131" name="CasellaDiTesto 2"/>
          <p:cNvSpPr txBox="1">
            <a:spLocks noChangeArrowheads="1"/>
          </p:cNvSpPr>
          <p:nvPr/>
        </p:nvSpPr>
        <p:spPr bwMode="auto">
          <a:xfrm>
            <a:off x="8722949" y="5157192"/>
            <a:ext cx="2430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ea typeface="ＭＳ Ｐゴシック" charset="-128"/>
                <a:sym typeface="Gill Sans" charset="0"/>
              </a:rPr>
              <a:t>Fonte: </a:t>
            </a:r>
            <a:r>
              <a:rPr lang="it-IT" altLang="it-IT" sz="1400" dirty="0" err="1">
                <a:ea typeface="ＭＳ Ｐゴシック" charset="-128"/>
                <a:sym typeface="Gill Sans" charset="0"/>
              </a:rPr>
              <a:t>Eurobarometer</a:t>
            </a:r>
            <a:r>
              <a:rPr lang="it-IT" altLang="it-IT" sz="1400" dirty="0">
                <a:ea typeface="ＭＳ Ｐゴシック" charset="-128"/>
                <a:sym typeface="Gill Sans" charset="0"/>
              </a:rPr>
              <a:t>, 2013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5360" y="193537"/>
            <a:ext cx="111612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400" b="1" dirty="0">
                <a:solidFill>
                  <a:srgbClr val="58585A"/>
                </a:solidFill>
                <a:latin typeface="+mj-lt"/>
                <a:ea typeface="+mj-ea"/>
                <a:cs typeface="+mj-cs"/>
              </a:rPr>
              <a:t>un ruolo crescente dei cittadini/consumatori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43DAF1-DF82-4049-90CF-70ABD9578596}"/>
              </a:ext>
            </a:extLst>
          </p:cNvPr>
          <p:cNvSpPr txBox="1"/>
          <p:nvPr/>
        </p:nvSpPr>
        <p:spPr>
          <a:xfrm>
            <a:off x="1228163" y="1090457"/>
            <a:ext cx="660983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Molti attori influenzano il comportamento delle aziende. Chi pensi dovrebbe avere un ruolo centrale nell’influenzare ciò che le aziende fanno (a livello di EU27)?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BBD75729-5705-C240-A985-08562BCD3FD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13728" y="1844375"/>
          <a:ext cx="6609473" cy="374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84850432-A270-2D47-AFC0-8AB8A3A96C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45" t="17165" r="45000" b="6170"/>
          <a:stretch/>
        </p:blipFill>
        <p:spPr>
          <a:xfrm>
            <a:off x="8688288" y="1382714"/>
            <a:ext cx="2465124" cy="35830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356420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asellaDiTesto 4"/>
          <p:cNvSpPr txBox="1">
            <a:spLocks noChangeArrowheads="1"/>
          </p:cNvSpPr>
          <p:nvPr/>
        </p:nvSpPr>
        <p:spPr bwMode="auto">
          <a:xfrm>
            <a:off x="3124200" y="51816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" charset="0"/>
              <a:ea typeface="MS PGothic" charset="-128"/>
            </a:endParaRPr>
          </a:p>
        </p:txBody>
      </p:sp>
      <p:sp>
        <p:nvSpPr>
          <p:cNvPr id="17410" name="Titolo 3"/>
          <p:cNvSpPr>
            <a:spLocks noGrp="1"/>
          </p:cNvSpPr>
          <p:nvPr>
            <p:ph type="title"/>
          </p:nvPr>
        </p:nvSpPr>
        <p:spPr>
          <a:xfrm>
            <a:off x="1524000" y="44450"/>
            <a:ext cx="9144000" cy="792163"/>
          </a:xfrm>
        </p:spPr>
        <p:txBody>
          <a:bodyPr/>
          <a:lstStyle/>
          <a:p>
            <a:r>
              <a:rPr lang="it-IT" altLang="it-IT" sz="3400" b="1">
                <a:solidFill>
                  <a:srgbClr val="FFFFFF"/>
                </a:solidFill>
                <a:ea typeface="MS PGothic" charset="-128"/>
              </a:rPr>
              <a:t>La doppia sfida…</a:t>
            </a:r>
          </a:p>
        </p:txBody>
      </p:sp>
      <p:sp>
        <p:nvSpPr>
          <p:cNvPr id="17411" name="Titolo 3"/>
          <p:cNvSpPr txBox="1">
            <a:spLocks/>
          </p:cNvSpPr>
          <p:nvPr/>
        </p:nvSpPr>
        <p:spPr bwMode="auto">
          <a:xfrm>
            <a:off x="1524000" y="44450"/>
            <a:ext cx="9144000" cy="504825"/>
          </a:xfrm>
          <a:prstGeom prst="rect">
            <a:avLst/>
          </a:prstGeom>
          <a:solidFill>
            <a:srgbClr val="2222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ea typeface="MS PGothic" charset="-128"/>
              </a:rPr>
              <a:t>Il mondo è insostenibile</a:t>
            </a:r>
          </a:p>
        </p:txBody>
      </p:sp>
      <p:pic>
        <p:nvPicPr>
          <p:cNvPr id="1741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11857038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6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/>
        </p:nvGraphicFramePr>
        <p:xfrm>
          <a:off x="1703389" y="404814"/>
          <a:ext cx="5832475" cy="583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6" name="Picture 2" descr="http://www.unep.org/greeneconomy/portals/88/images/covers/0.0_CoverFrontmatter_.G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636839"/>
            <a:ext cx="23002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7824789" y="908050"/>
            <a:ext cx="2541587" cy="808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it-IT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 risposte: </a:t>
            </a:r>
          </a:p>
          <a:p>
            <a:pPr>
              <a:defRPr/>
            </a:pPr>
            <a:r>
              <a:rPr lang="it-IT" sz="2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1) Il rapporto dell’UNEP</a:t>
            </a:r>
          </a:p>
        </p:txBody>
      </p:sp>
    </p:spTree>
    <p:extLst>
      <p:ext uri="{BB962C8B-B14F-4D97-AF65-F5344CB8AC3E}">
        <p14:creationId xmlns:p14="http://schemas.microsoft.com/office/powerpoint/2010/main" val="122100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63E34AFA-03F6-7342-A0D8-5B7B0011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124744"/>
            <a:ext cx="6793248" cy="447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928" y="1700808"/>
            <a:ext cx="5559715" cy="25068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23392" y="28265"/>
            <a:ext cx="9937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/>
              <a:t>LE IMPRESE CHE INVESTONO IN GREEN ESPORTANO, INNOVANO DI PIÙ E MEGLIO, creano migliore occupazione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B7ADCA00-26D1-0841-9D22-157B6074FAAC}"/>
              </a:ext>
            </a:extLst>
          </p:cNvPr>
          <p:cNvSpPr/>
          <p:nvPr/>
        </p:nvSpPr>
        <p:spPr>
          <a:xfrm rot="20205938">
            <a:off x="4412765" y="2540906"/>
            <a:ext cx="124871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41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404664"/>
            <a:ext cx="5981700" cy="5664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371836"/>
            <a:ext cx="6083300" cy="24892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84" y="2748451"/>
            <a:ext cx="57785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8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>
          <a:xfrm>
            <a:off x="335360" y="188913"/>
            <a:ext cx="11521280" cy="998317"/>
          </a:xfrm>
          <a:solidFill>
            <a:srgbClr val="222268"/>
          </a:solidFill>
        </p:spPr>
        <p:txBody>
          <a:bodyPr>
            <a:noAutofit/>
          </a:bodyPr>
          <a:lstStyle/>
          <a:p>
            <a:pPr algn="l"/>
            <a:r>
              <a:rPr lang="it-IT" altLang="it-IT" sz="2700" b="1" dirty="0">
                <a:solidFill>
                  <a:srgbClr val="FFFFFF"/>
                </a:solidFill>
                <a:ea typeface="ＭＳ Ｐゴシック" charset="-128"/>
              </a:rPr>
              <a:t>Le risposte 2: Coinvolgiamo le imprese -Il Global Compact delle Nazioni Unite</a:t>
            </a:r>
          </a:p>
        </p:txBody>
      </p:sp>
      <p:sp>
        <p:nvSpPr>
          <p:cNvPr id="32770" name="CasellaDiTesto 5"/>
          <p:cNvSpPr txBox="1">
            <a:spLocks noChangeArrowheads="1"/>
          </p:cNvSpPr>
          <p:nvPr/>
        </p:nvSpPr>
        <p:spPr bwMode="auto">
          <a:xfrm>
            <a:off x="1827458" y="5139392"/>
            <a:ext cx="84963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it-IT" altLang="it-IT" sz="1800">
                <a:solidFill>
                  <a:srgbClr val="00546E"/>
                </a:solidFill>
                <a:latin typeface="Calibri" charset="0"/>
                <a:ea typeface="ＭＳ Ｐゴシック" charset="-128"/>
              </a:rPr>
              <a:t>«Propongo di stipulare tra voi, i leader dell’economia riuniti a Davos, e noi, le Nazioni Unite, un Patto Globale di valori e principi condivisi, così da dare un volto umano al mercato globale»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00546E"/>
                </a:solidFill>
                <a:latin typeface="Calibri" charset="0"/>
                <a:ea typeface="ＭＳ Ｐゴシック" charset="-128"/>
              </a:rPr>
              <a:t>(Kofi Annan, Segretario Generale delle Nazioni Unite, World Economic Forum, 31 gennaio 1999, Davos)</a:t>
            </a:r>
          </a:p>
        </p:txBody>
      </p:sp>
      <p:pic>
        <p:nvPicPr>
          <p:cNvPr id="32771" name="Immagine 26" descr="kofi-annan_1119080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47" y="1504016"/>
            <a:ext cx="5203825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72" name="Gruppo 14"/>
          <p:cNvGrpSpPr>
            <a:grpSpLocks/>
          </p:cNvGrpSpPr>
          <p:nvPr/>
        </p:nvGrpSpPr>
        <p:grpSpPr bwMode="auto">
          <a:xfrm>
            <a:off x="7212013" y="1504016"/>
            <a:ext cx="3471862" cy="3384550"/>
            <a:chOff x="1284151" y="1341438"/>
            <a:chExt cx="6509969" cy="4354886"/>
          </a:xfrm>
        </p:grpSpPr>
        <p:sp>
          <p:nvSpPr>
            <p:cNvPr id="32773" name="Oval 5"/>
            <p:cNvSpPr>
              <a:spLocks noChangeArrowheads="1"/>
            </p:cNvSpPr>
            <p:nvPr/>
          </p:nvSpPr>
          <p:spPr bwMode="auto">
            <a:xfrm>
              <a:off x="3581400" y="1371600"/>
              <a:ext cx="3744912" cy="3743325"/>
            </a:xfrm>
            <a:prstGeom prst="ellipse">
              <a:avLst/>
            </a:prstGeom>
            <a:solidFill>
              <a:srgbClr val="FFBA5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2774" name="Text Box 9"/>
            <p:cNvSpPr txBox="1">
              <a:spLocks noChangeArrowheads="1"/>
            </p:cNvSpPr>
            <p:nvPr/>
          </p:nvSpPr>
          <p:spPr bwMode="auto">
            <a:xfrm>
              <a:off x="1757843" y="2828925"/>
              <a:ext cx="1548438" cy="104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>
                  <a:latin typeface="Georgia" charset="0"/>
                  <a:ea typeface="ＭＳ Ｐゴシック" charset="-128"/>
                </a:rPr>
                <a:t>Profit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>
                  <a:latin typeface="Georgia" charset="0"/>
                  <a:ea typeface="ＭＳ Ｐゴシック" charset="-128"/>
                </a:rPr>
                <a:t>&amp;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>
                  <a:latin typeface="Georgia" charset="0"/>
                  <a:ea typeface="ＭＳ Ｐゴシック" charset="-128"/>
                </a:rPr>
                <a:t>Growth</a:t>
              </a:r>
            </a:p>
          </p:txBody>
        </p:sp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2281239" y="1865313"/>
              <a:ext cx="2005275" cy="42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 b="1">
                  <a:latin typeface="Georgia" charset="0"/>
                  <a:ea typeface="ＭＳ Ｐゴシック" charset="-128"/>
                </a:rPr>
                <a:t>Business</a:t>
              </a:r>
            </a:p>
          </p:txBody>
        </p:sp>
        <p:sp>
          <p:nvSpPr>
            <p:cNvPr id="32776" name="Text Box 13"/>
            <p:cNvSpPr txBox="1">
              <a:spLocks noChangeArrowheads="1"/>
            </p:cNvSpPr>
            <p:nvPr/>
          </p:nvSpPr>
          <p:spPr bwMode="auto">
            <a:xfrm>
              <a:off x="4637737" y="1826268"/>
              <a:ext cx="3156383" cy="429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 b="1">
                  <a:latin typeface="Georgia" charset="0"/>
                  <a:ea typeface="ＭＳ Ｐゴシック" charset="-128"/>
                </a:rPr>
                <a:t>United Nations</a:t>
              </a:r>
            </a:p>
          </p:txBody>
        </p:sp>
        <p:sp>
          <p:nvSpPr>
            <p:cNvPr id="32777" name="Text Box 14"/>
            <p:cNvSpPr txBox="1">
              <a:spLocks noChangeArrowheads="1"/>
            </p:cNvSpPr>
            <p:nvPr/>
          </p:nvSpPr>
          <p:spPr bwMode="auto">
            <a:xfrm>
              <a:off x="5130954" y="2600325"/>
              <a:ext cx="1987243" cy="1348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>
                  <a:latin typeface="Georgia" charset="0"/>
                  <a:ea typeface="ＭＳ Ｐゴシック" charset="-128"/>
                </a:rPr>
                <a:t>Peace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>
                  <a:latin typeface="Georgia" charset="0"/>
                  <a:ea typeface="ＭＳ Ｐゴシック" charset="-128"/>
                </a:rPr>
                <a:t>&amp;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>
                  <a:latin typeface="Georgia" charset="0"/>
                  <a:ea typeface="ＭＳ Ｐゴシック" charset="-128"/>
                </a:rPr>
                <a:t>Poverty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500">
                  <a:latin typeface="Georgia" charset="0"/>
                  <a:ea typeface="ＭＳ Ｐゴシック" charset="-128"/>
                </a:rPr>
                <a:t>Reduction</a:t>
              </a:r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1284151" y="5192297"/>
              <a:ext cx="6480202" cy="504027"/>
            </a:xfrm>
            <a:prstGeom prst="leftRightArrow">
              <a:avLst>
                <a:gd name="adj1" fmla="val 50000"/>
                <a:gd name="adj2" fmla="val 257540"/>
              </a:avLst>
            </a:prstGeom>
            <a:solidFill>
              <a:srgbClr val="FF9C3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it-IT" sz="1400" b="1" dirty="0">
                  <a:solidFill>
                    <a:schemeClr val="accent4"/>
                  </a:solidFill>
                  <a:latin typeface="Georgia" charset="0"/>
                </a:rPr>
                <a:t>Deepening Interdependencies</a:t>
              </a:r>
            </a:p>
          </p:txBody>
        </p:sp>
        <p:sp>
          <p:nvSpPr>
            <p:cNvPr id="32779" name="Oval 16"/>
            <p:cNvSpPr>
              <a:spLocks noChangeArrowheads="1"/>
            </p:cNvSpPr>
            <p:nvPr/>
          </p:nvSpPr>
          <p:spPr bwMode="auto">
            <a:xfrm>
              <a:off x="1403350" y="1341438"/>
              <a:ext cx="3744913" cy="374332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32780" name="Text Box 22"/>
            <p:cNvSpPr txBox="1">
              <a:spLocks noChangeArrowheads="1"/>
            </p:cNvSpPr>
            <p:nvPr/>
          </p:nvSpPr>
          <p:spPr bwMode="auto">
            <a:xfrm>
              <a:off x="3457747" y="2363787"/>
              <a:ext cx="1818932" cy="28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800">
                  <a:latin typeface="Georgia" charset="0"/>
                  <a:ea typeface="ＭＳ Ｐゴシック" charset="-128"/>
                </a:rPr>
                <a:t>Building Markets</a:t>
              </a:r>
            </a:p>
          </p:txBody>
        </p:sp>
        <p:sp>
          <p:nvSpPr>
            <p:cNvPr id="32781" name="Text Box 23"/>
            <p:cNvSpPr txBox="1">
              <a:spLocks noChangeArrowheads="1"/>
            </p:cNvSpPr>
            <p:nvPr/>
          </p:nvSpPr>
          <p:spPr bwMode="auto">
            <a:xfrm>
              <a:off x="3651251" y="2697163"/>
              <a:ext cx="1425575" cy="44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800">
                  <a:latin typeface="Georgia" charset="0"/>
                  <a:ea typeface="ＭＳ Ｐゴシック" charset="-128"/>
                </a:rPr>
                <a:t>Good Governance</a:t>
              </a:r>
            </a:p>
          </p:txBody>
        </p:sp>
        <p:sp>
          <p:nvSpPr>
            <p:cNvPr id="32782" name="Text Box 24"/>
            <p:cNvSpPr txBox="1">
              <a:spLocks noChangeArrowheads="1"/>
            </p:cNvSpPr>
            <p:nvPr/>
          </p:nvSpPr>
          <p:spPr bwMode="auto">
            <a:xfrm>
              <a:off x="3630111" y="3100197"/>
              <a:ext cx="1479312" cy="28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800">
                  <a:latin typeface="Georgia" charset="0"/>
                  <a:ea typeface="ＭＳ Ｐゴシック" charset="-128"/>
                </a:rPr>
                <a:t>Environment</a:t>
              </a:r>
            </a:p>
          </p:txBody>
        </p:sp>
        <p:sp>
          <p:nvSpPr>
            <p:cNvPr id="32783" name="Text Box 25"/>
            <p:cNvSpPr txBox="1">
              <a:spLocks noChangeArrowheads="1"/>
            </p:cNvSpPr>
            <p:nvPr/>
          </p:nvSpPr>
          <p:spPr bwMode="auto">
            <a:xfrm>
              <a:off x="3847045" y="3725864"/>
              <a:ext cx="1043513" cy="28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800">
                  <a:latin typeface="Georgia" charset="0"/>
                  <a:ea typeface="ＭＳ Ｐゴシック" charset="-128"/>
                </a:rPr>
                <a:t>Security</a:t>
              </a:r>
            </a:p>
          </p:txBody>
        </p:sp>
        <p:sp>
          <p:nvSpPr>
            <p:cNvPr id="32784" name="Text Box 26"/>
            <p:cNvSpPr txBox="1">
              <a:spLocks noChangeArrowheads="1"/>
            </p:cNvSpPr>
            <p:nvPr/>
          </p:nvSpPr>
          <p:spPr bwMode="auto">
            <a:xfrm>
              <a:off x="3602636" y="3368675"/>
              <a:ext cx="1524393" cy="28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800">
                  <a:latin typeface="Georgia" charset="0"/>
                  <a:ea typeface="ＭＳ Ｐゴシック" charset="-128"/>
                </a:rPr>
                <a:t>Global Health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617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asellaDiTesto 4"/>
          <p:cNvSpPr txBox="1">
            <a:spLocks noChangeArrowheads="1"/>
          </p:cNvSpPr>
          <p:nvPr/>
        </p:nvSpPr>
        <p:spPr bwMode="auto">
          <a:xfrm>
            <a:off x="3124200" y="5181601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3794" name="Titolo 3"/>
          <p:cNvSpPr>
            <a:spLocks noGrp="1"/>
          </p:cNvSpPr>
          <p:nvPr>
            <p:ph type="title"/>
          </p:nvPr>
        </p:nvSpPr>
        <p:spPr>
          <a:xfrm>
            <a:off x="1524000" y="115888"/>
            <a:ext cx="9144000" cy="792162"/>
          </a:xfrm>
          <a:solidFill>
            <a:srgbClr val="222268"/>
          </a:solidFill>
        </p:spPr>
        <p:txBody>
          <a:bodyPr/>
          <a:lstStyle/>
          <a:p>
            <a:r>
              <a:rPr lang="it-IT" altLang="it-IT" sz="3200" b="1">
                <a:solidFill>
                  <a:srgbClr val="FFFFFF"/>
                </a:solidFill>
                <a:latin typeface="Calibri" charset="0"/>
                <a:ea typeface="MS PGothic" charset="-128"/>
              </a:rPr>
              <a:t>Visione e obiettivi deI Global Compact</a:t>
            </a:r>
          </a:p>
        </p:txBody>
      </p:sp>
      <p:grpSp>
        <p:nvGrpSpPr>
          <p:cNvPr id="33795" name="Gruppo 4"/>
          <p:cNvGrpSpPr>
            <a:grpSpLocks/>
          </p:cNvGrpSpPr>
          <p:nvPr/>
        </p:nvGrpSpPr>
        <p:grpSpPr bwMode="auto">
          <a:xfrm>
            <a:off x="1992314" y="1341438"/>
            <a:ext cx="8131175" cy="4297362"/>
            <a:chOff x="2043113" y="1752600"/>
            <a:chExt cx="5552238" cy="3810200"/>
          </a:xfrm>
        </p:grpSpPr>
        <p:grpSp>
          <p:nvGrpSpPr>
            <p:cNvPr id="33796" name="Group 49"/>
            <p:cNvGrpSpPr>
              <a:grpSpLocks noChangeAspect="1"/>
            </p:cNvGrpSpPr>
            <p:nvPr/>
          </p:nvGrpSpPr>
          <p:grpSpPr bwMode="auto">
            <a:xfrm>
              <a:off x="2043113" y="4541838"/>
              <a:ext cx="3443287" cy="1020962"/>
              <a:chOff x="0" y="0"/>
              <a:chExt cx="3097" cy="919"/>
            </a:xfrm>
          </p:grpSpPr>
          <p:sp>
            <p:nvSpPr>
              <p:cNvPr id="33815" name="Rectangle 50"/>
              <p:cNvSpPr>
                <a:spLocks noChangeAspect="1"/>
              </p:cNvSpPr>
              <p:nvPr/>
            </p:nvSpPr>
            <p:spPr bwMode="auto">
              <a:xfrm>
                <a:off x="0" y="0"/>
                <a:ext cx="3096" cy="897"/>
              </a:xfrm>
              <a:prstGeom prst="rect">
                <a:avLst/>
              </a:prstGeom>
              <a:solidFill>
                <a:srgbClr val="00546E"/>
              </a:solidFill>
              <a:ln>
                <a:noFill/>
              </a:ln>
              <a:effectLst>
                <a:outerShdw dist="35921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2400">
                  <a:ea typeface="ＭＳ Ｐゴシック" charset="-128"/>
                </a:endParaRPr>
              </a:p>
            </p:txBody>
          </p:sp>
          <p:sp>
            <p:nvSpPr>
              <p:cNvPr id="33816" name="Rectangle 51"/>
              <p:cNvSpPr>
                <a:spLocks noChangeAspect="1"/>
              </p:cNvSpPr>
              <p:nvPr/>
            </p:nvSpPr>
            <p:spPr bwMode="auto">
              <a:xfrm>
                <a:off x="4" y="0"/>
                <a:ext cx="3093" cy="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 dirty="0">
                    <a:solidFill>
                      <a:schemeClr val="bg1"/>
                    </a:solidFill>
                    <a:latin typeface="Georgia" charset="0"/>
                    <a:sym typeface="Flama-Book" charset="0"/>
                  </a:rPr>
                  <a:t>Catalizzare le azioni a supporto dei più generali obiettivi delle Nazioni Unite, includendo gli </a:t>
                </a:r>
                <a:r>
                  <a:rPr lang="it-IT" altLang="it-IT" sz="1600" dirty="0" err="1">
                    <a:solidFill>
                      <a:schemeClr val="bg1"/>
                    </a:solidFill>
                    <a:latin typeface="Georgia" charset="0"/>
                    <a:sym typeface="Flama-Book" charset="0"/>
                  </a:rPr>
                  <a:t>SDGs</a:t>
                </a:r>
                <a:r>
                  <a:rPr lang="it-IT" altLang="it-IT" sz="1600" dirty="0">
                    <a:solidFill>
                      <a:schemeClr val="bg1"/>
                    </a:solidFill>
                    <a:latin typeface="Georgia" charset="0"/>
                    <a:sym typeface="Flama-Book" charset="0"/>
                  </a:rPr>
                  <a:t> (gli Obiettivi di Sviluppo del Millennio)</a:t>
                </a:r>
              </a:p>
            </p:txBody>
          </p:sp>
        </p:grpSp>
        <p:grpSp>
          <p:nvGrpSpPr>
            <p:cNvPr id="33797" name="Group 52"/>
            <p:cNvGrpSpPr>
              <a:grpSpLocks noChangeAspect="1"/>
            </p:cNvGrpSpPr>
            <p:nvPr/>
          </p:nvGrpSpPr>
          <p:grpSpPr bwMode="auto">
            <a:xfrm>
              <a:off x="2044700" y="3627438"/>
              <a:ext cx="3441700" cy="862012"/>
              <a:chOff x="0" y="0"/>
              <a:chExt cx="3096" cy="776"/>
            </a:xfrm>
          </p:grpSpPr>
          <p:sp>
            <p:nvSpPr>
              <p:cNvPr id="33813" name="Rectangle 53"/>
              <p:cNvSpPr>
                <a:spLocks noChangeAspect="1"/>
              </p:cNvSpPr>
              <p:nvPr/>
            </p:nvSpPr>
            <p:spPr bwMode="auto">
              <a:xfrm>
                <a:off x="0" y="0"/>
                <a:ext cx="3096" cy="773"/>
              </a:xfrm>
              <a:prstGeom prst="rect">
                <a:avLst/>
              </a:prstGeom>
              <a:solidFill>
                <a:srgbClr val="00546E"/>
              </a:solidFill>
              <a:ln>
                <a:noFill/>
              </a:ln>
              <a:effectLst>
                <a:outerShdw dist="35921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2400">
                  <a:ea typeface="ＭＳ Ｐゴシック" charset="-128"/>
                </a:endParaRPr>
              </a:p>
            </p:txBody>
          </p:sp>
          <p:sp>
            <p:nvSpPr>
              <p:cNvPr id="33814" name="Rectangle 54"/>
              <p:cNvSpPr>
                <a:spLocks noChangeAspect="1"/>
              </p:cNvSpPr>
              <p:nvPr/>
            </p:nvSpPr>
            <p:spPr bwMode="auto">
              <a:xfrm>
                <a:off x="0" y="0"/>
                <a:ext cx="3096" cy="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>
                    <a:solidFill>
                      <a:schemeClr val="bg1"/>
                    </a:solidFill>
                    <a:latin typeface="Georgia" charset="0"/>
                    <a:sym typeface="Flama-Book" charset="0"/>
                  </a:rPr>
                  <a:t>Rendere i dieci principi parte integrante della strategia, delle operazioni e della cultura dell’azienda</a:t>
                </a:r>
              </a:p>
            </p:txBody>
          </p:sp>
        </p:grpSp>
        <p:grpSp>
          <p:nvGrpSpPr>
            <p:cNvPr id="33798" name="Group 55"/>
            <p:cNvGrpSpPr>
              <a:grpSpLocks noChangeAspect="1"/>
            </p:cNvGrpSpPr>
            <p:nvPr/>
          </p:nvGrpSpPr>
          <p:grpSpPr bwMode="auto">
            <a:xfrm>
              <a:off x="5631568" y="3627438"/>
              <a:ext cx="1952684" cy="879475"/>
              <a:chOff x="-6" y="0"/>
              <a:chExt cx="1620" cy="792"/>
            </a:xfrm>
          </p:grpSpPr>
          <p:sp>
            <p:nvSpPr>
              <p:cNvPr id="33811" name="Rectangle 56"/>
              <p:cNvSpPr>
                <a:spLocks noChangeAspect="1"/>
              </p:cNvSpPr>
              <p:nvPr/>
            </p:nvSpPr>
            <p:spPr bwMode="auto">
              <a:xfrm>
                <a:off x="1" y="0"/>
                <a:ext cx="1613" cy="792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2400">
                  <a:ea typeface="ＭＳ Ｐゴシック" charset="-128"/>
                </a:endParaRPr>
              </a:p>
            </p:txBody>
          </p:sp>
          <p:sp>
            <p:nvSpPr>
              <p:cNvPr id="33812" name="Rectangle 57"/>
              <p:cNvSpPr>
                <a:spLocks noChangeAspect="1"/>
              </p:cNvSpPr>
              <p:nvPr/>
            </p:nvSpPr>
            <p:spPr bwMode="auto">
              <a:xfrm>
                <a:off x="-6" y="208"/>
                <a:ext cx="1616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>
                  <a:spcBef>
                    <a:spcPts val="538"/>
                  </a:spcBef>
                  <a:buNone/>
                </a:pPr>
                <a:r>
                  <a:rPr lang="it-IT" altLang="it-IT" sz="1600">
                    <a:solidFill>
                      <a:schemeClr val="bg1"/>
                    </a:solidFill>
                    <a:latin typeface="Georgia" charset="0"/>
                    <a:sym typeface="Flama-Book" charset="0"/>
                  </a:rPr>
                  <a:t>Integrazione</a:t>
                </a:r>
              </a:p>
            </p:txBody>
          </p:sp>
        </p:grpSp>
        <p:grpSp>
          <p:nvGrpSpPr>
            <p:cNvPr id="33799" name="Group 58"/>
            <p:cNvGrpSpPr>
              <a:grpSpLocks noChangeAspect="1"/>
            </p:cNvGrpSpPr>
            <p:nvPr/>
          </p:nvGrpSpPr>
          <p:grpSpPr bwMode="auto">
            <a:xfrm>
              <a:off x="5631527" y="4564063"/>
              <a:ext cx="1963824" cy="987425"/>
              <a:chOff x="-6" y="0"/>
              <a:chExt cx="1620" cy="888"/>
            </a:xfrm>
          </p:grpSpPr>
          <p:sp>
            <p:nvSpPr>
              <p:cNvPr id="33809" name="Rectangle 59"/>
              <p:cNvSpPr>
                <a:spLocks noChangeAspect="1"/>
              </p:cNvSpPr>
              <p:nvPr/>
            </p:nvSpPr>
            <p:spPr bwMode="auto">
              <a:xfrm>
                <a:off x="1" y="-3"/>
                <a:ext cx="1613" cy="89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2400">
                  <a:ea typeface="ＭＳ Ｐゴシック" charset="-128"/>
                </a:endParaRPr>
              </a:p>
            </p:txBody>
          </p:sp>
          <p:sp>
            <p:nvSpPr>
              <p:cNvPr id="33810" name="Rectangle 60"/>
              <p:cNvSpPr>
                <a:spLocks noChangeAspect="1"/>
              </p:cNvSpPr>
              <p:nvPr/>
            </p:nvSpPr>
            <p:spPr bwMode="auto">
              <a:xfrm>
                <a:off x="-6" y="170"/>
                <a:ext cx="1616" cy="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>
                  <a:spcBef>
                    <a:spcPts val="538"/>
                  </a:spcBef>
                  <a:buNone/>
                </a:pPr>
                <a:r>
                  <a:rPr lang="it-IT" altLang="it-IT" sz="1600">
                    <a:solidFill>
                      <a:schemeClr val="bg1"/>
                    </a:solidFill>
                    <a:latin typeface="Georgia" charset="0"/>
                    <a:sym typeface="Flama-Book" charset="0"/>
                  </a:rPr>
                  <a:t>Contributo allo sviluppo</a:t>
                </a:r>
              </a:p>
            </p:txBody>
          </p:sp>
        </p:grpSp>
        <p:grpSp>
          <p:nvGrpSpPr>
            <p:cNvPr id="33800" name="Group 61"/>
            <p:cNvGrpSpPr>
              <a:grpSpLocks noChangeAspect="1"/>
            </p:cNvGrpSpPr>
            <p:nvPr/>
          </p:nvGrpSpPr>
          <p:grpSpPr bwMode="auto">
            <a:xfrm>
              <a:off x="2057400" y="2209800"/>
              <a:ext cx="5529263" cy="450850"/>
              <a:chOff x="0" y="0"/>
              <a:chExt cx="4976" cy="405"/>
            </a:xfrm>
          </p:grpSpPr>
          <p:sp>
            <p:nvSpPr>
              <p:cNvPr id="33807" name="Rectangle 62"/>
              <p:cNvSpPr>
                <a:spLocks noChangeAspect="1"/>
              </p:cNvSpPr>
              <p:nvPr/>
            </p:nvSpPr>
            <p:spPr bwMode="auto">
              <a:xfrm>
                <a:off x="2" y="0"/>
                <a:ext cx="4967" cy="40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2400">
                  <a:ea typeface="ＭＳ Ｐゴシック" charset="-128"/>
                </a:endParaRPr>
              </a:p>
            </p:txBody>
          </p:sp>
          <p:sp>
            <p:nvSpPr>
              <p:cNvPr id="33808" name="Rectangle 63"/>
              <p:cNvSpPr>
                <a:spLocks noChangeAspect="1"/>
              </p:cNvSpPr>
              <p:nvPr/>
            </p:nvSpPr>
            <p:spPr bwMode="auto">
              <a:xfrm>
                <a:off x="0" y="0"/>
                <a:ext cx="4976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1600">
                    <a:solidFill>
                      <a:schemeClr val="bg1"/>
                    </a:solidFill>
                    <a:latin typeface="Georgia" charset="0"/>
                    <a:sym typeface="Flama-Extrabold" charset="0"/>
                  </a:rPr>
                  <a:t>“</a:t>
                </a:r>
                <a:r>
                  <a:rPr lang="en-US" altLang="ja-JP" sz="1600">
                    <a:solidFill>
                      <a:schemeClr val="bg1"/>
                    </a:solidFill>
                    <a:latin typeface="Georgia" charset="0"/>
                    <a:sym typeface="Flama-Extrabold" charset="0"/>
                  </a:rPr>
                  <a:t>Una economia più sostenibile e inclusiva</a:t>
                </a:r>
                <a:r>
                  <a:rPr lang="en-US" altLang="it-IT" sz="1600">
                    <a:solidFill>
                      <a:schemeClr val="bg1"/>
                    </a:solidFill>
                    <a:latin typeface="Georgia" charset="0"/>
                    <a:sym typeface="Flama-Extrabold" charset="0"/>
                  </a:rPr>
                  <a:t>”</a:t>
                </a:r>
              </a:p>
            </p:txBody>
          </p:sp>
        </p:grpSp>
        <p:grpSp>
          <p:nvGrpSpPr>
            <p:cNvPr id="33801" name="Group 64"/>
            <p:cNvGrpSpPr>
              <a:grpSpLocks noChangeAspect="1"/>
            </p:cNvGrpSpPr>
            <p:nvPr/>
          </p:nvGrpSpPr>
          <p:grpSpPr bwMode="auto">
            <a:xfrm>
              <a:off x="2043607" y="1752600"/>
              <a:ext cx="5533531" cy="355600"/>
              <a:chOff x="-11" y="0"/>
              <a:chExt cx="4987" cy="320"/>
            </a:xfrm>
          </p:grpSpPr>
          <p:sp>
            <p:nvSpPr>
              <p:cNvPr id="33805" name="Rectangle 65"/>
              <p:cNvSpPr>
                <a:spLocks noChangeAspect="1"/>
              </p:cNvSpPr>
              <p:nvPr/>
            </p:nvSpPr>
            <p:spPr bwMode="auto">
              <a:xfrm>
                <a:off x="-11" y="0"/>
                <a:ext cx="4977" cy="320"/>
              </a:xfrm>
              <a:prstGeom prst="rect">
                <a:avLst/>
              </a:prstGeom>
              <a:solidFill>
                <a:srgbClr val="52C6D8"/>
              </a:solidFill>
              <a:ln>
                <a:noFill/>
              </a:ln>
              <a:effectLst>
                <a:outerShdw dist="35921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it-IT" sz="2400">
                    <a:ea typeface="ＭＳ Ｐゴシック" charset="-128"/>
                  </a:rPr>
                  <a:t> </a:t>
                </a:r>
              </a:p>
            </p:txBody>
          </p:sp>
          <p:sp>
            <p:nvSpPr>
              <p:cNvPr id="33806" name="Rectangle 66"/>
              <p:cNvSpPr>
                <a:spLocks noChangeAspect="1"/>
              </p:cNvSpPr>
              <p:nvPr/>
            </p:nvSpPr>
            <p:spPr bwMode="auto">
              <a:xfrm>
                <a:off x="0" y="0"/>
                <a:ext cx="497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1600" b="1">
                    <a:solidFill>
                      <a:srgbClr val="1479AE"/>
                    </a:solidFill>
                    <a:latin typeface="Georgia" charset="0"/>
                    <a:sym typeface="Flama-Extrabold" charset="0"/>
                  </a:rPr>
                  <a:t>VISION</a:t>
                </a:r>
              </a:p>
            </p:txBody>
          </p:sp>
        </p:grpSp>
        <p:grpSp>
          <p:nvGrpSpPr>
            <p:cNvPr id="33802" name="Group 67"/>
            <p:cNvGrpSpPr>
              <a:grpSpLocks noChangeAspect="1"/>
            </p:cNvGrpSpPr>
            <p:nvPr/>
          </p:nvGrpSpPr>
          <p:grpSpPr bwMode="auto">
            <a:xfrm>
              <a:off x="2057400" y="3170238"/>
              <a:ext cx="5529263" cy="357187"/>
              <a:chOff x="0" y="0"/>
              <a:chExt cx="4976" cy="322"/>
            </a:xfrm>
          </p:grpSpPr>
          <p:sp>
            <p:nvSpPr>
              <p:cNvPr id="33803" name="Rectangle 68"/>
              <p:cNvSpPr>
                <a:spLocks noChangeAspect="1"/>
              </p:cNvSpPr>
              <p:nvPr/>
            </p:nvSpPr>
            <p:spPr bwMode="auto">
              <a:xfrm>
                <a:off x="2" y="0"/>
                <a:ext cx="4967" cy="322"/>
              </a:xfrm>
              <a:prstGeom prst="rect">
                <a:avLst/>
              </a:prstGeom>
              <a:solidFill>
                <a:srgbClr val="52C6D8"/>
              </a:solidFill>
              <a:ln>
                <a:noFill/>
              </a:ln>
              <a:effectLst>
                <a:outerShdw dist="35921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it-IT" sz="2400">
                  <a:ea typeface="ＭＳ Ｐゴシック" charset="-128"/>
                </a:endParaRPr>
              </a:p>
            </p:txBody>
          </p:sp>
          <p:sp>
            <p:nvSpPr>
              <p:cNvPr id="35" name="Rectangle 69"/>
              <p:cNvSpPr>
                <a:spLocks noChangeAspect="1"/>
              </p:cNvSpPr>
              <p:nvPr/>
            </p:nvSpPr>
            <p:spPr bwMode="auto">
              <a:xfrm>
                <a:off x="0" y="0"/>
                <a:ext cx="4976" cy="273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lIns="0" tIns="0" rIns="0" bIns="0" anchor="ctr"/>
              <a:lstStyle/>
              <a:p>
                <a:pPr algn="ctr" eaLnBrk="1" hangingPunct="1">
                  <a:defRPr/>
                </a:pPr>
                <a:r>
                  <a:rPr lang="en-US" sz="1600" b="1" dirty="0">
                    <a:solidFill>
                      <a:schemeClr val="tx1">
                        <a:lumMod val="75000"/>
                      </a:schemeClr>
                    </a:solidFill>
                    <a:latin typeface="Georgia" charset="0"/>
                    <a:ea typeface="ＭＳ Ｐゴシック" charset="0"/>
                    <a:cs typeface="ＭＳ Ｐゴシック" charset="0"/>
                    <a:sym typeface="Flama-Extrabold" charset="0"/>
                  </a:rPr>
                  <a:t>DUE OBIETTIVI COMPLEMENTARI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4694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1A04E4D-83C1-3946-A5B3-67CE40743EBB}"/>
              </a:ext>
            </a:extLst>
          </p:cNvPr>
          <p:cNvSpPr txBox="1"/>
          <p:nvPr/>
        </p:nvSpPr>
        <p:spPr>
          <a:xfrm>
            <a:off x="1668463" y="893763"/>
            <a:ext cx="42291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Calibri"/>
              </a:rPr>
              <a:t>I DIECI PRINCIPI NEL DETTAGLIO</a:t>
            </a:r>
          </a:p>
        </p:txBody>
      </p:sp>
      <p:sp>
        <p:nvSpPr>
          <p:cNvPr id="12291" name="Segnaposto numero diapositiva 2">
            <a:extLst>
              <a:ext uri="{FF2B5EF4-FFF2-40B4-BE49-F238E27FC236}">
                <a16:creationId xmlns:a16="http://schemas.microsoft.com/office/drawing/2014/main" id="{78B5A474-0684-8846-AC14-C6CCB30620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615BEC-DD23-8F40-B579-D07283929E9D}" type="slidenum">
              <a:rPr lang="it-IT" altLang="it-IT">
                <a:solidFill>
                  <a:srgbClr val="898989"/>
                </a:solidFill>
                <a:latin typeface="Calibri" panose="020F0502020204030204" pitchFamily="34" charset="0"/>
              </a:rPr>
              <a:pPr/>
              <a:t>9</a:t>
            </a:fld>
            <a:endParaRPr lang="it-IT" altLang="it-IT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292" name="Immagine 35">
            <a:extLst>
              <a:ext uri="{FF2B5EF4-FFF2-40B4-BE49-F238E27FC236}">
                <a16:creationId xmlns:a16="http://schemas.microsoft.com/office/drawing/2014/main" id="{C17F451E-8CCB-6344-8B1D-25D1845E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371601"/>
            <a:ext cx="75311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5440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EFE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1703</Words>
  <Application>Microsoft Macintosh PowerPoint</Application>
  <PresentationFormat>Widescreen</PresentationFormat>
  <Paragraphs>267</Paragraphs>
  <Slides>25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44" baseType="lpstr">
      <vt:lpstr>MS PGothic</vt:lpstr>
      <vt:lpstr>MS PGothic</vt:lpstr>
      <vt:lpstr>ヒラギノ角ゴ ProN W3</vt:lpstr>
      <vt:lpstr>Arial</vt:lpstr>
      <vt:lpstr>Calibri</vt:lpstr>
      <vt:lpstr>Cambria</vt:lpstr>
      <vt:lpstr>Flama-Book</vt:lpstr>
      <vt:lpstr>Flama-Extrabold</vt:lpstr>
      <vt:lpstr>Georgia</vt:lpstr>
      <vt:lpstr>Gill Sans</vt:lpstr>
      <vt:lpstr>Helvetica</vt:lpstr>
      <vt:lpstr>Source Sans Pro</vt:lpstr>
      <vt:lpstr>Symbol</vt:lpstr>
      <vt:lpstr>Tahoma</vt:lpstr>
      <vt:lpstr>Times New Roman</vt:lpstr>
      <vt:lpstr>Verdana</vt:lpstr>
      <vt:lpstr>Wingdings</vt:lpstr>
      <vt:lpstr>Tema di Office</vt:lpstr>
      <vt:lpstr>IEFE</vt:lpstr>
      <vt:lpstr>Presentazione standard di PowerPoint</vt:lpstr>
      <vt:lpstr>Presentazione standard di PowerPoint</vt:lpstr>
      <vt:lpstr>La doppia sfida…</vt:lpstr>
      <vt:lpstr>Presentazione standard di PowerPoint</vt:lpstr>
      <vt:lpstr>Presentazione standard di PowerPoint</vt:lpstr>
      <vt:lpstr>Presentazione standard di PowerPoint</vt:lpstr>
      <vt:lpstr>Le risposte 2: Coinvolgiamo le imprese -Il Global Compact delle Nazioni Unite</vt:lpstr>
      <vt:lpstr>Visione e obiettivi deI Global Compact</vt:lpstr>
      <vt:lpstr>Presentazione standard di PowerPoint</vt:lpstr>
      <vt:lpstr>Presentazione standard di PowerPoint</vt:lpstr>
      <vt:lpstr>Risposte 3: L’agenda 2030 e gli SDG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«L’anello mancante»</vt:lpstr>
      <vt:lpstr>Presentazione standard di PowerPoint</vt:lpstr>
      <vt:lpstr>Serve un orientamento strategico </vt:lpstr>
      <vt:lpstr>Presentazione standard di PowerPoint</vt:lpstr>
      <vt:lpstr>Design</vt:lpstr>
      <vt:lpstr>Risposte 6) Le partnerhsip per il cambiamento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Irene Bruschi</dc:creator>
  <cp:lastModifiedBy>Microsoft Office User</cp:lastModifiedBy>
  <cp:revision>221</cp:revision>
  <dcterms:modified xsi:type="dcterms:W3CDTF">2019-11-14T07:14:33Z</dcterms:modified>
</cp:coreProperties>
</file>