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9"/>
  </p:notesMasterIdLst>
  <p:handoutMasterIdLst>
    <p:handoutMasterId r:id="rId50"/>
  </p:handoutMasterIdLst>
  <p:sldIdLst>
    <p:sldId id="581" r:id="rId3"/>
    <p:sldId id="594" r:id="rId4"/>
    <p:sldId id="633" r:id="rId5"/>
    <p:sldId id="548" r:id="rId6"/>
    <p:sldId id="600" r:id="rId7"/>
    <p:sldId id="604" r:id="rId8"/>
    <p:sldId id="603" r:id="rId9"/>
    <p:sldId id="634" r:id="rId10"/>
    <p:sldId id="610" r:id="rId11"/>
    <p:sldId id="528" r:id="rId12"/>
    <p:sldId id="608" r:id="rId13"/>
    <p:sldId id="609" r:id="rId14"/>
    <p:sldId id="601" r:id="rId15"/>
    <p:sldId id="598" r:id="rId16"/>
    <p:sldId id="599" r:id="rId17"/>
    <p:sldId id="602" r:id="rId18"/>
    <p:sldId id="597" r:id="rId19"/>
    <p:sldId id="596" r:id="rId20"/>
    <p:sldId id="635" r:id="rId21"/>
    <p:sldId id="536" r:id="rId22"/>
    <p:sldId id="538" r:id="rId23"/>
    <p:sldId id="539" r:id="rId24"/>
    <p:sldId id="549" r:id="rId25"/>
    <p:sldId id="541" r:id="rId26"/>
    <p:sldId id="611" r:id="rId27"/>
    <p:sldId id="612" r:id="rId28"/>
    <p:sldId id="619" r:id="rId29"/>
    <p:sldId id="636" r:id="rId30"/>
    <p:sldId id="640" r:id="rId31"/>
    <p:sldId id="554" r:id="rId32"/>
    <p:sldId id="515" r:id="rId33"/>
    <p:sldId id="452" r:id="rId34"/>
    <p:sldId id="620" r:id="rId35"/>
    <p:sldId id="622" r:id="rId36"/>
    <p:sldId id="637" r:id="rId37"/>
    <p:sldId id="623" r:id="rId38"/>
    <p:sldId id="627" r:id="rId39"/>
    <p:sldId id="626" r:id="rId40"/>
    <p:sldId id="624" r:id="rId41"/>
    <p:sldId id="638" r:id="rId42"/>
    <p:sldId id="625" r:id="rId43"/>
    <p:sldId id="629" r:id="rId44"/>
    <p:sldId id="639" r:id="rId45"/>
    <p:sldId id="631" r:id="rId46"/>
    <p:sldId id="632" r:id="rId47"/>
    <p:sldId id="479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0000"/>
    <a:srgbClr val="AFD2F6"/>
    <a:srgbClr val="FFFFFF"/>
    <a:srgbClr val="8BAA00"/>
    <a:srgbClr val="CC3300"/>
    <a:srgbClr val="000000"/>
    <a:srgbClr val="006000"/>
    <a:srgbClr val="F3EF5D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279" autoAdjust="0"/>
  </p:normalViewPr>
  <p:slideViewPr>
    <p:cSldViewPr snapToGrid="0">
      <p:cViewPr>
        <p:scale>
          <a:sx n="100" d="100"/>
          <a:sy n="100" d="100"/>
        </p:scale>
        <p:origin x="462" y="150"/>
      </p:cViewPr>
      <p:guideLst>
        <p:guide orient="horz" pos="2273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3115" y="7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11/13/2019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11/13/2019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A4B98-80BA-4E0B-A68B-4D5EE0BE4FE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00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B8CDC-DAAF-8846-A129-ABE91497BDDB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758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Questo</a:t>
            </a:r>
            <a:r>
              <a:rPr lang="en-GB" baseline="0" dirty="0" smtClean="0"/>
              <a:t> è </a:t>
            </a:r>
            <a:r>
              <a:rPr lang="en-GB" baseline="0" dirty="0" err="1" smtClean="0"/>
              <a:t>invece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caso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utilizzo</a:t>
            </a:r>
            <a:r>
              <a:rPr lang="en-GB" baseline="0" dirty="0" smtClean="0"/>
              <a:t> di tools, </a:t>
            </a:r>
            <a:r>
              <a:rPr lang="en-GB" baseline="0" dirty="0" err="1" smtClean="0"/>
              <a:t>diciamo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igitalizzazione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dello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stabilimento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consente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tracciature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flussi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energia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quindi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riduzione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consumi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B8CDC-DAAF-8846-A129-ABE91497BDDB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77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Questo</a:t>
            </a:r>
            <a:r>
              <a:rPr lang="en-GB" baseline="0" dirty="0" smtClean="0"/>
              <a:t> è </a:t>
            </a:r>
            <a:r>
              <a:rPr lang="en-GB" baseline="0" dirty="0" err="1" smtClean="0"/>
              <a:t>invece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caso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utilizzo</a:t>
            </a:r>
            <a:r>
              <a:rPr lang="en-GB" baseline="0" dirty="0" smtClean="0"/>
              <a:t> di tools, </a:t>
            </a:r>
            <a:r>
              <a:rPr lang="en-GB" baseline="0" dirty="0" err="1" smtClean="0"/>
              <a:t>diciamo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igitalizzazione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dello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stabilimento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consente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tracciature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flussi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energia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quindi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riduzione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consumi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B8CDC-DAAF-8846-A129-ABE91497BDDB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5210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Questo</a:t>
            </a:r>
            <a:r>
              <a:rPr lang="en-GB" baseline="0" dirty="0" smtClean="0"/>
              <a:t> è </a:t>
            </a:r>
            <a:r>
              <a:rPr lang="en-GB" baseline="0" dirty="0" err="1" smtClean="0"/>
              <a:t>invece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caso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utilizzo</a:t>
            </a:r>
            <a:r>
              <a:rPr lang="en-GB" baseline="0" dirty="0" smtClean="0"/>
              <a:t> di tools, </a:t>
            </a:r>
            <a:r>
              <a:rPr lang="en-GB" baseline="0" dirty="0" err="1" smtClean="0"/>
              <a:t>diciamo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igitalizzazione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dello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stabilimento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consente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tracciature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flussi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energia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quindi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riduzione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consumi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B8CDC-DAAF-8846-A129-ABE91497BDDB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9348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Questo</a:t>
            </a:r>
            <a:r>
              <a:rPr lang="en-GB" baseline="0" dirty="0" smtClean="0"/>
              <a:t> è </a:t>
            </a:r>
            <a:r>
              <a:rPr lang="en-GB" baseline="0" dirty="0" err="1" smtClean="0"/>
              <a:t>invece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caso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utilizzo</a:t>
            </a:r>
            <a:r>
              <a:rPr lang="en-GB" baseline="0" dirty="0" smtClean="0"/>
              <a:t> di tools, </a:t>
            </a:r>
            <a:r>
              <a:rPr lang="en-GB" baseline="0" dirty="0" err="1" smtClean="0"/>
              <a:t>diciamo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igitalizzazione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dello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stabilimento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consente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tracciature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flussi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energia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quindi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riduzione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consumi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B8CDC-DAAF-8846-A129-ABE91497BDDB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236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Questo</a:t>
            </a:r>
            <a:r>
              <a:rPr lang="en-GB" baseline="0" dirty="0" smtClean="0"/>
              <a:t> è </a:t>
            </a:r>
            <a:r>
              <a:rPr lang="en-GB" baseline="0" dirty="0" err="1" smtClean="0"/>
              <a:t>invece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caso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utilizzo</a:t>
            </a:r>
            <a:r>
              <a:rPr lang="en-GB" baseline="0" dirty="0" smtClean="0"/>
              <a:t> di tools, </a:t>
            </a:r>
            <a:r>
              <a:rPr lang="en-GB" baseline="0" dirty="0" err="1" smtClean="0"/>
              <a:t>diciamo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igitalizzazione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dello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stabilimento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consente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tracciature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flussi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energia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quindi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riduzione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consumi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B8CDC-DAAF-8846-A129-ABE91497BDDB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6434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Questo</a:t>
            </a:r>
            <a:r>
              <a:rPr lang="en-GB" baseline="0" dirty="0" smtClean="0"/>
              <a:t> è </a:t>
            </a:r>
            <a:r>
              <a:rPr lang="en-GB" baseline="0" dirty="0" err="1" smtClean="0"/>
              <a:t>invece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caso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utilizzo</a:t>
            </a:r>
            <a:r>
              <a:rPr lang="en-GB" baseline="0" dirty="0" smtClean="0"/>
              <a:t> di tools, </a:t>
            </a:r>
            <a:r>
              <a:rPr lang="en-GB" baseline="0" dirty="0" err="1" smtClean="0"/>
              <a:t>diciamo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igitalizzazione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dello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stabilimento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consente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tracciature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flussi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energia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quindi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riduzione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consumi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B8CDC-DAAF-8846-A129-ABE91497BDDB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89515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Questo</a:t>
            </a:r>
            <a:r>
              <a:rPr lang="en-GB" baseline="0" dirty="0" smtClean="0"/>
              <a:t> è </a:t>
            </a:r>
            <a:r>
              <a:rPr lang="en-GB" baseline="0" dirty="0" err="1" smtClean="0"/>
              <a:t>invece</a:t>
            </a:r>
            <a:r>
              <a:rPr lang="en-GB" baseline="0" dirty="0" smtClean="0"/>
              <a:t> un </a:t>
            </a:r>
            <a:r>
              <a:rPr lang="en-GB" baseline="0" dirty="0" err="1" smtClean="0"/>
              <a:t>caso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utilizzo</a:t>
            </a:r>
            <a:r>
              <a:rPr lang="en-GB" baseline="0" dirty="0" smtClean="0"/>
              <a:t> di tools, </a:t>
            </a:r>
            <a:r>
              <a:rPr lang="en-GB" baseline="0" dirty="0" err="1" smtClean="0"/>
              <a:t>diciamo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igitalizzazione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dello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stabilimento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che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consente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una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tracciature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flussi</a:t>
            </a:r>
            <a:r>
              <a:rPr lang="en-GB" baseline="0" dirty="0" smtClean="0"/>
              <a:t> di </a:t>
            </a:r>
            <a:r>
              <a:rPr lang="en-GB" baseline="0" dirty="0" err="1" smtClean="0"/>
              <a:t>energia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quindi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riduzione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consumi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B8CDC-DAAF-8846-A129-ABE91497BDDB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486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TEXT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204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t"/>
          <a:lstStyle>
            <a:lvl1pPr>
              <a:defRPr>
                <a:solidFill>
                  <a:srgbClr val="00316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©2017 ITIA-Cnr - Confidential</a:t>
            </a:r>
            <a:endParaRPr lang="en-GB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098B-6795-44B3-92F8-176B1C8A970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961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378392"/>
            <a:ext cx="4608576" cy="381127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378392"/>
            <a:ext cx="4610100" cy="381127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79" y="919616"/>
            <a:ext cx="4155622" cy="2532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79" y="3446396"/>
            <a:ext cx="4155622" cy="25353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6680" y="919616"/>
            <a:ext cx="4155622" cy="2532888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  <a:prstGeom prst="rect">
            <a:avLst/>
          </a:prstGeo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6680" y="3446397"/>
            <a:ext cx="4155622" cy="2535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31101" y="6629400"/>
            <a:ext cx="1000662" cy="228600"/>
          </a:xfrm>
          <a:prstGeom prst="rect">
            <a:avLst/>
          </a:prstGeom>
        </p:spPr>
        <p:txBody>
          <a:bodyPr/>
          <a:lstStyle/>
          <a:p>
            <a:r>
              <a:rPr/>
              <a:t>July 22, 2012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/>
          <a:lstStyle/>
          <a:p>
            <a:r>
              <a:rPr/>
              <a:t>Footer text here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/>
          <a:lstStyle/>
          <a:p>
            <a:fld id="{9CD8D479-8942-46E8-A226-A4E01F7A105C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1.wdp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87.png"/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3.pn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9.png"/><Relationship Id="rId21" Type="http://schemas.openxmlformats.org/officeDocument/2006/relationships/image" Target="../media/image114.png"/><Relationship Id="rId34" Type="http://schemas.openxmlformats.org/officeDocument/2006/relationships/image" Target="../media/image127.png"/><Relationship Id="rId42" Type="http://schemas.openxmlformats.org/officeDocument/2006/relationships/image" Target="../media/image135.png"/><Relationship Id="rId47" Type="http://schemas.openxmlformats.org/officeDocument/2006/relationships/image" Target="../media/image140.png"/><Relationship Id="rId50" Type="http://schemas.openxmlformats.org/officeDocument/2006/relationships/image" Target="../media/image143.png"/><Relationship Id="rId55" Type="http://schemas.openxmlformats.org/officeDocument/2006/relationships/image" Target="../media/image148.png"/><Relationship Id="rId63" Type="http://schemas.openxmlformats.org/officeDocument/2006/relationships/image" Target="../media/image15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29" Type="http://schemas.openxmlformats.org/officeDocument/2006/relationships/image" Target="../media/image122.png"/><Relationship Id="rId11" Type="http://schemas.openxmlformats.org/officeDocument/2006/relationships/image" Target="../media/image104.png"/><Relationship Id="rId24" Type="http://schemas.openxmlformats.org/officeDocument/2006/relationships/image" Target="../media/image117.png"/><Relationship Id="rId32" Type="http://schemas.openxmlformats.org/officeDocument/2006/relationships/image" Target="../media/image125.png"/><Relationship Id="rId37" Type="http://schemas.openxmlformats.org/officeDocument/2006/relationships/image" Target="../media/image130.png"/><Relationship Id="rId40" Type="http://schemas.openxmlformats.org/officeDocument/2006/relationships/image" Target="../media/image133.png"/><Relationship Id="rId45" Type="http://schemas.openxmlformats.org/officeDocument/2006/relationships/image" Target="../media/image138.png"/><Relationship Id="rId53" Type="http://schemas.openxmlformats.org/officeDocument/2006/relationships/image" Target="../media/image146.png"/><Relationship Id="rId58" Type="http://schemas.openxmlformats.org/officeDocument/2006/relationships/image" Target="../media/image151.png"/><Relationship Id="rId5" Type="http://schemas.openxmlformats.org/officeDocument/2006/relationships/image" Target="../media/image98.png"/><Relationship Id="rId61" Type="http://schemas.openxmlformats.org/officeDocument/2006/relationships/image" Target="../media/image154.png"/><Relationship Id="rId19" Type="http://schemas.openxmlformats.org/officeDocument/2006/relationships/image" Target="../media/image112.png"/><Relationship Id="rId14" Type="http://schemas.openxmlformats.org/officeDocument/2006/relationships/image" Target="../media/image107.png"/><Relationship Id="rId22" Type="http://schemas.openxmlformats.org/officeDocument/2006/relationships/image" Target="../media/image115.png"/><Relationship Id="rId27" Type="http://schemas.openxmlformats.org/officeDocument/2006/relationships/image" Target="../media/image120.png"/><Relationship Id="rId30" Type="http://schemas.openxmlformats.org/officeDocument/2006/relationships/image" Target="../media/image123.png"/><Relationship Id="rId35" Type="http://schemas.openxmlformats.org/officeDocument/2006/relationships/image" Target="../media/image128.png"/><Relationship Id="rId43" Type="http://schemas.openxmlformats.org/officeDocument/2006/relationships/image" Target="../media/image136.png"/><Relationship Id="rId48" Type="http://schemas.openxmlformats.org/officeDocument/2006/relationships/image" Target="../media/image141.png"/><Relationship Id="rId56" Type="http://schemas.openxmlformats.org/officeDocument/2006/relationships/image" Target="../media/image149.png"/><Relationship Id="rId64" Type="http://schemas.openxmlformats.org/officeDocument/2006/relationships/image" Target="../media/image157.png"/><Relationship Id="rId8" Type="http://schemas.openxmlformats.org/officeDocument/2006/relationships/image" Target="../media/image101.png"/><Relationship Id="rId51" Type="http://schemas.openxmlformats.org/officeDocument/2006/relationships/image" Target="../media/image144.png"/><Relationship Id="rId3" Type="http://schemas.openxmlformats.org/officeDocument/2006/relationships/image" Target="../media/image96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5" Type="http://schemas.openxmlformats.org/officeDocument/2006/relationships/image" Target="../media/image118.png"/><Relationship Id="rId33" Type="http://schemas.openxmlformats.org/officeDocument/2006/relationships/image" Target="../media/image126.png"/><Relationship Id="rId38" Type="http://schemas.openxmlformats.org/officeDocument/2006/relationships/image" Target="../media/image131.png"/><Relationship Id="rId46" Type="http://schemas.openxmlformats.org/officeDocument/2006/relationships/image" Target="../media/image139.png"/><Relationship Id="rId59" Type="http://schemas.openxmlformats.org/officeDocument/2006/relationships/image" Target="../media/image152.png"/><Relationship Id="rId20" Type="http://schemas.openxmlformats.org/officeDocument/2006/relationships/image" Target="../media/image113.png"/><Relationship Id="rId41" Type="http://schemas.openxmlformats.org/officeDocument/2006/relationships/image" Target="../media/image134.png"/><Relationship Id="rId54" Type="http://schemas.openxmlformats.org/officeDocument/2006/relationships/image" Target="../media/image147.png"/><Relationship Id="rId6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5" Type="http://schemas.openxmlformats.org/officeDocument/2006/relationships/image" Target="../media/image108.png"/><Relationship Id="rId23" Type="http://schemas.openxmlformats.org/officeDocument/2006/relationships/image" Target="../media/image116.png"/><Relationship Id="rId28" Type="http://schemas.openxmlformats.org/officeDocument/2006/relationships/image" Target="../media/image121.png"/><Relationship Id="rId36" Type="http://schemas.openxmlformats.org/officeDocument/2006/relationships/image" Target="../media/image129.png"/><Relationship Id="rId49" Type="http://schemas.openxmlformats.org/officeDocument/2006/relationships/image" Target="../media/image142.png"/><Relationship Id="rId57" Type="http://schemas.openxmlformats.org/officeDocument/2006/relationships/image" Target="../media/image150.png"/><Relationship Id="rId10" Type="http://schemas.openxmlformats.org/officeDocument/2006/relationships/image" Target="../media/image103.png"/><Relationship Id="rId31" Type="http://schemas.openxmlformats.org/officeDocument/2006/relationships/image" Target="../media/image124.png"/><Relationship Id="rId44" Type="http://schemas.openxmlformats.org/officeDocument/2006/relationships/image" Target="../media/image137.png"/><Relationship Id="rId52" Type="http://schemas.openxmlformats.org/officeDocument/2006/relationships/image" Target="../media/image145.png"/><Relationship Id="rId60" Type="http://schemas.openxmlformats.org/officeDocument/2006/relationships/image" Target="../media/image153.png"/><Relationship Id="rId65" Type="http://schemas.openxmlformats.org/officeDocument/2006/relationships/image" Target="../media/image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9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6.png"/><Relationship Id="rId5" Type="http://schemas.openxmlformats.org/officeDocument/2006/relationships/image" Target="../media/image165.jpeg"/><Relationship Id="rId4" Type="http://schemas.openxmlformats.org/officeDocument/2006/relationships/image" Target="../media/image1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hyperlink" Target="video%201-%20ec%20circolare.mp4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png"/><Relationship Id="rId3" Type="http://schemas.openxmlformats.org/officeDocument/2006/relationships/image" Target="../media/image3.png"/><Relationship Id="rId7" Type="http://schemas.openxmlformats.org/officeDocument/2006/relationships/image" Target="../media/image173.png"/><Relationship Id="rId12" Type="http://schemas.openxmlformats.org/officeDocument/2006/relationships/image" Target="../media/image178.png"/><Relationship Id="rId17" Type="http://schemas.openxmlformats.org/officeDocument/2006/relationships/image" Target="../media/image18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8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5" Type="http://schemas.openxmlformats.org/officeDocument/2006/relationships/image" Target="../media/image18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Relationship Id="rId14" Type="http://schemas.openxmlformats.org/officeDocument/2006/relationships/image" Target="../media/image1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hyperlink" Target="video%206%20-%20I%20vantaggi%20dell%20economia%20circolare%20-%20real%20economy_Trim_.mp4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3" y="-18884"/>
            <a:ext cx="12174767" cy="687688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34697" r="4993"/>
          <a:stretch/>
        </p:blipFill>
        <p:spPr>
          <a:xfrm>
            <a:off x="6126480" y="16969"/>
            <a:ext cx="6050280" cy="5211367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>
          <a:xfrm>
            <a:off x="-37141" y="6492875"/>
            <a:ext cx="3911617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it-IT" sz="1200" dirty="0" smtClean="0">
                <a:solidFill>
                  <a:schemeClr val="bg1"/>
                </a:solidFill>
              </a:rPr>
              <a:t>©2019 STIIMA-CNR - </a:t>
            </a:r>
            <a:r>
              <a:rPr lang="it-IT" sz="1200" dirty="0" err="1" smtClean="0">
                <a:solidFill>
                  <a:schemeClr val="bg1"/>
                </a:solidFill>
              </a:rPr>
              <a:t>Confidential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2944635" y="5155633"/>
            <a:ext cx="7046685" cy="8534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kumimoji="0" lang="en-US" sz="1800" b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Segoe UI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039" y="177256"/>
            <a:ext cx="2959878" cy="1183951"/>
          </a:xfrm>
          <a:prstGeom prst="rect">
            <a:avLst/>
          </a:prstGeom>
        </p:spPr>
      </p:pic>
      <p:sp>
        <p:nvSpPr>
          <p:cNvPr id="10" name="Triangolo isoscele 9"/>
          <p:cNvSpPr/>
          <p:nvPr/>
        </p:nvSpPr>
        <p:spPr>
          <a:xfrm flipH="1" flipV="1">
            <a:off x="6070771" y="-3"/>
            <a:ext cx="680548" cy="910446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0228"/>
          <a:stretch/>
        </p:blipFill>
        <p:spPr>
          <a:xfrm>
            <a:off x="6070771" y="6868"/>
            <a:ext cx="6079995" cy="6851132"/>
          </a:xfrm>
          <a:prstGeom prst="rect">
            <a:avLst/>
          </a:prstGeom>
        </p:spPr>
      </p:pic>
      <p:cxnSp>
        <p:nvCxnSpPr>
          <p:cNvPr id="13" name="Connettore diritto 12"/>
          <p:cNvCxnSpPr/>
          <p:nvPr/>
        </p:nvCxnSpPr>
        <p:spPr>
          <a:xfrm flipV="1">
            <a:off x="6167438" y="1361207"/>
            <a:ext cx="6009322" cy="3794426"/>
          </a:xfrm>
          <a:prstGeom prst="line">
            <a:avLst/>
          </a:prstGeom>
          <a:ln w="762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0" y="2208108"/>
            <a:ext cx="12176760" cy="2123658"/>
          </a:xfrm>
          <a:prstGeom prst="rect">
            <a:avLst/>
          </a:prstGeom>
          <a:solidFill>
            <a:srgbClr val="000000">
              <a:alpha val="63922"/>
            </a:srgbClr>
          </a:solidFill>
        </p:spPr>
        <p:txBody>
          <a:bodyPr wrap="square">
            <a:spAutoFit/>
          </a:bodyPr>
          <a:lstStyle/>
          <a:p>
            <a:pPr marL="92075">
              <a:spcBef>
                <a:spcPts val="600"/>
              </a:spcBef>
              <a:tabLst>
                <a:tab pos="4841875" algn="l"/>
              </a:tabLst>
            </a:pPr>
            <a:r>
              <a:rPr lang="it-IT" sz="2800" b="1" dirty="0" smtClean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La sostenibilità nei sistemi produttivi e le competenze emergenti</a:t>
            </a:r>
            <a:endParaRPr lang="it-IT" sz="28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92075">
              <a:spcBef>
                <a:spcPts val="600"/>
              </a:spcBef>
              <a:tabLst>
                <a:tab pos="4841875" algn="l"/>
              </a:tabLst>
            </a:pPr>
            <a:r>
              <a:rPr lang="it-IT" sz="20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C. Brondi -</a:t>
            </a:r>
            <a:r>
              <a:rPr lang="it-IT" sz="2000" b="1" dirty="0" smtClean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 STIIMA-CNR</a:t>
            </a:r>
          </a:p>
          <a:p>
            <a:pPr marL="92075">
              <a:spcBef>
                <a:spcPts val="600"/>
              </a:spcBef>
              <a:tabLst>
                <a:tab pos="4841875" algn="l"/>
              </a:tabLst>
            </a:pPr>
            <a:endParaRPr lang="it-IT" sz="20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92075">
              <a:spcBef>
                <a:spcPts val="600"/>
              </a:spcBef>
              <a:tabLst>
                <a:tab pos="4841875" algn="l"/>
              </a:tabLst>
            </a:pPr>
            <a:r>
              <a:rPr lang="it-IT" sz="2400" b="1" dirty="0" smtClean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«DALLA </a:t>
            </a:r>
            <a:r>
              <a:rPr lang="it-IT" sz="24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PIATTAFORMA PER LO SVILUPPO SOSTENIBILE AL LAVORO </a:t>
            </a:r>
            <a:r>
              <a:rPr lang="it-IT" sz="2400" b="1" dirty="0" smtClean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SOSTENIBILE»</a:t>
            </a:r>
            <a:endParaRPr lang="it-IT" sz="24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92075">
              <a:spcBef>
                <a:spcPts val="600"/>
              </a:spcBef>
              <a:tabLst>
                <a:tab pos="4841875" algn="l"/>
              </a:tabLst>
            </a:pPr>
            <a:r>
              <a:rPr lang="it-IT" sz="2000" b="1" dirty="0" smtClean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Milano- 14 </a:t>
            </a:r>
            <a:r>
              <a:rPr lang="it-IT" sz="20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novembre 2019  </a:t>
            </a:r>
            <a:r>
              <a:rPr lang="it-IT" sz="2000" b="1" dirty="0" smtClean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- </a:t>
            </a:r>
            <a:r>
              <a:rPr lang="it-IT" sz="20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CGIL </a:t>
            </a:r>
            <a:r>
              <a:rPr lang="it-IT" sz="2000" b="1" dirty="0" smtClean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Lombardia</a:t>
            </a:r>
            <a:endParaRPr lang="it-IT" sz="20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535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2"/>
          <a:srcRect l="-1" t="8364" r="159" b="14055"/>
          <a:stretch/>
        </p:blipFill>
        <p:spPr>
          <a:xfrm>
            <a:off x="-3" y="528630"/>
            <a:ext cx="12192001" cy="6319210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 rotWithShape="1">
          <a:blip r:embed="rId3"/>
          <a:srcRect l="28353" r="26243" b="92817"/>
          <a:stretch/>
        </p:blipFill>
        <p:spPr>
          <a:xfrm>
            <a:off x="69142" y="4556161"/>
            <a:ext cx="6229469" cy="1974035"/>
          </a:xfrm>
          <a:prstGeom prst="roundRect">
            <a:avLst>
              <a:gd name="adj" fmla="val 9036"/>
            </a:avLst>
          </a:prstGeom>
          <a:solidFill>
            <a:srgbClr val="FF0000">
              <a:alpha val="23137"/>
            </a:srgbClr>
          </a:solidFill>
          <a:ln w="28575" cmpd="sng">
            <a:noFill/>
            <a:prstDash val="sysDash"/>
          </a:ln>
        </p:spPr>
      </p:pic>
      <p:sp>
        <p:nvSpPr>
          <p:cNvPr id="7" name="Rettangolo 6"/>
          <p:cNvSpPr/>
          <p:nvPr/>
        </p:nvSpPr>
        <p:spPr>
          <a:xfrm>
            <a:off x="0" y="0"/>
            <a:ext cx="854964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Cambiamento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socio-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ambientale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it-IT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l’aumento dei rifiuti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31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Immagine 33"/>
          <p:cNvPicPr>
            <a:picLocks noChangeAspect="1"/>
          </p:cNvPicPr>
          <p:nvPr/>
        </p:nvPicPr>
        <p:blipFill rotWithShape="1">
          <a:blip r:embed="rId3"/>
          <a:srcRect t="33318" r="50651"/>
          <a:stretch/>
        </p:blipFill>
        <p:spPr>
          <a:xfrm>
            <a:off x="68925" y="794681"/>
            <a:ext cx="6229686" cy="3667732"/>
          </a:xfrm>
          <a:prstGeom prst="roundRect">
            <a:avLst>
              <a:gd name="adj" fmla="val 9036"/>
            </a:avLst>
          </a:prstGeom>
          <a:solidFill>
            <a:srgbClr val="FF0000">
              <a:alpha val="23137"/>
            </a:srgbClr>
          </a:solidFill>
          <a:ln w="28575" cmpd="sng">
            <a:noFill/>
            <a:prstDash val="sysDash"/>
          </a:ln>
        </p:spPr>
      </p:pic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3"/>
          <a:srcRect r="26244" b="65036"/>
          <a:stretch/>
        </p:blipFill>
        <p:spPr>
          <a:xfrm>
            <a:off x="68925" y="5031730"/>
            <a:ext cx="6169877" cy="127440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t="9491"/>
          <a:stretch/>
        </p:blipFill>
        <p:spPr>
          <a:xfrm>
            <a:off x="6368021" y="3925024"/>
            <a:ext cx="5777088" cy="2624850"/>
          </a:xfrm>
          <a:prstGeom prst="roundRect">
            <a:avLst>
              <a:gd name="adj" fmla="val 9036"/>
            </a:avLst>
          </a:prstGeom>
          <a:solidFill>
            <a:srgbClr val="FF0000">
              <a:alpha val="23137"/>
            </a:srgbClr>
          </a:solidFill>
          <a:ln w="28575" cmpd="sng">
            <a:noFill/>
            <a:prstDash val="sysDash"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t="5389" b="10233"/>
          <a:stretch/>
        </p:blipFill>
        <p:spPr>
          <a:xfrm>
            <a:off x="6368021" y="794681"/>
            <a:ext cx="5777088" cy="2984217"/>
          </a:xfrm>
          <a:prstGeom prst="roundRect">
            <a:avLst>
              <a:gd name="adj" fmla="val 9036"/>
            </a:avLst>
          </a:prstGeom>
          <a:solidFill>
            <a:srgbClr val="FF0000">
              <a:alpha val="23137"/>
            </a:srgbClr>
          </a:solidFill>
          <a:ln w="28575" cmpd="sng">
            <a:noFill/>
            <a:prstDash val="sysDash"/>
          </a:ln>
        </p:spPr>
      </p:pic>
      <p:grpSp>
        <p:nvGrpSpPr>
          <p:cNvPr id="10" name="Gruppo 9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1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2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13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315575" y="23144"/>
            <a:ext cx="1866820" cy="49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854964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Cambiamento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socio-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ambientale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it-IT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il problema delle discariche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31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1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2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13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315575" y="23144"/>
            <a:ext cx="1866820" cy="49139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5" y="871506"/>
            <a:ext cx="12101609" cy="511498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/>
          <a:srcRect l="65143" t="1699" r="14914" b="79905"/>
          <a:stretch/>
        </p:blipFill>
        <p:spPr>
          <a:xfrm>
            <a:off x="321954" y="895401"/>
            <a:ext cx="720000" cy="36576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/>
          <a:srcRect l="-5645" t="2" r="-2992" b="-4254"/>
          <a:stretch/>
        </p:blipFill>
        <p:spPr>
          <a:xfrm>
            <a:off x="45194" y="871506"/>
            <a:ext cx="12146805" cy="51736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0789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854964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Cambiamento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socio-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ambientale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it-IT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il China </a:t>
            </a:r>
            <a:r>
              <a:rPr lang="it-IT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ban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31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1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2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13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315575" y="23144"/>
            <a:ext cx="1866820" cy="491394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10707983" y="4584473"/>
            <a:ext cx="1176147" cy="5499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-1899" t="-19560" b="-18678"/>
          <a:stretch/>
        </p:blipFill>
        <p:spPr>
          <a:xfrm>
            <a:off x="4007776" y="5002942"/>
            <a:ext cx="2159662" cy="93330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106582"/>
            <a:ext cx="6497257" cy="3870508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5"/>
          <a:srcRect t="574" b="1"/>
          <a:stretch/>
        </p:blipFill>
        <p:spPr>
          <a:xfrm>
            <a:off x="0" y="5134384"/>
            <a:ext cx="3938270" cy="67042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6"/>
          <a:srcRect l="25871" t="18805" r="26250" b="10197"/>
          <a:stretch/>
        </p:blipFill>
        <p:spPr>
          <a:xfrm>
            <a:off x="6497256" y="1106582"/>
            <a:ext cx="5656161" cy="471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8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" y="0"/>
            <a:ext cx="7531229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Cambiamento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socio-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ambientale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esaurimento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risorse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79438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3087" y="461665"/>
            <a:ext cx="8545354" cy="603923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4" t="2129" r="58795" b="65957"/>
          <a:stretch/>
        </p:blipFill>
        <p:spPr>
          <a:xfrm>
            <a:off x="80049" y="712732"/>
            <a:ext cx="2315910" cy="2503983"/>
          </a:xfrm>
          <a:prstGeom prst="roundRect">
            <a:avLst>
              <a:gd name="adj" fmla="val 12039"/>
            </a:avLst>
          </a:prstGeom>
          <a:solidFill>
            <a:srgbClr val="FF0000">
              <a:alpha val="23137"/>
            </a:srgbClr>
          </a:solidFill>
          <a:ln w="28575" cmpd="sng">
            <a:noFill/>
            <a:prstDash val="sysDash"/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0" t="6447" r="3846" b="58631"/>
          <a:stretch/>
        </p:blipFill>
        <p:spPr>
          <a:xfrm>
            <a:off x="960699" y="2390923"/>
            <a:ext cx="2402388" cy="2726307"/>
          </a:xfrm>
          <a:prstGeom prst="roundRect">
            <a:avLst>
              <a:gd name="adj" fmla="val 12039"/>
            </a:avLst>
          </a:prstGeom>
          <a:solidFill>
            <a:srgbClr val="FF0000">
              <a:alpha val="23137"/>
            </a:srgbClr>
          </a:solidFill>
          <a:ln w="28575" cmpd="sng">
            <a:noFill/>
            <a:prstDash val="sysDash"/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23" t="64151" r="4408" b="3961"/>
          <a:stretch/>
        </p:blipFill>
        <p:spPr>
          <a:xfrm>
            <a:off x="80049" y="3926791"/>
            <a:ext cx="2315910" cy="2483455"/>
          </a:xfrm>
          <a:prstGeom prst="roundRect">
            <a:avLst>
              <a:gd name="adj" fmla="val 12039"/>
            </a:avLst>
          </a:prstGeom>
          <a:solidFill>
            <a:srgbClr val="FF0000">
              <a:alpha val="23137"/>
            </a:srgbClr>
          </a:solidFill>
          <a:ln w="28575" cmpd="sng">
            <a:noFill/>
            <a:prstDash val="sysDash"/>
          </a:ln>
        </p:spPr>
      </p:pic>
      <p:cxnSp>
        <p:nvCxnSpPr>
          <p:cNvPr id="15" name="Connettore diritto 14"/>
          <p:cNvCxnSpPr>
            <a:stCxn id="11" idx="3"/>
          </p:cNvCxnSpPr>
          <p:nvPr/>
        </p:nvCxnSpPr>
        <p:spPr>
          <a:xfrm>
            <a:off x="2395959" y="1964724"/>
            <a:ext cx="1435261" cy="14667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>
            <a:stCxn id="9" idx="1"/>
          </p:cNvCxnSpPr>
          <p:nvPr/>
        </p:nvCxnSpPr>
        <p:spPr>
          <a:xfrm flipV="1">
            <a:off x="3363087" y="2546430"/>
            <a:ext cx="6405946" cy="934852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/>
          <p:cNvCxnSpPr>
            <a:stCxn id="14" idx="3"/>
          </p:cNvCxnSpPr>
          <p:nvPr/>
        </p:nvCxnSpPr>
        <p:spPr>
          <a:xfrm flipV="1">
            <a:off x="2395959" y="3412681"/>
            <a:ext cx="6539697" cy="1755838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o 17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9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0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21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11299" y="4465"/>
            <a:ext cx="1980701" cy="52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9270" r="108"/>
          <a:stretch/>
        </p:blipFill>
        <p:spPr>
          <a:xfrm>
            <a:off x="5765429" y="615406"/>
            <a:ext cx="6430297" cy="607015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0"/>
            <a:ext cx="10068448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Cambiamento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socio-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ambientale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it-IT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il </a:t>
            </a:r>
            <a:r>
              <a:rPr lang="it-IT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riscaldamento globale e la CO</a:t>
            </a:r>
            <a:r>
              <a:rPr lang="it-IT" sz="12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</a:p>
        </p:txBody>
      </p:sp>
      <p:cxnSp>
        <p:nvCxnSpPr>
          <p:cNvPr id="31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po 19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21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2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23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11299" y="4465"/>
            <a:ext cx="1980701" cy="52137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r="28679"/>
          <a:stretch/>
        </p:blipFill>
        <p:spPr>
          <a:xfrm>
            <a:off x="0" y="610271"/>
            <a:ext cx="5753100" cy="6049890"/>
          </a:xfrm>
          <a:prstGeom prst="rect">
            <a:avLst/>
          </a:prstGeom>
        </p:spPr>
      </p:pic>
      <p:cxnSp>
        <p:nvCxnSpPr>
          <p:cNvPr id="9" name="Connettore diritto 8"/>
          <p:cNvCxnSpPr/>
          <p:nvPr/>
        </p:nvCxnSpPr>
        <p:spPr>
          <a:xfrm>
            <a:off x="5753100" y="610271"/>
            <a:ext cx="0" cy="604989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/>
          <a:srcRect l="-23961" r="-23684" b="6386"/>
          <a:stretch/>
        </p:blipFill>
        <p:spPr>
          <a:xfrm>
            <a:off x="12700" y="694707"/>
            <a:ext cx="12179300" cy="58303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0828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t="72964" r="67058"/>
          <a:stretch/>
        </p:blipFill>
        <p:spPr>
          <a:xfrm>
            <a:off x="8839265" y="4510578"/>
            <a:ext cx="2692137" cy="219368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t="72964"/>
          <a:stretch/>
        </p:blipFill>
        <p:spPr>
          <a:xfrm>
            <a:off x="3471029" y="628950"/>
            <a:ext cx="8172364" cy="219368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/>
          <a:srcRect t="72964" r="34986" b="3164"/>
          <a:stretch/>
        </p:blipFill>
        <p:spPr>
          <a:xfrm>
            <a:off x="6141983" y="2508787"/>
            <a:ext cx="5313154" cy="193698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r="2651" b="27439"/>
          <a:stretch/>
        </p:blipFill>
        <p:spPr>
          <a:xfrm>
            <a:off x="575144" y="380385"/>
            <a:ext cx="8223416" cy="6085699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0"/>
            <a:ext cx="925576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Cambiamento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sociale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e </a:t>
            </a:r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ambientale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it-IT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altre categorie</a:t>
            </a:r>
            <a:endParaRPr lang="it-IT" sz="12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31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o 17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9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0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21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11299" y="4465"/>
            <a:ext cx="1980701" cy="52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10004" b="5231"/>
          <a:stretch/>
        </p:blipFill>
        <p:spPr>
          <a:xfrm>
            <a:off x="3265439" y="612877"/>
            <a:ext cx="6093271" cy="491371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0"/>
            <a:ext cx="925576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Cambiamento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sociale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e </a:t>
            </a:r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ambientale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it-IT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i </a:t>
            </a:r>
            <a:r>
              <a:rPr lang="it-IT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planet</a:t>
            </a:r>
            <a:r>
              <a:rPr lang="it-IT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it-IT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boundaries</a:t>
            </a:r>
            <a:endParaRPr lang="it-IT" sz="12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31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99" y="5008262"/>
            <a:ext cx="740851" cy="104294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338" y="4799162"/>
            <a:ext cx="1308491" cy="1185270"/>
          </a:xfrm>
          <a:prstGeom prst="rect">
            <a:avLst/>
          </a:prstGeom>
        </p:spPr>
      </p:pic>
      <p:sp>
        <p:nvSpPr>
          <p:cNvPr id="15" name="Rettangolo arrotondato 14"/>
          <p:cNvSpPr/>
          <p:nvPr/>
        </p:nvSpPr>
        <p:spPr>
          <a:xfrm>
            <a:off x="1676829" y="6051208"/>
            <a:ext cx="6448598" cy="365760"/>
          </a:xfrm>
          <a:prstGeom prst="roundRect">
            <a:avLst>
              <a:gd name="adj" fmla="val 1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arrotondato 15"/>
          <p:cNvSpPr/>
          <p:nvPr/>
        </p:nvSpPr>
        <p:spPr>
          <a:xfrm>
            <a:off x="707099" y="6051208"/>
            <a:ext cx="2926080" cy="365760"/>
          </a:xfrm>
          <a:prstGeom prst="roundRect">
            <a:avLst>
              <a:gd name="adj" fmla="val 31668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8125427" y="6051208"/>
            <a:ext cx="1543257" cy="365760"/>
          </a:xfrm>
          <a:prstGeom prst="roundRect">
            <a:avLst>
              <a:gd name="adj" fmla="val 1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arrotondato 17"/>
          <p:cNvSpPr/>
          <p:nvPr/>
        </p:nvSpPr>
        <p:spPr>
          <a:xfrm rot="10800000">
            <a:off x="8515041" y="6051208"/>
            <a:ext cx="3676958" cy="365760"/>
          </a:xfrm>
          <a:prstGeom prst="roundRect">
            <a:avLst>
              <a:gd name="adj" fmla="val 31668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arrotondato 19"/>
          <p:cNvSpPr/>
          <p:nvPr/>
        </p:nvSpPr>
        <p:spPr>
          <a:xfrm>
            <a:off x="8414433" y="6051208"/>
            <a:ext cx="2598084" cy="365760"/>
          </a:xfrm>
          <a:prstGeom prst="roundRect">
            <a:avLst>
              <a:gd name="adj" fmla="val 1"/>
            </a:avLst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9" name="Gruppo 18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21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2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23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11299" y="4465"/>
            <a:ext cx="1980701" cy="52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0278 L 0.86446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07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925576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Cambiamento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socio-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ambientale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it-IT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L’andamento esponenziale</a:t>
            </a:r>
            <a:endParaRPr lang="it-IT" sz="12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31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13088" b="13141"/>
          <a:stretch/>
        </p:blipFill>
        <p:spPr>
          <a:xfrm>
            <a:off x="139881" y="840099"/>
            <a:ext cx="10747880" cy="560960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349663">
            <a:off x="3924232" y="4795615"/>
            <a:ext cx="699199" cy="699199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01754">
            <a:off x="6115208" y="3340180"/>
            <a:ext cx="506700" cy="717701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79484" t="70386" r="12830" b="8570"/>
          <a:stretch/>
        </p:blipFill>
        <p:spPr>
          <a:xfrm>
            <a:off x="6755908" y="1500308"/>
            <a:ext cx="600676" cy="1019777"/>
          </a:xfrm>
          <a:prstGeom prst="rect">
            <a:avLst/>
          </a:prstGeom>
        </p:spPr>
      </p:pic>
      <p:sp>
        <p:nvSpPr>
          <p:cNvPr id="20" name="Ovale 19"/>
          <p:cNvSpPr/>
          <p:nvPr/>
        </p:nvSpPr>
        <p:spPr>
          <a:xfrm>
            <a:off x="4133088" y="4791456"/>
            <a:ext cx="144000" cy="14400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6217361" y="3336680"/>
            <a:ext cx="144000" cy="144000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6918342" y="1896676"/>
            <a:ext cx="144000" cy="14400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414388" y="2543350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Riduzione</a:t>
            </a:r>
          </a:p>
          <a:p>
            <a:r>
              <a:rPr lang="it-IT" dirty="0" smtClean="0"/>
              <a:t> impatti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499845" y="3644900"/>
            <a:ext cx="1681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Controllo parametri ambientali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6077464" y="693181"/>
            <a:ext cx="1681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Limite variabili ambientali</a:t>
            </a:r>
            <a:endParaRPr lang="it-IT" dirty="0"/>
          </a:p>
        </p:txBody>
      </p:sp>
      <p:grpSp>
        <p:nvGrpSpPr>
          <p:cNvPr id="28" name="Gruppo 27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29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0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32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11299" y="4465"/>
            <a:ext cx="1980701" cy="52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854964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Cambiamento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socio-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ambientale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il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green consumerism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6519" b="11718"/>
          <a:stretch/>
        </p:blipFill>
        <p:spPr>
          <a:xfrm>
            <a:off x="86184" y="1982879"/>
            <a:ext cx="6041893" cy="3289265"/>
          </a:xfrm>
          <a:prstGeom prst="roundRect">
            <a:avLst>
              <a:gd name="adj" fmla="val 0"/>
            </a:avLst>
          </a:prstGeom>
          <a:solidFill>
            <a:srgbClr val="FF0000">
              <a:alpha val="23137"/>
            </a:srgbClr>
          </a:solidFill>
          <a:ln w="28575" cmpd="sng">
            <a:noFill/>
            <a:prstDash val="sysDash"/>
          </a:ln>
        </p:spPr>
      </p:pic>
      <p:pic>
        <p:nvPicPr>
          <p:cNvPr id="12" name="Picture 31"/>
          <p:cNvPicPr>
            <a:picLocks noChangeAspect="1"/>
          </p:cNvPicPr>
          <p:nvPr/>
        </p:nvPicPr>
        <p:blipFill rotWithShape="1">
          <a:blip r:embed="rId3"/>
          <a:srcRect t="27353" r="20749"/>
          <a:stretch/>
        </p:blipFill>
        <p:spPr>
          <a:xfrm>
            <a:off x="58380" y="603451"/>
            <a:ext cx="2922611" cy="2485933"/>
          </a:xfrm>
          <a:prstGeom prst="roundRect">
            <a:avLst>
              <a:gd name="adj" fmla="val 0"/>
            </a:avLst>
          </a:prstGeom>
          <a:solidFill>
            <a:srgbClr val="FF0000">
              <a:alpha val="23137"/>
            </a:srgbClr>
          </a:solidFill>
          <a:ln w="28575" cmpd="sng">
            <a:noFill/>
            <a:prstDash val="sysDash"/>
          </a:ln>
        </p:spPr>
      </p:pic>
      <p:cxnSp>
        <p:nvCxnSpPr>
          <p:cNvPr id="15" name="Connettore 1 4"/>
          <p:cNvCxnSpPr/>
          <p:nvPr/>
        </p:nvCxnSpPr>
        <p:spPr>
          <a:xfrm flipV="1">
            <a:off x="6248719" y="544514"/>
            <a:ext cx="5051" cy="6006006"/>
          </a:xfrm>
          <a:prstGeom prst="lin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/>
          <a:srcRect r="18522"/>
          <a:stretch/>
        </p:blipFill>
        <p:spPr>
          <a:xfrm>
            <a:off x="2967719" y="577841"/>
            <a:ext cx="3155047" cy="2581515"/>
          </a:xfrm>
          <a:prstGeom prst="roundRect">
            <a:avLst>
              <a:gd name="adj" fmla="val 0"/>
            </a:avLst>
          </a:prstGeom>
          <a:solidFill>
            <a:srgbClr val="FF0000">
              <a:alpha val="23137"/>
            </a:srgbClr>
          </a:solidFill>
          <a:ln w="28575" cmpd="sng">
            <a:noFill/>
            <a:prstDash val="sysDash"/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213" y="4742113"/>
            <a:ext cx="4899132" cy="1751057"/>
          </a:xfrm>
          <a:prstGeom prst="roundRect">
            <a:avLst>
              <a:gd name="adj" fmla="val 0"/>
            </a:avLst>
          </a:prstGeom>
          <a:solidFill>
            <a:srgbClr val="FF0000">
              <a:alpha val="23137"/>
            </a:srgbClr>
          </a:solidFill>
          <a:ln w="28575" cmpd="sng">
            <a:noFill/>
            <a:prstDash val="sysDash"/>
          </a:ln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6"/>
          <a:srcRect l="5838"/>
          <a:stretch/>
        </p:blipFill>
        <p:spPr>
          <a:xfrm>
            <a:off x="80873" y="4716316"/>
            <a:ext cx="2943802" cy="1831450"/>
          </a:xfrm>
          <a:prstGeom prst="roundRect">
            <a:avLst>
              <a:gd name="adj" fmla="val 0"/>
            </a:avLst>
          </a:prstGeom>
          <a:solidFill>
            <a:srgbClr val="FF0000">
              <a:alpha val="23137"/>
            </a:srgbClr>
          </a:solidFill>
          <a:ln w="28575" cmpd="sng">
            <a:noFill/>
            <a:prstDash val="sysDash"/>
          </a:ln>
        </p:spPr>
      </p:pic>
      <p:sp>
        <p:nvSpPr>
          <p:cNvPr id="23" name="Rettangolo 22"/>
          <p:cNvSpPr/>
          <p:nvPr/>
        </p:nvSpPr>
        <p:spPr>
          <a:xfrm>
            <a:off x="53449" y="3066603"/>
            <a:ext cx="6060105" cy="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 rot="5400000">
            <a:off x="1709261" y="1802008"/>
            <a:ext cx="2505272" cy="69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62661" y="4690274"/>
            <a:ext cx="6060105" cy="81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 rot="5400000">
            <a:off x="2114113" y="5595250"/>
            <a:ext cx="1846565" cy="58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3787" y="622643"/>
            <a:ext cx="5879033" cy="5676557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6323787" y="4177505"/>
            <a:ext cx="2252423" cy="75664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/>
          <p:cNvSpPr/>
          <p:nvPr/>
        </p:nvSpPr>
        <p:spPr>
          <a:xfrm>
            <a:off x="6320938" y="5583050"/>
            <a:ext cx="2252423" cy="4912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1 9"/>
          <p:cNvCxnSpPr/>
          <p:nvPr/>
        </p:nvCxnSpPr>
        <p:spPr>
          <a:xfrm flipV="1">
            <a:off x="-2" y="484304"/>
            <a:ext cx="5100670" cy="631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8"/>
          <a:srcRect l="-908" t="-32250" r="-2379" b="-41108"/>
          <a:stretch/>
        </p:blipFill>
        <p:spPr>
          <a:xfrm>
            <a:off x="6285817" y="615144"/>
            <a:ext cx="5873140" cy="591457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8" name="Gruppo 27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32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3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34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35" name="Immagine 34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11299" y="4465"/>
            <a:ext cx="1980701" cy="52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" y="0"/>
            <a:ext cx="1217000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Agenda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79438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po 27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29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0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32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9222517" y="23144"/>
            <a:ext cx="2959878" cy="779114"/>
          </a:xfrm>
          <a:prstGeom prst="rect">
            <a:avLst/>
          </a:prstGeom>
        </p:spPr>
      </p:pic>
      <p:sp>
        <p:nvSpPr>
          <p:cNvPr id="22" name="Vertical Text Placeholder 2"/>
          <p:cNvSpPr txBox="1">
            <a:spLocks/>
          </p:cNvSpPr>
          <p:nvPr/>
        </p:nvSpPr>
        <p:spPr>
          <a:xfrm>
            <a:off x="3307932" y="1088747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 smtClean="0"/>
              <a:t>1. La </a:t>
            </a:r>
            <a:r>
              <a:rPr lang="it-IT" dirty="0"/>
              <a:t>sostenibilità dei sistemi produttivi</a:t>
            </a:r>
            <a:endParaRPr lang="en-GB" dirty="0"/>
          </a:p>
        </p:txBody>
      </p:sp>
      <p:sp>
        <p:nvSpPr>
          <p:cNvPr id="23" name="Vertical Text Placeholder 6"/>
          <p:cNvSpPr txBox="1">
            <a:spLocks/>
          </p:cNvSpPr>
          <p:nvPr/>
        </p:nvSpPr>
        <p:spPr>
          <a:xfrm>
            <a:off x="3307932" y="1823293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2. Il cambiamento socio-ambientale</a:t>
            </a:r>
            <a:endParaRPr lang="en-GB" dirty="0"/>
          </a:p>
        </p:txBody>
      </p:sp>
      <p:sp>
        <p:nvSpPr>
          <p:cNvPr id="24" name="Vertical Text Placeholder 7"/>
          <p:cNvSpPr txBox="1">
            <a:spLocks/>
          </p:cNvSpPr>
          <p:nvPr/>
        </p:nvSpPr>
        <p:spPr>
          <a:xfrm>
            <a:off x="3307932" y="2557839"/>
            <a:ext cx="5086800" cy="5760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100"/>
              </a:spcBef>
              <a:buFont typeface="+mj-lt"/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3. I contesti normativi e di business</a:t>
            </a:r>
            <a:endParaRPr lang="en-GB" dirty="0"/>
          </a:p>
        </p:txBody>
      </p:sp>
      <p:sp>
        <p:nvSpPr>
          <p:cNvPr id="26" name="Vertical Text Placeholder 9"/>
          <p:cNvSpPr txBox="1">
            <a:spLocks/>
          </p:cNvSpPr>
          <p:nvPr/>
        </p:nvSpPr>
        <p:spPr>
          <a:xfrm>
            <a:off x="3307932" y="3292385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buFont typeface="Arial" panose="020B0604020202020204" pitchFamily="34" charset="0"/>
              <a:buNone/>
            </a:pP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4.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 standardizzazione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1" name="Vertical Text Placeholder 11"/>
          <p:cNvSpPr txBox="1">
            <a:spLocks/>
          </p:cNvSpPr>
          <p:nvPr/>
        </p:nvSpPr>
        <p:spPr>
          <a:xfrm>
            <a:off x="3307932" y="4026931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5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I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fattori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abilitanti (tecnologici)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3" name="Vertical Text Placeholder 11"/>
          <p:cNvSpPr txBox="1">
            <a:spLocks/>
          </p:cNvSpPr>
          <p:nvPr/>
        </p:nvSpPr>
        <p:spPr>
          <a:xfrm>
            <a:off x="3307932" y="4761477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6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Esempi di progetti di ricerca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5" name="Vertical Text Placeholder 11"/>
          <p:cNvSpPr txBox="1">
            <a:spLocks/>
          </p:cNvSpPr>
          <p:nvPr/>
        </p:nvSpPr>
        <p:spPr>
          <a:xfrm>
            <a:off x="3307932" y="5496023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7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Rischi e opportunità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24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" y="0"/>
            <a:ext cx="1217000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Agenda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79438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po 27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29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0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32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9222517" y="23144"/>
            <a:ext cx="2959878" cy="779114"/>
          </a:xfrm>
          <a:prstGeom prst="rect">
            <a:avLst/>
          </a:prstGeom>
        </p:spPr>
      </p:pic>
      <p:sp>
        <p:nvSpPr>
          <p:cNvPr id="22" name="Vertical Text Placeholder 2"/>
          <p:cNvSpPr txBox="1">
            <a:spLocks/>
          </p:cNvSpPr>
          <p:nvPr/>
        </p:nvSpPr>
        <p:spPr>
          <a:xfrm>
            <a:off x="3307932" y="1088747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 sostenibilità dei sistemi produttivi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Vertical Text Placeholder 6"/>
          <p:cNvSpPr txBox="1">
            <a:spLocks/>
          </p:cNvSpPr>
          <p:nvPr/>
        </p:nvSpPr>
        <p:spPr>
          <a:xfrm>
            <a:off x="3307932" y="1823293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2.  Il cambiamento socio-ambientale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4" name="Vertical Text Placeholder 7"/>
          <p:cNvSpPr txBox="1">
            <a:spLocks/>
          </p:cNvSpPr>
          <p:nvPr/>
        </p:nvSpPr>
        <p:spPr>
          <a:xfrm>
            <a:off x="3307932" y="2557839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buFont typeface="Arial" panose="020B0604020202020204" pitchFamily="34" charset="0"/>
              <a:buNone/>
            </a:pP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3. I contesti normativi e di business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Vertical Text Placeholder 9"/>
          <p:cNvSpPr txBox="1">
            <a:spLocks/>
          </p:cNvSpPr>
          <p:nvPr/>
        </p:nvSpPr>
        <p:spPr>
          <a:xfrm>
            <a:off x="3307932" y="3292385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buFont typeface="Arial" panose="020B0604020202020204" pitchFamily="34" charset="0"/>
              <a:buNone/>
            </a:pP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4.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 standardizzazione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1" name="Vertical Text Placeholder 11"/>
          <p:cNvSpPr txBox="1">
            <a:spLocks/>
          </p:cNvSpPr>
          <p:nvPr/>
        </p:nvSpPr>
        <p:spPr>
          <a:xfrm>
            <a:off x="3307932" y="4026931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5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I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fattori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abilitanti (tecnologici)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3" name="Vertical Text Placeholder 11"/>
          <p:cNvSpPr txBox="1">
            <a:spLocks/>
          </p:cNvSpPr>
          <p:nvPr/>
        </p:nvSpPr>
        <p:spPr>
          <a:xfrm>
            <a:off x="3307932" y="4761477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6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Esempi di progetti di ricerca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5" name="Vertical Text Placeholder 11"/>
          <p:cNvSpPr txBox="1">
            <a:spLocks/>
          </p:cNvSpPr>
          <p:nvPr/>
        </p:nvSpPr>
        <p:spPr>
          <a:xfrm>
            <a:off x="3307932" y="5496023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7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Rischi e opportunità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73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10400044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it-IT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Contesti normativi e di </a:t>
            </a:r>
            <a:r>
              <a:rPr lang="it-IT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Business: 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I global goals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magin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75" y="896048"/>
            <a:ext cx="5289741" cy="311507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86" y="896048"/>
            <a:ext cx="5911814" cy="115373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358" y="2301155"/>
            <a:ext cx="5276509" cy="980221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1051" y="4349709"/>
            <a:ext cx="2743371" cy="1085918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86" y="3358591"/>
            <a:ext cx="5420085" cy="961628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86" y="4320219"/>
            <a:ext cx="2628722" cy="1449102"/>
          </a:xfrm>
          <a:prstGeom prst="rect">
            <a:avLst/>
          </a:prstGeom>
        </p:spPr>
      </p:pic>
      <p:sp>
        <p:nvSpPr>
          <p:cNvPr id="27" name="Parentesi graffa aperta 26"/>
          <p:cNvSpPr/>
          <p:nvPr/>
        </p:nvSpPr>
        <p:spPr>
          <a:xfrm>
            <a:off x="5591248" y="2058988"/>
            <a:ext cx="995607" cy="3648495"/>
          </a:xfrm>
          <a:prstGeom prst="leftBrace">
            <a:avLst>
              <a:gd name="adj1" fmla="val 0"/>
              <a:gd name="adj2" fmla="val 2461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8" name="Connettore diritto 27"/>
          <p:cNvCxnSpPr>
            <a:stCxn id="27" idx="0"/>
          </p:cNvCxnSpPr>
          <p:nvPr/>
        </p:nvCxnSpPr>
        <p:spPr>
          <a:xfrm>
            <a:off x="6586855" y="2058988"/>
            <a:ext cx="53187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/>
          <p:cNvCxnSpPr/>
          <p:nvPr/>
        </p:nvCxnSpPr>
        <p:spPr>
          <a:xfrm>
            <a:off x="6586855" y="5707483"/>
            <a:ext cx="53187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/>
          <p:cNvCxnSpPr/>
          <p:nvPr/>
        </p:nvCxnSpPr>
        <p:spPr>
          <a:xfrm>
            <a:off x="11905615" y="2049778"/>
            <a:ext cx="7577" cy="36577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ttangolo 30"/>
          <p:cNvSpPr/>
          <p:nvPr/>
        </p:nvSpPr>
        <p:spPr>
          <a:xfrm>
            <a:off x="317177" y="4239406"/>
            <a:ext cx="544329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è"/>
            </a:pP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Firmati nel 2015 da più di 150 leader internazionali alle Nazioni </a:t>
            </a:r>
            <a:r>
              <a:rPr lang="it-IT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Unite</a:t>
            </a:r>
          </a:p>
          <a:p>
            <a:pPr algn="just"/>
            <a:endParaRPr lang="it-IT" sz="9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è"/>
            </a:pPr>
            <a:r>
              <a:rPr lang="it-IT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Promuovono </a:t>
            </a: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lo sviluppo globale, il benessere umano e la protezione dell’ambiente tramite 17 obiettivi di sviluppo sostenibile</a:t>
            </a:r>
          </a:p>
          <a:p>
            <a:pPr marL="285750" indent="-285750" algn="just">
              <a:buFont typeface="Wingdings" panose="05000000000000000000" pitchFamily="2" charset="2"/>
              <a:buChar char="è"/>
            </a:pPr>
            <a:endParaRPr lang="it-IT" sz="9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è"/>
            </a:pPr>
            <a:r>
              <a:rPr lang="it-IT" sz="1600" dirty="0">
                <a:latin typeface="Segoe UI" panose="020B0502040204020203" pitchFamily="34" charset="0"/>
                <a:cs typeface="Segoe UI" panose="020B0502040204020203" pitchFamily="34" charset="0"/>
              </a:rPr>
              <a:t>Ogni paese deve fornire un contributo per raggiungere gli obiettivi in base alle proprie capacità</a:t>
            </a:r>
            <a:endParaRPr lang="it-IT" sz="1600" dirty="0"/>
          </a:p>
        </p:txBody>
      </p:sp>
      <p:sp>
        <p:nvSpPr>
          <p:cNvPr id="2" name="Rettangolo 1"/>
          <p:cNvSpPr/>
          <p:nvPr/>
        </p:nvSpPr>
        <p:spPr>
          <a:xfrm>
            <a:off x="4773168" y="2450593"/>
            <a:ext cx="737616" cy="7254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653095" y="3268004"/>
            <a:ext cx="737616" cy="7254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/>
          <p:cNvSpPr/>
          <p:nvPr/>
        </p:nvSpPr>
        <p:spPr>
          <a:xfrm>
            <a:off x="1515934" y="3268003"/>
            <a:ext cx="737616" cy="7254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/>
          <p:cNvSpPr/>
          <p:nvPr/>
        </p:nvSpPr>
        <p:spPr>
          <a:xfrm>
            <a:off x="2331276" y="3268002"/>
            <a:ext cx="737616" cy="7254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uppo 22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35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6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37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11299" y="4465"/>
            <a:ext cx="1980701" cy="52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1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6271"/>
          <a:stretch/>
        </p:blipFill>
        <p:spPr>
          <a:xfrm>
            <a:off x="-2" y="992038"/>
            <a:ext cx="6838534" cy="509248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0"/>
            <a:ext cx="10460334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it-IT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Contesti normativi e di Business: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il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piano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sull’economia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circolare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7"/>
          <p:cNvPicPr>
            <a:picLocks noChangeAspect="1"/>
          </p:cNvPicPr>
          <p:nvPr/>
        </p:nvPicPr>
        <p:blipFill rotWithShape="1">
          <a:blip r:embed="rId3"/>
          <a:srcRect l="45736" t="10369" r="6531"/>
          <a:stretch/>
        </p:blipFill>
        <p:spPr>
          <a:xfrm>
            <a:off x="6309176" y="907602"/>
            <a:ext cx="3071144" cy="4076559"/>
          </a:xfrm>
          <a:prstGeom prst="rect">
            <a:avLst/>
          </a:prstGeom>
        </p:spPr>
      </p:pic>
      <p:pic>
        <p:nvPicPr>
          <p:cNvPr id="35" name="Immagine 5"/>
          <p:cNvPicPr>
            <a:picLocks noChangeAspect="1"/>
          </p:cNvPicPr>
          <p:nvPr/>
        </p:nvPicPr>
        <p:blipFill rotWithShape="1">
          <a:blip r:embed="rId4"/>
          <a:srcRect t="35564" b="8826"/>
          <a:stretch/>
        </p:blipFill>
        <p:spPr>
          <a:xfrm>
            <a:off x="6309176" y="4903933"/>
            <a:ext cx="5813037" cy="1554740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9238582" y="1474572"/>
            <a:ext cx="2883631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è"/>
            </a:pPr>
            <a:r>
              <a:rPr lang="it-IT" sz="1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Obblighi di raccolta differenziata rafforzati ed estesi</a:t>
            </a:r>
          </a:p>
          <a:p>
            <a:pPr marL="285750" indent="-285750" algn="just">
              <a:buFont typeface="Wingdings" panose="05000000000000000000" pitchFamily="2" charset="2"/>
              <a:buChar char="è"/>
            </a:pPr>
            <a:endParaRPr lang="it-IT" sz="7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è"/>
            </a:pPr>
            <a:r>
              <a:rPr lang="it-IT" sz="1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Incremento obblighi di riciclaggio differenziati per materiale </a:t>
            </a:r>
          </a:p>
          <a:p>
            <a:pPr marL="285750" indent="-285750" algn="just">
              <a:buFont typeface="Wingdings" panose="05000000000000000000" pitchFamily="2" charset="2"/>
              <a:buChar char="è"/>
            </a:pPr>
            <a:endParaRPr lang="it-IT" sz="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è"/>
            </a:pPr>
            <a:r>
              <a:rPr lang="it-IT" sz="1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Riduzione delle discariche dei rifiuti urbani fino al 10% degli attuali entro il 2035</a:t>
            </a:r>
          </a:p>
          <a:p>
            <a:pPr marL="285750" indent="-285750" algn="just">
              <a:buFont typeface="Wingdings" panose="05000000000000000000" pitchFamily="2" charset="2"/>
              <a:buChar char="è"/>
            </a:pPr>
            <a:endParaRPr lang="it-IT" sz="6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è"/>
            </a:pPr>
            <a:r>
              <a:rPr lang="it-IT" sz="1600" dirty="0">
                <a:latin typeface="Yu Gothic UI" panose="020B0500000000000000" pitchFamily="34" charset="-128"/>
                <a:ea typeface="Yu Gothic UI" panose="020B0500000000000000" pitchFamily="34" charset="-128"/>
              </a:rPr>
              <a:t>Responsabilità estesa del produttore</a:t>
            </a:r>
          </a:p>
          <a:p>
            <a:pPr marL="285750" indent="-285750" algn="just">
              <a:buFont typeface="Wingdings" panose="05000000000000000000" pitchFamily="2" charset="2"/>
              <a:buChar char="è"/>
            </a:pPr>
            <a:endParaRPr lang="it-IT" sz="1400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37" name="Text Placeholder 6"/>
          <p:cNvSpPr txBox="1">
            <a:spLocks/>
          </p:cNvSpPr>
          <p:nvPr/>
        </p:nvSpPr>
        <p:spPr>
          <a:xfrm>
            <a:off x="7252145" y="1057135"/>
            <a:ext cx="4870068" cy="388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smtClean="0">
                <a:solidFill>
                  <a:schemeClr val="accent3">
                    <a:lumMod val="75000"/>
                  </a:schemeClr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Arial Black" charset="0"/>
              </a:rPr>
              <a:t>L’ ACTION PLAN EUROPEO PER L’ECONOMIA CIRCOLARE</a:t>
            </a:r>
            <a:endParaRPr lang="en-US" sz="1400" b="1" dirty="0">
              <a:solidFill>
                <a:schemeClr val="accent3">
                  <a:lumMod val="75000"/>
                </a:schemeClr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Arial Black" charset="0"/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4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5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16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11299" y="4465"/>
            <a:ext cx="1980701" cy="52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1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854964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it-IT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Contesti normativi e di </a:t>
            </a:r>
            <a:r>
              <a:rPr lang="it-IT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Business: 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I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limiti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sulle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emissioni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2"/>
          <a:srcRect l="56736" t="15077" r="14931" b="39066"/>
          <a:stretch/>
        </p:blipFill>
        <p:spPr>
          <a:xfrm>
            <a:off x="97154" y="806450"/>
            <a:ext cx="11007725" cy="5567345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/>
          <a:srcRect l="56736" t="60502" r="24147" b="23179"/>
          <a:stretch/>
        </p:blipFill>
        <p:spPr>
          <a:xfrm>
            <a:off x="5118275" y="1455971"/>
            <a:ext cx="6992445" cy="1865313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3"/>
          <a:srcRect l="7472" t="30388" r="778" b="25571"/>
          <a:stretch/>
        </p:blipFill>
        <p:spPr>
          <a:xfrm>
            <a:off x="6794989" y="616822"/>
            <a:ext cx="5393836" cy="839629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3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4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15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11299" y="4465"/>
            <a:ext cx="1980701" cy="52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3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" y="0"/>
            <a:ext cx="7574509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it-IT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Contesti normativi e di </a:t>
            </a:r>
            <a:r>
              <a:rPr lang="it-IT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Business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costo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materie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prime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79438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2"/>
          <p:cNvSpPr/>
          <p:nvPr/>
        </p:nvSpPr>
        <p:spPr>
          <a:xfrm>
            <a:off x="206390" y="5010328"/>
            <a:ext cx="5706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è"/>
            </a:pPr>
            <a:r>
              <a:rPr lang="it-IT" sz="1600" dirty="0"/>
              <a:t>65 miliardi di tonnellate di materie prime sono entrate nel sistema economico globale nel 2010</a:t>
            </a:r>
            <a:endParaRPr lang="en-GB" sz="1600" dirty="0"/>
          </a:p>
        </p:txBody>
      </p:sp>
      <p:sp>
        <p:nvSpPr>
          <p:cNvPr id="11" name="Rectangle 25"/>
          <p:cNvSpPr/>
          <p:nvPr/>
        </p:nvSpPr>
        <p:spPr>
          <a:xfrm>
            <a:off x="206391" y="5533548"/>
            <a:ext cx="57027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è"/>
            </a:pPr>
            <a:r>
              <a:rPr lang="it-IT" sz="1600" dirty="0"/>
              <a:t>Si prevede che l'estrazione di risorse globali aumenterà fino a 82 miliardi di tonnellate nel 2020</a:t>
            </a:r>
            <a:endParaRPr lang="en-GB" sz="1600" dirty="0"/>
          </a:p>
        </p:txBody>
      </p:sp>
      <p:sp>
        <p:nvSpPr>
          <p:cNvPr id="13" name="Rectangle 13"/>
          <p:cNvSpPr/>
          <p:nvPr/>
        </p:nvSpPr>
        <p:spPr>
          <a:xfrm>
            <a:off x="210373" y="1180981"/>
            <a:ext cx="5702767" cy="584775"/>
          </a:xfrm>
          <a:prstGeom prst="rect">
            <a:avLst/>
          </a:prstGeom>
          <a:solidFill>
            <a:srgbClr val="D3D1BB"/>
          </a:solidFill>
        </p:spPr>
        <p:txBody>
          <a:bodyPr wrap="square">
            <a:spAutoFit/>
          </a:bodyPr>
          <a:lstStyle/>
          <a:p>
            <a:r>
              <a:rPr lang="it-IT" sz="1600" b="1" i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Estrazione globale delle risorse e relativo trend</a:t>
            </a:r>
          </a:p>
          <a:p>
            <a:r>
              <a:rPr lang="it-IT" sz="1600" b="1" i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72" y="1773619"/>
            <a:ext cx="5706750" cy="2956431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 rotWithShape="1">
          <a:blip r:embed="rId3"/>
          <a:srcRect r="1188"/>
          <a:stretch/>
        </p:blipFill>
        <p:spPr>
          <a:xfrm>
            <a:off x="6490291" y="1759260"/>
            <a:ext cx="5002031" cy="2985641"/>
          </a:xfrm>
          <a:prstGeom prst="rect">
            <a:avLst/>
          </a:prstGeom>
        </p:spPr>
      </p:pic>
      <p:sp>
        <p:nvSpPr>
          <p:cNvPr id="16" name="Rectangle 32"/>
          <p:cNvSpPr/>
          <p:nvPr/>
        </p:nvSpPr>
        <p:spPr>
          <a:xfrm>
            <a:off x="6486308" y="1188844"/>
            <a:ext cx="5002031" cy="584775"/>
          </a:xfrm>
          <a:prstGeom prst="rect">
            <a:avLst/>
          </a:prstGeom>
          <a:solidFill>
            <a:srgbClr val="D3D1BB"/>
          </a:solidFill>
        </p:spPr>
        <p:txBody>
          <a:bodyPr wrap="square">
            <a:spAutoFit/>
          </a:bodyPr>
          <a:lstStyle/>
          <a:p>
            <a:r>
              <a:rPr lang="it-IT" sz="1600" b="1" i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Rapido aumento dei prezzi medi delle risorse naturali nel 21° secolo</a:t>
            </a:r>
          </a:p>
        </p:txBody>
      </p:sp>
      <p:sp>
        <p:nvSpPr>
          <p:cNvPr id="17" name="Rectangle 33"/>
          <p:cNvSpPr/>
          <p:nvPr/>
        </p:nvSpPr>
        <p:spPr>
          <a:xfrm>
            <a:off x="6282488" y="5057050"/>
            <a:ext cx="5111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è"/>
            </a:pPr>
            <a:r>
              <a:rPr lang="it-IT" sz="1600" dirty="0"/>
              <a:t>I prezzi delle risorse naturali hanno cominciato a salire con il nuovo millennio</a:t>
            </a:r>
            <a:endParaRPr lang="en-GB" sz="1600" dirty="0"/>
          </a:p>
        </p:txBody>
      </p:sp>
      <p:sp>
        <p:nvSpPr>
          <p:cNvPr id="18" name="Rectangle 35"/>
          <p:cNvSpPr/>
          <p:nvPr/>
        </p:nvSpPr>
        <p:spPr>
          <a:xfrm>
            <a:off x="6286471" y="5629565"/>
            <a:ext cx="52079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è"/>
            </a:pPr>
            <a:r>
              <a:rPr lang="it-IT" sz="1600" dirty="0"/>
              <a:t>I livelli di volatilità dei prezzi nel primo decennio del 21° secolo sono stati superiori ad ogni singolo decennio del 20° secolo</a:t>
            </a:r>
            <a:endParaRPr lang="en-GB" sz="1600" dirty="0"/>
          </a:p>
        </p:txBody>
      </p:sp>
      <p:grpSp>
        <p:nvGrpSpPr>
          <p:cNvPr id="19" name="Gruppo 18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20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1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22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11299" y="4465"/>
            <a:ext cx="1980701" cy="52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1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11324492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it-IT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Contesti normativi e di Business: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Nuovi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business models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o 12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4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5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16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11299" y="4465"/>
            <a:ext cx="1980701" cy="521370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 rotWithShape="1">
          <a:blip r:embed="rId3"/>
          <a:srcRect l="2425" t="9629" r="66251" b="31609"/>
          <a:stretch/>
        </p:blipFill>
        <p:spPr>
          <a:xfrm>
            <a:off x="642659" y="1478263"/>
            <a:ext cx="3712693" cy="4595215"/>
          </a:xfrm>
          <a:prstGeom prst="rect">
            <a:avLst/>
          </a:prstGeom>
        </p:spPr>
      </p:pic>
      <p:pic>
        <p:nvPicPr>
          <p:cNvPr id="20" name="Picture 9"/>
          <p:cNvPicPr>
            <a:picLocks noChangeAspect="1"/>
          </p:cNvPicPr>
          <p:nvPr/>
        </p:nvPicPr>
        <p:blipFill rotWithShape="1">
          <a:blip r:embed="rId3"/>
          <a:srcRect l="33709" t="2039" r="1697" b="4482"/>
          <a:stretch/>
        </p:blipFill>
        <p:spPr>
          <a:xfrm>
            <a:off x="5732227" y="686515"/>
            <a:ext cx="6081676" cy="5806625"/>
          </a:xfrm>
          <a:prstGeom prst="rect">
            <a:avLst/>
          </a:prstGeom>
        </p:spPr>
      </p:pic>
      <p:sp>
        <p:nvSpPr>
          <p:cNvPr id="21" name="TextBox 10"/>
          <p:cNvSpPr txBox="1"/>
          <p:nvPr/>
        </p:nvSpPr>
        <p:spPr>
          <a:xfrm>
            <a:off x="5660683" y="4839460"/>
            <a:ext cx="138275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200" b="1" dirty="0"/>
              <a:t>Source: Accenture</a:t>
            </a:r>
          </a:p>
        </p:txBody>
      </p:sp>
      <p:sp>
        <p:nvSpPr>
          <p:cNvPr id="22" name="TextBox 12"/>
          <p:cNvSpPr txBox="1"/>
          <p:nvPr/>
        </p:nvSpPr>
        <p:spPr>
          <a:xfrm rot="967240">
            <a:off x="9368634" y="1997231"/>
            <a:ext cx="784189" cy="276999"/>
          </a:xfrm>
          <a:prstGeom prst="rect">
            <a:avLst/>
          </a:prstGeom>
          <a:solidFill>
            <a:srgbClr val="D1D3D4"/>
          </a:solidFill>
        </p:spPr>
        <p:txBody>
          <a:bodyPr wrap="none" rtlCol="0">
            <a:spAutoFit/>
          </a:bodyPr>
          <a:lstStyle/>
          <a:p>
            <a:r>
              <a:rPr lang="it-IT" sz="1200" b="1" dirty="0"/>
              <a:t>Logistica</a:t>
            </a:r>
          </a:p>
        </p:txBody>
      </p:sp>
      <p:sp>
        <p:nvSpPr>
          <p:cNvPr id="23" name="TextBox 15"/>
          <p:cNvSpPr txBox="1"/>
          <p:nvPr/>
        </p:nvSpPr>
        <p:spPr>
          <a:xfrm>
            <a:off x="10388271" y="3855766"/>
            <a:ext cx="584315" cy="646331"/>
          </a:xfrm>
          <a:prstGeom prst="rect">
            <a:avLst/>
          </a:prstGeom>
          <a:solidFill>
            <a:srgbClr val="D1D3D4"/>
          </a:solidFill>
        </p:spPr>
        <p:txBody>
          <a:bodyPr wrap="square" rtlCol="0">
            <a:spAutoFit/>
          </a:bodyPr>
          <a:lstStyle/>
          <a:p>
            <a:endParaRPr lang="it-IT" sz="1200" b="1" dirty="0"/>
          </a:p>
          <a:p>
            <a:r>
              <a:rPr lang="it-IT" sz="1200" b="1" dirty="0"/>
              <a:t>Uso</a:t>
            </a:r>
          </a:p>
          <a:p>
            <a:endParaRPr lang="it-IT" sz="1200" b="1" dirty="0"/>
          </a:p>
        </p:txBody>
      </p:sp>
      <p:sp>
        <p:nvSpPr>
          <p:cNvPr id="24" name="TextBox 16"/>
          <p:cNvSpPr txBox="1"/>
          <p:nvPr/>
        </p:nvSpPr>
        <p:spPr>
          <a:xfrm>
            <a:off x="9351866" y="4828012"/>
            <a:ext cx="793807" cy="461665"/>
          </a:xfrm>
          <a:prstGeom prst="rect">
            <a:avLst/>
          </a:prstGeom>
          <a:solidFill>
            <a:srgbClr val="D1D3D4"/>
          </a:solidFill>
        </p:spPr>
        <p:txBody>
          <a:bodyPr wrap="none" rtlCol="0">
            <a:spAutoFit/>
          </a:bodyPr>
          <a:lstStyle/>
          <a:p>
            <a:r>
              <a:rPr lang="it-IT" sz="1200" b="1" dirty="0"/>
              <a:t>Fine vita/</a:t>
            </a:r>
          </a:p>
          <a:p>
            <a:r>
              <a:rPr lang="it-IT" sz="1200" b="1" dirty="0"/>
              <a:t>Discarica</a:t>
            </a:r>
          </a:p>
        </p:txBody>
      </p:sp>
      <p:sp>
        <p:nvSpPr>
          <p:cNvPr id="25" name="TextBox 17"/>
          <p:cNvSpPr txBox="1"/>
          <p:nvPr/>
        </p:nvSpPr>
        <p:spPr>
          <a:xfrm>
            <a:off x="9608379" y="5652709"/>
            <a:ext cx="635110" cy="461665"/>
          </a:xfrm>
          <a:prstGeom prst="rect">
            <a:avLst/>
          </a:prstGeom>
          <a:solidFill>
            <a:srgbClr val="D1D3D4"/>
          </a:solidFill>
        </p:spPr>
        <p:txBody>
          <a:bodyPr wrap="none" rtlCol="0">
            <a:spAutoFit/>
          </a:bodyPr>
          <a:lstStyle/>
          <a:p>
            <a:r>
              <a:rPr lang="it-IT" sz="1200" b="1" dirty="0"/>
              <a:t>Rifiuto</a:t>
            </a:r>
          </a:p>
          <a:p>
            <a:endParaRPr lang="it-IT" sz="1200" b="1" dirty="0"/>
          </a:p>
        </p:txBody>
      </p:sp>
      <p:sp>
        <p:nvSpPr>
          <p:cNvPr id="26" name="TextBox 20"/>
          <p:cNvSpPr txBox="1"/>
          <p:nvPr/>
        </p:nvSpPr>
        <p:spPr>
          <a:xfrm>
            <a:off x="5734866" y="2757081"/>
            <a:ext cx="1133644" cy="615553"/>
          </a:xfrm>
          <a:prstGeom prst="rect">
            <a:avLst/>
          </a:prstGeom>
          <a:solidFill>
            <a:srgbClr val="D1D3D4"/>
          </a:solidFill>
        </p:spPr>
        <p:txBody>
          <a:bodyPr wrap="none" rtlCol="0">
            <a:spAutoFit/>
          </a:bodyPr>
          <a:lstStyle/>
          <a:p>
            <a:pPr algn="ctr"/>
            <a:endParaRPr lang="it-IT" sz="500" b="1" dirty="0"/>
          </a:p>
          <a:p>
            <a:pPr algn="ctr"/>
            <a:r>
              <a:rPr lang="it-IT" sz="1200" b="1" dirty="0"/>
              <a:t>Progettazione</a:t>
            </a:r>
          </a:p>
          <a:p>
            <a:pPr algn="ctr"/>
            <a:r>
              <a:rPr lang="it-IT" sz="1200" b="1" dirty="0"/>
              <a:t>Prodotto</a:t>
            </a:r>
            <a:endParaRPr lang="it-IT" sz="900" b="1" dirty="0"/>
          </a:p>
          <a:p>
            <a:pPr algn="ctr"/>
            <a:endParaRPr lang="it-IT" sz="500" b="1" dirty="0"/>
          </a:p>
        </p:txBody>
      </p:sp>
      <p:sp>
        <p:nvSpPr>
          <p:cNvPr id="27" name="TextBox 21"/>
          <p:cNvSpPr txBox="1"/>
          <p:nvPr/>
        </p:nvSpPr>
        <p:spPr>
          <a:xfrm>
            <a:off x="5655271" y="926570"/>
            <a:ext cx="88838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/>
              <a:t>Fornitore</a:t>
            </a:r>
          </a:p>
          <a:p>
            <a:pPr algn="ctr"/>
            <a:r>
              <a:rPr lang="it-IT" sz="1200" b="1" dirty="0"/>
              <a:t>“circolare”</a:t>
            </a:r>
          </a:p>
        </p:txBody>
      </p:sp>
      <p:sp>
        <p:nvSpPr>
          <p:cNvPr id="28" name="TextBox 22"/>
          <p:cNvSpPr txBox="1"/>
          <p:nvPr/>
        </p:nvSpPr>
        <p:spPr>
          <a:xfrm>
            <a:off x="11161354" y="4316394"/>
            <a:ext cx="10358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/>
              <a:t>Condivisione</a:t>
            </a:r>
          </a:p>
        </p:txBody>
      </p:sp>
      <p:sp>
        <p:nvSpPr>
          <p:cNvPr id="29" name="TextBox 23"/>
          <p:cNvSpPr txBox="1"/>
          <p:nvPr/>
        </p:nvSpPr>
        <p:spPr>
          <a:xfrm rot="1199396">
            <a:off x="7965363" y="4820981"/>
            <a:ext cx="906017" cy="461665"/>
          </a:xfrm>
          <a:prstGeom prst="rect">
            <a:avLst/>
          </a:prstGeom>
          <a:solidFill>
            <a:srgbClr val="D1D3D4"/>
          </a:solidFill>
        </p:spPr>
        <p:txBody>
          <a:bodyPr wrap="none" rtlCol="0">
            <a:spAutoFit/>
          </a:bodyPr>
          <a:lstStyle/>
          <a:p>
            <a:r>
              <a:rPr lang="it-IT" sz="1200" b="1" dirty="0"/>
              <a:t>Magazzino</a:t>
            </a:r>
          </a:p>
          <a:p>
            <a:endParaRPr lang="it-IT" sz="1200" b="1" dirty="0"/>
          </a:p>
        </p:txBody>
      </p:sp>
      <p:sp>
        <p:nvSpPr>
          <p:cNvPr id="30" name="TextBox 27"/>
          <p:cNvSpPr txBox="1"/>
          <p:nvPr/>
        </p:nvSpPr>
        <p:spPr>
          <a:xfrm>
            <a:off x="7787713" y="797790"/>
            <a:ext cx="8787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solidFill>
                  <a:srgbClr val="C00000"/>
                </a:solidFill>
              </a:rPr>
              <a:t>C:</a:t>
            </a:r>
          </a:p>
          <a:p>
            <a:pPr algn="ctr"/>
            <a:r>
              <a:rPr lang="en-GB" sz="1200" b="1" dirty="0" err="1">
                <a:solidFill>
                  <a:srgbClr val="C00000"/>
                </a:solidFill>
              </a:rPr>
              <a:t>Byproduct</a:t>
            </a:r>
            <a:endParaRPr lang="en-GB" sz="1200" b="1" dirty="0">
              <a:solidFill>
                <a:srgbClr val="C00000"/>
              </a:solidFill>
            </a:endParaRPr>
          </a:p>
        </p:txBody>
      </p:sp>
      <p:sp>
        <p:nvSpPr>
          <p:cNvPr id="31" name="TextBox 28"/>
          <p:cNvSpPr txBox="1"/>
          <p:nvPr/>
        </p:nvSpPr>
        <p:spPr>
          <a:xfrm>
            <a:off x="6806068" y="4064711"/>
            <a:ext cx="8968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C00000"/>
                </a:solidFill>
              </a:rPr>
              <a:t>A:</a:t>
            </a:r>
          </a:p>
          <a:p>
            <a:pPr algn="ctr"/>
            <a:r>
              <a:rPr lang="it-IT" sz="1200" b="1" dirty="0">
                <a:solidFill>
                  <a:srgbClr val="C00000"/>
                </a:solidFill>
              </a:rPr>
              <a:t>Riutilizzo</a:t>
            </a:r>
          </a:p>
        </p:txBody>
      </p:sp>
      <p:sp>
        <p:nvSpPr>
          <p:cNvPr id="32" name="Rectangle 30"/>
          <p:cNvSpPr/>
          <p:nvPr/>
        </p:nvSpPr>
        <p:spPr>
          <a:xfrm>
            <a:off x="9539832" y="2799041"/>
            <a:ext cx="546603" cy="2610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200" b="1" dirty="0"/>
          </a:p>
        </p:txBody>
      </p:sp>
      <p:sp>
        <p:nvSpPr>
          <p:cNvPr id="33" name="TextBox 26"/>
          <p:cNvSpPr txBox="1"/>
          <p:nvPr/>
        </p:nvSpPr>
        <p:spPr>
          <a:xfrm>
            <a:off x="9058405" y="2638322"/>
            <a:ext cx="1342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accent1"/>
                </a:solidFill>
              </a:rPr>
              <a:t>A:</a:t>
            </a:r>
          </a:p>
          <a:p>
            <a:pPr algn="ctr"/>
            <a:r>
              <a:rPr lang="it-IT" sz="1200" b="1" dirty="0">
                <a:solidFill>
                  <a:schemeClr val="accent1"/>
                </a:solidFill>
              </a:rPr>
              <a:t>Rivendita</a:t>
            </a:r>
          </a:p>
        </p:txBody>
      </p:sp>
      <p:sp>
        <p:nvSpPr>
          <p:cNvPr id="34" name="Rectangle 32"/>
          <p:cNvSpPr/>
          <p:nvPr/>
        </p:nvSpPr>
        <p:spPr>
          <a:xfrm>
            <a:off x="9702105" y="3345013"/>
            <a:ext cx="633576" cy="3327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1200" b="1" dirty="0"/>
          </a:p>
        </p:txBody>
      </p:sp>
      <p:sp>
        <p:nvSpPr>
          <p:cNvPr id="35" name="TextBox 24"/>
          <p:cNvSpPr txBox="1"/>
          <p:nvPr/>
        </p:nvSpPr>
        <p:spPr>
          <a:xfrm>
            <a:off x="9479071" y="3277690"/>
            <a:ext cx="974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accent1"/>
                </a:solidFill>
              </a:rPr>
              <a:t>B. </a:t>
            </a:r>
          </a:p>
          <a:p>
            <a:pPr algn="ctr"/>
            <a:r>
              <a:rPr lang="it-IT" sz="1200" b="1" dirty="0">
                <a:solidFill>
                  <a:schemeClr val="accent1"/>
                </a:solidFill>
              </a:rPr>
              <a:t>Riparazione</a:t>
            </a:r>
          </a:p>
        </p:txBody>
      </p:sp>
      <p:sp>
        <p:nvSpPr>
          <p:cNvPr id="36" name="TextBox 31"/>
          <p:cNvSpPr txBox="1"/>
          <p:nvPr/>
        </p:nvSpPr>
        <p:spPr>
          <a:xfrm>
            <a:off x="1018547" y="1503600"/>
            <a:ext cx="426987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Fornitore “circolare”</a:t>
            </a:r>
            <a:r>
              <a:rPr lang="it-IT" sz="1600" dirty="0"/>
              <a:t>: fornisce energia rinnovabile, materiali </a:t>
            </a:r>
            <a:r>
              <a:rPr lang="it-IT" sz="1600" dirty="0" err="1"/>
              <a:t>bio</a:t>
            </a:r>
            <a:r>
              <a:rPr lang="it-IT" sz="1600" dirty="0"/>
              <a:t> o completamente riciclati </a:t>
            </a:r>
          </a:p>
        </p:txBody>
      </p:sp>
      <p:sp>
        <p:nvSpPr>
          <p:cNvPr id="37" name="TextBox 35"/>
          <p:cNvSpPr txBox="1"/>
          <p:nvPr/>
        </p:nvSpPr>
        <p:spPr>
          <a:xfrm>
            <a:off x="1053617" y="2408549"/>
            <a:ext cx="423198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Recupero risorse</a:t>
            </a:r>
            <a:r>
              <a:rPr lang="it-IT" sz="1600" dirty="0"/>
              <a:t>: valorizza materiali ed energia che derivano da residui o by-</a:t>
            </a:r>
            <a:r>
              <a:rPr lang="it-IT" sz="1600" dirty="0" err="1"/>
              <a:t>product</a:t>
            </a:r>
            <a:endParaRPr lang="it-IT" sz="1600" dirty="0"/>
          </a:p>
          <a:p>
            <a:endParaRPr lang="it-IT" sz="1600" dirty="0"/>
          </a:p>
        </p:txBody>
      </p:sp>
      <p:sp>
        <p:nvSpPr>
          <p:cNvPr id="38" name="TextBox 36"/>
          <p:cNvSpPr txBox="1"/>
          <p:nvPr/>
        </p:nvSpPr>
        <p:spPr>
          <a:xfrm>
            <a:off x="1083891" y="3313497"/>
            <a:ext cx="4199268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Estensione vita prodotto</a:t>
            </a:r>
            <a:r>
              <a:rPr lang="it-IT" sz="1600" dirty="0"/>
              <a:t>: estende la vita utile di prodotti e component attraverso riparazione, </a:t>
            </a:r>
            <a:r>
              <a:rPr lang="it-IT" sz="1600" dirty="0" err="1"/>
              <a:t>ugrading</a:t>
            </a:r>
            <a:r>
              <a:rPr lang="it-IT" sz="1600" dirty="0"/>
              <a:t> o rivendita</a:t>
            </a:r>
          </a:p>
          <a:p>
            <a:endParaRPr lang="it-IT" sz="1600" dirty="0"/>
          </a:p>
        </p:txBody>
      </p:sp>
      <p:sp>
        <p:nvSpPr>
          <p:cNvPr id="39" name="TextBox 37"/>
          <p:cNvSpPr txBox="1"/>
          <p:nvPr/>
        </p:nvSpPr>
        <p:spPr>
          <a:xfrm>
            <a:off x="1111734" y="4435102"/>
            <a:ext cx="41863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Piattaforma di condivisione</a:t>
            </a:r>
            <a:r>
              <a:rPr lang="it-IT" sz="1600" dirty="0"/>
              <a:t>:</a:t>
            </a:r>
          </a:p>
          <a:p>
            <a:r>
              <a:rPr lang="it-IT" sz="1600" dirty="0"/>
              <a:t>incrementa l’utilizzo di prodotti attraverso condivisione di uso/accesso/proprietà</a:t>
            </a:r>
          </a:p>
        </p:txBody>
      </p:sp>
      <p:sp>
        <p:nvSpPr>
          <p:cNvPr id="40" name="TextBox 38"/>
          <p:cNvSpPr txBox="1"/>
          <p:nvPr/>
        </p:nvSpPr>
        <p:spPr>
          <a:xfrm>
            <a:off x="1095841" y="5350669"/>
            <a:ext cx="4186357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b="1" dirty="0"/>
              <a:t>Prodotto come Servizio:</a:t>
            </a:r>
            <a:endParaRPr lang="it-IT" sz="1600" dirty="0"/>
          </a:p>
          <a:p>
            <a:r>
              <a:rPr lang="it-IT" sz="1600" dirty="0"/>
              <a:t>mantiene la proprietà del residuo/by-</a:t>
            </a:r>
            <a:r>
              <a:rPr lang="it-IT" sz="1600" dirty="0" err="1"/>
              <a:t>product</a:t>
            </a:r>
            <a:r>
              <a:rPr lang="it-IT" sz="1600" dirty="0"/>
              <a:t> per aumentare il beneficio dell’economia circolare</a:t>
            </a:r>
          </a:p>
        </p:txBody>
      </p:sp>
      <p:sp>
        <p:nvSpPr>
          <p:cNvPr id="41" name="TextBox 39"/>
          <p:cNvSpPr txBox="1"/>
          <p:nvPr/>
        </p:nvSpPr>
        <p:spPr>
          <a:xfrm>
            <a:off x="6723095" y="992160"/>
            <a:ext cx="641279" cy="519351"/>
          </a:xfrm>
          <a:prstGeom prst="ellips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900" b="1" dirty="0">
                <a:solidFill>
                  <a:srgbClr val="D1D6D7"/>
                </a:solidFill>
              </a:rPr>
              <a:t>Altro </a:t>
            </a:r>
          </a:p>
          <a:p>
            <a:pPr algn="ctr"/>
            <a:r>
              <a:rPr lang="it-IT" sz="900" b="1" dirty="0" err="1">
                <a:solidFill>
                  <a:srgbClr val="D1D6D7"/>
                </a:solidFill>
              </a:rPr>
              <a:t>loop</a:t>
            </a:r>
            <a:endParaRPr lang="it-IT" sz="900" b="1" dirty="0">
              <a:solidFill>
                <a:srgbClr val="D1D6D7"/>
              </a:solidFill>
            </a:endParaRPr>
          </a:p>
        </p:txBody>
      </p:sp>
      <p:sp>
        <p:nvSpPr>
          <p:cNvPr id="42" name="TextBox 19"/>
          <p:cNvSpPr txBox="1"/>
          <p:nvPr/>
        </p:nvSpPr>
        <p:spPr>
          <a:xfrm>
            <a:off x="7144159" y="2856662"/>
            <a:ext cx="742468" cy="276999"/>
          </a:xfrm>
          <a:prstGeom prst="rect">
            <a:avLst/>
          </a:prstGeom>
          <a:solidFill>
            <a:srgbClr val="D1D3D4"/>
          </a:solidFill>
        </p:spPr>
        <p:txBody>
          <a:bodyPr wrap="square" rtlCol="0">
            <a:spAutoFit/>
          </a:bodyPr>
          <a:lstStyle/>
          <a:p>
            <a:r>
              <a:rPr lang="it-IT" sz="1200" b="1" dirty="0"/>
              <a:t>       </a:t>
            </a:r>
          </a:p>
        </p:txBody>
      </p:sp>
      <p:sp>
        <p:nvSpPr>
          <p:cNvPr id="43" name="TextBox 19"/>
          <p:cNvSpPr txBox="1"/>
          <p:nvPr/>
        </p:nvSpPr>
        <p:spPr>
          <a:xfrm rot="17978112">
            <a:off x="7000085" y="2763814"/>
            <a:ext cx="1053494" cy="276999"/>
          </a:xfrm>
          <a:prstGeom prst="rect">
            <a:avLst/>
          </a:prstGeom>
          <a:solidFill>
            <a:srgbClr val="D1D3D4"/>
          </a:solidFill>
        </p:spPr>
        <p:txBody>
          <a:bodyPr wrap="none" rtlCol="0">
            <a:spAutoFit/>
          </a:bodyPr>
          <a:lstStyle/>
          <a:p>
            <a:r>
              <a:rPr lang="it-IT" sz="1200" b="1" dirty="0" err="1"/>
              <a:t>Procurement</a:t>
            </a:r>
            <a:endParaRPr lang="it-IT" sz="1200" b="1" dirty="0"/>
          </a:p>
        </p:txBody>
      </p:sp>
      <p:sp>
        <p:nvSpPr>
          <p:cNvPr id="44" name="TextBox 19"/>
          <p:cNvSpPr txBox="1"/>
          <p:nvPr/>
        </p:nvSpPr>
        <p:spPr>
          <a:xfrm rot="21325156">
            <a:off x="10344571" y="2807304"/>
            <a:ext cx="742468" cy="461665"/>
          </a:xfrm>
          <a:prstGeom prst="rect">
            <a:avLst/>
          </a:prstGeom>
          <a:solidFill>
            <a:srgbClr val="D1D3D4"/>
          </a:solidFill>
        </p:spPr>
        <p:txBody>
          <a:bodyPr wrap="square" rtlCol="0">
            <a:spAutoFit/>
          </a:bodyPr>
          <a:lstStyle/>
          <a:p>
            <a:endParaRPr lang="it-IT" sz="1200" b="1" dirty="0"/>
          </a:p>
          <a:p>
            <a:endParaRPr lang="it-IT" sz="1200" b="1" dirty="0"/>
          </a:p>
        </p:txBody>
      </p:sp>
      <p:sp>
        <p:nvSpPr>
          <p:cNvPr id="45" name="TextBox 14"/>
          <p:cNvSpPr txBox="1"/>
          <p:nvPr/>
        </p:nvSpPr>
        <p:spPr>
          <a:xfrm rot="3536743">
            <a:off x="10159889" y="2753962"/>
            <a:ext cx="870944" cy="461665"/>
          </a:xfrm>
          <a:prstGeom prst="rect">
            <a:avLst/>
          </a:prstGeom>
          <a:solidFill>
            <a:srgbClr val="D1D3D4"/>
          </a:solidFill>
        </p:spPr>
        <p:txBody>
          <a:bodyPr wrap="none" rtlCol="0">
            <a:spAutoFit/>
          </a:bodyPr>
          <a:lstStyle/>
          <a:p>
            <a:r>
              <a:rPr lang="it-IT" sz="1200" b="1" dirty="0"/>
              <a:t>Vendita e </a:t>
            </a:r>
          </a:p>
          <a:p>
            <a:r>
              <a:rPr lang="it-IT" sz="1200" b="1" dirty="0"/>
              <a:t>marketing</a:t>
            </a:r>
          </a:p>
        </p:txBody>
      </p:sp>
      <p:sp>
        <p:nvSpPr>
          <p:cNvPr id="46" name="TextBox 19"/>
          <p:cNvSpPr txBox="1"/>
          <p:nvPr/>
        </p:nvSpPr>
        <p:spPr>
          <a:xfrm rot="21325156">
            <a:off x="7911997" y="1871382"/>
            <a:ext cx="1129776" cy="461665"/>
          </a:xfrm>
          <a:prstGeom prst="rect">
            <a:avLst/>
          </a:prstGeom>
          <a:solidFill>
            <a:srgbClr val="D1D3D4"/>
          </a:solidFill>
        </p:spPr>
        <p:txBody>
          <a:bodyPr wrap="square" rtlCol="0">
            <a:spAutoFit/>
          </a:bodyPr>
          <a:lstStyle/>
          <a:p>
            <a:endParaRPr lang="it-IT" sz="1200" b="1" dirty="0"/>
          </a:p>
          <a:p>
            <a:endParaRPr lang="it-IT" sz="1200" b="1" dirty="0"/>
          </a:p>
        </p:txBody>
      </p:sp>
      <p:sp>
        <p:nvSpPr>
          <p:cNvPr id="47" name="TextBox 18"/>
          <p:cNvSpPr txBox="1"/>
          <p:nvPr/>
        </p:nvSpPr>
        <p:spPr>
          <a:xfrm rot="20669013">
            <a:off x="7952995" y="1988600"/>
            <a:ext cx="1159292" cy="276999"/>
          </a:xfrm>
          <a:prstGeom prst="rect">
            <a:avLst/>
          </a:prstGeom>
          <a:solidFill>
            <a:srgbClr val="D1D3D4"/>
          </a:solidFill>
        </p:spPr>
        <p:txBody>
          <a:bodyPr wrap="none" rtlCol="0">
            <a:spAutoFit/>
          </a:bodyPr>
          <a:lstStyle/>
          <a:p>
            <a:r>
              <a:rPr lang="it-IT" sz="1200" b="1" dirty="0"/>
              <a:t>Manufacturing</a:t>
            </a:r>
          </a:p>
        </p:txBody>
      </p:sp>
      <p:sp>
        <p:nvSpPr>
          <p:cNvPr id="48" name="TextBox 33"/>
          <p:cNvSpPr txBox="1"/>
          <p:nvPr/>
        </p:nvSpPr>
        <p:spPr>
          <a:xfrm>
            <a:off x="6402067" y="1750374"/>
            <a:ext cx="92100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t-IT" sz="1200" b="1" dirty="0">
              <a:solidFill>
                <a:srgbClr val="C00000"/>
              </a:solidFill>
            </a:endParaRPr>
          </a:p>
          <a:p>
            <a:pPr algn="ctr"/>
            <a:endParaRPr lang="it-IT" sz="1200" b="1" dirty="0">
              <a:solidFill>
                <a:srgbClr val="C00000"/>
              </a:solidFill>
            </a:endParaRPr>
          </a:p>
          <a:p>
            <a:pPr algn="ctr"/>
            <a:endParaRPr lang="it-IT" sz="1200" b="1" dirty="0">
              <a:solidFill>
                <a:srgbClr val="C00000"/>
              </a:solidFill>
            </a:endParaRPr>
          </a:p>
        </p:txBody>
      </p:sp>
      <p:sp>
        <p:nvSpPr>
          <p:cNvPr id="49" name="TextBox 33"/>
          <p:cNvSpPr txBox="1"/>
          <p:nvPr/>
        </p:nvSpPr>
        <p:spPr>
          <a:xfrm>
            <a:off x="6167008" y="1731093"/>
            <a:ext cx="132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C00000"/>
                </a:solidFill>
              </a:rPr>
              <a:t>B:</a:t>
            </a:r>
          </a:p>
          <a:p>
            <a:pPr algn="ctr"/>
            <a:r>
              <a:rPr lang="it-IT" sz="1200" b="1" dirty="0">
                <a:solidFill>
                  <a:srgbClr val="C00000"/>
                </a:solidFill>
              </a:rPr>
              <a:t>Valorizzazione </a:t>
            </a:r>
          </a:p>
          <a:p>
            <a:pPr algn="ctr"/>
            <a:r>
              <a:rPr lang="it-IT" sz="1200" b="1" dirty="0">
                <a:solidFill>
                  <a:srgbClr val="C00000"/>
                </a:solidFill>
              </a:rPr>
              <a:t>residuo</a:t>
            </a:r>
          </a:p>
        </p:txBody>
      </p:sp>
      <p:sp>
        <p:nvSpPr>
          <p:cNvPr id="50" name="TextBox 33"/>
          <p:cNvSpPr txBox="1"/>
          <p:nvPr/>
        </p:nvSpPr>
        <p:spPr>
          <a:xfrm>
            <a:off x="7981982" y="3373994"/>
            <a:ext cx="107642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it-IT" sz="1200" b="1" dirty="0">
              <a:solidFill>
                <a:srgbClr val="C00000"/>
              </a:solidFill>
            </a:endParaRPr>
          </a:p>
          <a:p>
            <a:pPr algn="ctr"/>
            <a:endParaRPr lang="it-IT" sz="1200" b="1" dirty="0">
              <a:solidFill>
                <a:srgbClr val="C00000"/>
              </a:solidFill>
            </a:endParaRPr>
          </a:p>
          <a:p>
            <a:pPr algn="ctr"/>
            <a:endParaRPr lang="it-IT" sz="1200" b="1" dirty="0">
              <a:solidFill>
                <a:srgbClr val="C00000"/>
              </a:solidFill>
            </a:endParaRPr>
          </a:p>
        </p:txBody>
      </p:sp>
      <p:sp>
        <p:nvSpPr>
          <p:cNvPr id="51" name="TextBox 25"/>
          <p:cNvSpPr txBox="1"/>
          <p:nvPr/>
        </p:nvSpPr>
        <p:spPr>
          <a:xfrm>
            <a:off x="7747861" y="3459817"/>
            <a:ext cx="1500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200" b="1">
                <a:solidFill>
                  <a:srgbClr val="C00000"/>
                </a:solidFill>
              </a:defRPr>
            </a:lvl1pPr>
          </a:lstStyle>
          <a:p>
            <a:r>
              <a:rPr lang="it-IT" dirty="0"/>
              <a:t>C:</a:t>
            </a:r>
          </a:p>
          <a:p>
            <a:r>
              <a:rPr lang="it-IT" dirty="0"/>
              <a:t>Re-manufacturing</a:t>
            </a: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166147" y="633658"/>
            <a:ext cx="9362338" cy="369332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sz="200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I cinque modelli industriali dell’economia circolare</a:t>
            </a:r>
            <a:endParaRPr lang="en-GB" sz="20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441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11324492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it-IT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Contesti normativi e di Business: 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Le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nuove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aziende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o 12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4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5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16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11299" y="4465"/>
            <a:ext cx="1980701" cy="52137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10417" t="15000" r="11042" b="11481"/>
          <a:stretch/>
        </p:blipFill>
        <p:spPr>
          <a:xfrm>
            <a:off x="431072" y="577392"/>
            <a:ext cx="11329855" cy="596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11324492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it-IT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Contesti normativi e di Business: 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Le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nuove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aziende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o 12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4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5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16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11299" y="4465"/>
            <a:ext cx="1980701" cy="5213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/>
          <a:srcRect l="69565" t="45252" r="9280" b="3011"/>
          <a:stretch/>
        </p:blipFill>
        <p:spPr>
          <a:xfrm>
            <a:off x="221869" y="886727"/>
            <a:ext cx="1950255" cy="476948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/>
          <a:srcRect l="-952" t="-1488" r="-635" b="-1086"/>
          <a:stretch/>
        </p:blipFill>
        <p:spPr>
          <a:xfrm>
            <a:off x="150748" y="3653402"/>
            <a:ext cx="5557105" cy="23942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5"/>
          <a:srcRect l="13574" r="2357"/>
          <a:stretch/>
        </p:blipFill>
        <p:spPr>
          <a:xfrm>
            <a:off x="2243244" y="886727"/>
            <a:ext cx="3404699" cy="2766675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6"/>
          <a:srcRect l="9425" t="28222" r="13991" b="21048"/>
          <a:stretch/>
        </p:blipFill>
        <p:spPr>
          <a:xfrm>
            <a:off x="5707853" y="880059"/>
            <a:ext cx="6257803" cy="233172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7"/>
          <a:srcRect r="45515"/>
          <a:stretch/>
        </p:blipFill>
        <p:spPr>
          <a:xfrm>
            <a:off x="5707853" y="3271470"/>
            <a:ext cx="2683291" cy="277622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8"/>
          <a:srcRect l="20316"/>
          <a:stretch/>
        </p:blipFill>
        <p:spPr>
          <a:xfrm>
            <a:off x="8482584" y="3203695"/>
            <a:ext cx="3483072" cy="2843995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9"/>
          <a:srcRect t="42229" b="40399"/>
          <a:stretch/>
        </p:blipFill>
        <p:spPr>
          <a:xfrm>
            <a:off x="5651754" y="2602179"/>
            <a:ext cx="6313902" cy="109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4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9089136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L’eco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-design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nelle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aziende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tradizionali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: un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esempio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settoriale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 descr="https://www.dlsweb.rmit.edu.au/conenv/envi1128/fig6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71" y="1386179"/>
            <a:ext cx="5485116" cy="415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sellaDiTesto 24"/>
          <p:cNvSpPr txBox="1"/>
          <p:nvPr/>
        </p:nvSpPr>
        <p:spPr>
          <a:xfrm>
            <a:off x="7997071" y="1353428"/>
            <a:ext cx="1509100" cy="27055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100" b="0" i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t-IT" dirty="0">
                <a:solidFill>
                  <a:schemeClr val="tx2">
                    <a:lumMod val="65000"/>
                    <a:lumOff val="35000"/>
                  </a:schemeClr>
                </a:solidFill>
              </a:rPr>
              <a:t>Lasso</a:t>
            </a:r>
            <a:endParaRPr lang="en-GB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6" name="Picture 1" descr="christian-louboutin-ecotrash-pump-1-537x4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63" y="4269242"/>
            <a:ext cx="1362178" cy="102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/>
          <p:cNvSpPr txBox="1"/>
          <p:nvPr/>
        </p:nvSpPr>
        <p:spPr>
          <a:xfrm>
            <a:off x="8334661" y="4232600"/>
            <a:ext cx="1447697" cy="2616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100" b="0" i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5pPr>
            <a:lvl6pPr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6pPr>
            <a:lvl7pPr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7pPr>
            <a:lvl8pPr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8pPr>
            <a:lvl9pPr>
              <a:defRPr>
                <a:solidFill>
                  <a:srgbClr val="FFFF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it-IT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Laboutain</a:t>
            </a:r>
            <a:endParaRPr lang="en-GB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8" name="Picture 1" descr="paperflop-flip-flops-1-537x4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484" y="2936925"/>
            <a:ext cx="1222140" cy="91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sellaDiTesto 28"/>
          <p:cNvSpPr txBox="1"/>
          <p:nvPr/>
        </p:nvSpPr>
        <p:spPr>
          <a:xfrm>
            <a:off x="6296543" y="3073198"/>
            <a:ext cx="1195927" cy="2616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b="0" i="0" err="1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Flip</a:t>
            </a:r>
            <a:r>
              <a:rPr lang="it-IT" sz="1100" b="0" i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Flop</a:t>
            </a:r>
            <a:endParaRPr lang="en-GB" sz="1100" b="0" i="0" err="1">
              <a:solidFill>
                <a:schemeClr val="tx2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5" b="15929"/>
          <a:stretch/>
        </p:blipFill>
        <p:spPr>
          <a:xfrm>
            <a:off x="6096438" y="726264"/>
            <a:ext cx="2163463" cy="91956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Callout 6 30"/>
          <p:cNvSpPr/>
          <p:nvPr/>
        </p:nvSpPr>
        <p:spPr>
          <a:xfrm>
            <a:off x="7988634" y="816797"/>
            <a:ext cx="1525974" cy="490964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89198"/>
              <a:gd name="adj6" fmla="val -29211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it-IT" sz="900" b="0" i="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Scarpe da auto-assemblare e personalizzare</a:t>
            </a:r>
          </a:p>
          <a:p>
            <a:pPr>
              <a:lnSpc>
                <a:spcPts val="900"/>
              </a:lnSpc>
              <a:spcAft>
                <a:spcPts val="0"/>
              </a:spcAft>
            </a:pPr>
            <a:r>
              <a:rPr lang="it-IT" sz="900" b="0" i="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Design minimo</a:t>
            </a:r>
            <a:endParaRPr lang="en-GB" sz="900" b="0" i="0" dirty="0" smtClean="0">
              <a:solidFill>
                <a:schemeClr val="tx2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2" name="Callout 6 31"/>
          <p:cNvSpPr/>
          <p:nvPr/>
        </p:nvSpPr>
        <p:spPr>
          <a:xfrm>
            <a:off x="6275544" y="3433960"/>
            <a:ext cx="1195927" cy="490964"/>
          </a:xfrm>
          <a:prstGeom prst="accentCallout2">
            <a:avLst>
              <a:gd name="adj1" fmla="val 32619"/>
              <a:gd name="adj2" fmla="val 106356"/>
              <a:gd name="adj3" fmla="val 26472"/>
              <a:gd name="adj4" fmla="val 129412"/>
              <a:gd name="adj5" fmla="val -5421"/>
              <a:gd name="adj6" fmla="val 137598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it-IT" sz="900" b="0" i="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Massima resistenza</a:t>
            </a:r>
          </a:p>
          <a:p>
            <a:pPr>
              <a:lnSpc>
                <a:spcPts val="900"/>
              </a:lnSpc>
              <a:spcAft>
                <a:spcPts val="0"/>
              </a:spcAft>
            </a:pPr>
            <a:r>
              <a:rPr lang="it-IT" sz="900" b="0" i="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Utilizzo di giornali usati</a:t>
            </a:r>
          </a:p>
          <a:p>
            <a:pPr>
              <a:lnSpc>
                <a:spcPts val="900"/>
              </a:lnSpc>
              <a:spcAft>
                <a:spcPts val="0"/>
              </a:spcAft>
            </a:pPr>
            <a:r>
              <a:rPr lang="it-IT" sz="900" b="0" i="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Materiali naturali</a:t>
            </a:r>
            <a:endParaRPr lang="en-GB" sz="900" b="0" i="0" dirty="0" smtClean="0">
              <a:solidFill>
                <a:schemeClr val="tx2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3" name="Callout 6 32"/>
          <p:cNvSpPr/>
          <p:nvPr/>
        </p:nvSpPr>
        <p:spPr>
          <a:xfrm>
            <a:off x="8318390" y="4541257"/>
            <a:ext cx="1463969" cy="695081"/>
          </a:xfrm>
          <a:prstGeom prst="accentCallout2">
            <a:avLst>
              <a:gd name="adj1" fmla="val 29869"/>
              <a:gd name="adj2" fmla="val -6782"/>
              <a:gd name="adj3" fmla="val 56227"/>
              <a:gd name="adj4" fmla="val -26742"/>
              <a:gd name="adj5" fmla="val 24794"/>
              <a:gd name="adj6" fmla="val -44508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900"/>
              </a:lnSpc>
              <a:spcAft>
                <a:spcPts val="0"/>
              </a:spcAft>
            </a:pPr>
            <a:r>
              <a:rPr lang="it-IT" sz="900" b="0" i="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scarti </a:t>
            </a:r>
            <a:r>
              <a:rPr lang="it-IT" sz="900" b="0" i="0" dirty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di atelier, tra cui </a:t>
            </a:r>
            <a:r>
              <a:rPr lang="it-IT" sz="900" b="0" i="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fili, paillettes avanzate, </a:t>
            </a:r>
            <a:r>
              <a:rPr lang="it-IT" sz="900" b="0" i="0" dirty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e campioni di tessuto provenienti da stagioni</a:t>
            </a:r>
            <a:endParaRPr lang="en-GB" sz="900" b="0" i="0" dirty="0">
              <a:solidFill>
                <a:schemeClr val="tx2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  <a:p>
            <a:pPr algn="r">
              <a:lnSpc>
                <a:spcPts val="900"/>
              </a:lnSpc>
              <a:spcAft>
                <a:spcPts val="0"/>
              </a:spcAft>
            </a:pPr>
            <a:r>
              <a:rPr lang="it-IT" sz="900" b="0" i="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passate</a:t>
            </a:r>
            <a:endParaRPr lang="en-GB" sz="900" b="0" i="0" dirty="0" smtClean="0">
              <a:solidFill>
                <a:schemeClr val="tx2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10927383" y="2801702"/>
            <a:ext cx="1158593" cy="27149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100" b="0" i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t-IT" err="1">
                <a:solidFill>
                  <a:schemeClr val="tx2">
                    <a:lumMod val="65000"/>
                    <a:lumOff val="35000"/>
                  </a:schemeClr>
                </a:solidFill>
              </a:rPr>
              <a:t>Recork</a:t>
            </a:r>
            <a:endParaRPr lang="en-GB" err="1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5" name="Immagine 3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40" y="3191277"/>
            <a:ext cx="1472155" cy="992233"/>
          </a:xfrm>
          <a:prstGeom prst="rect">
            <a:avLst/>
          </a:prstGeom>
          <a:ln>
            <a:noFill/>
          </a:ln>
        </p:spPr>
      </p:pic>
      <p:sp>
        <p:nvSpPr>
          <p:cNvPr id="36" name="Callout 6 35"/>
          <p:cNvSpPr/>
          <p:nvPr/>
        </p:nvSpPr>
        <p:spPr>
          <a:xfrm>
            <a:off x="10927383" y="3126593"/>
            <a:ext cx="1158593" cy="490964"/>
          </a:xfrm>
          <a:prstGeom prst="accentCallout2">
            <a:avLst>
              <a:gd name="adj1" fmla="val 18750"/>
              <a:gd name="adj2" fmla="val -8333"/>
              <a:gd name="adj3" fmla="val 16961"/>
              <a:gd name="adj4" fmla="val -34471"/>
              <a:gd name="adj5" fmla="val 46722"/>
              <a:gd name="adj6" fmla="val -48261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it-IT" sz="800" b="0" i="0" dirty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Scarpe a partire da tappi riciclati nei ristoranti</a:t>
            </a:r>
            <a:endParaRPr lang="en-GB" sz="800" b="0" i="0" dirty="0" smtClean="0">
              <a:solidFill>
                <a:schemeClr val="tx2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10727262" y="5585164"/>
            <a:ext cx="1205657" cy="2616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100" b="0" i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t-IT" err="1">
                <a:solidFill>
                  <a:schemeClr val="tx2">
                    <a:lumMod val="65000"/>
                    <a:lumOff val="35000"/>
                  </a:schemeClr>
                </a:solidFill>
              </a:rPr>
              <a:t>Oat</a:t>
            </a:r>
            <a:endParaRPr lang="en-GB" err="1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8" name="Immagine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/>
          <a:stretch/>
        </p:blipFill>
        <p:spPr>
          <a:xfrm>
            <a:off x="10214124" y="4215002"/>
            <a:ext cx="1490919" cy="1063779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Callout 6 38"/>
          <p:cNvSpPr/>
          <p:nvPr/>
        </p:nvSpPr>
        <p:spPr>
          <a:xfrm>
            <a:off x="10697385" y="5936417"/>
            <a:ext cx="1214917" cy="490964"/>
          </a:xfrm>
          <a:prstGeom prst="accentCallout2">
            <a:avLst>
              <a:gd name="adj1" fmla="val 46687"/>
              <a:gd name="adj2" fmla="val -8333"/>
              <a:gd name="adj3" fmla="val 30755"/>
              <a:gd name="adj4" fmla="val -20927"/>
              <a:gd name="adj5" fmla="val -122106"/>
              <a:gd name="adj6" fmla="val -28492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it-IT" sz="900" b="0" i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Scarpa completamente «biodegradabile»</a:t>
            </a:r>
            <a:endParaRPr lang="en-GB" sz="900" b="0" i="0" smtClean="0">
              <a:solidFill>
                <a:schemeClr val="tx2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913" y="1440911"/>
            <a:ext cx="1896856" cy="1263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1" name="CasellaDiTesto 40"/>
          <p:cNvSpPr txBox="1"/>
          <p:nvPr/>
        </p:nvSpPr>
        <p:spPr>
          <a:xfrm>
            <a:off x="6287716" y="1744977"/>
            <a:ext cx="1479570" cy="2616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100" b="0" i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it-IT" dirty="0">
                <a:solidFill>
                  <a:schemeClr val="tx2">
                    <a:lumMod val="65000"/>
                    <a:lumOff val="35000"/>
                  </a:schemeClr>
                </a:solidFill>
              </a:rPr>
              <a:t>Timberland</a:t>
            </a:r>
            <a:endParaRPr lang="en-GB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2" name="Picture 1" descr="nat-2-four-in-one-shoe-1-537x40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43341" y="546243"/>
            <a:ext cx="1618518" cy="1181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asellaDiTesto 42"/>
          <p:cNvSpPr txBox="1"/>
          <p:nvPr/>
        </p:nvSpPr>
        <p:spPr>
          <a:xfrm>
            <a:off x="10680595" y="1479260"/>
            <a:ext cx="1480198" cy="2616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100" b="0" i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it-IT" dirty="0" err="1">
                <a:solidFill>
                  <a:schemeClr val="tx2">
                    <a:lumMod val="65000"/>
                    <a:lumOff val="35000"/>
                  </a:schemeClr>
                </a:solidFill>
              </a:rPr>
              <a:t>Nat</a:t>
            </a:r>
            <a:endParaRPr lang="en-GB" dirty="0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Callout 6 43"/>
          <p:cNvSpPr/>
          <p:nvPr/>
        </p:nvSpPr>
        <p:spPr>
          <a:xfrm>
            <a:off x="10697385" y="1862028"/>
            <a:ext cx="1405381" cy="633289"/>
          </a:xfrm>
          <a:prstGeom prst="accentCallout2">
            <a:avLst>
              <a:gd name="adj1" fmla="val 57987"/>
              <a:gd name="adj2" fmla="val -2630"/>
              <a:gd name="adj3" fmla="val 65776"/>
              <a:gd name="adj4" fmla="val -13384"/>
              <a:gd name="adj5" fmla="val -40404"/>
              <a:gd name="adj6" fmla="val -3541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it-IT" sz="900" b="0" i="0" dirty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Customizzazione evitando risparmio di materia.</a:t>
            </a:r>
          </a:p>
          <a:p>
            <a:pPr>
              <a:lnSpc>
                <a:spcPts val="900"/>
              </a:lnSpc>
              <a:spcAft>
                <a:spcPts val="0"/>
              </a:spcAft>
            </a:pPr>
            <a:r>
              <a:rPr lang="it-IT" sz="900" b="0" i="0" dirty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Più modelli dallo stesso materiale</a:t>
            </a:r>
            <a:endParaRPr lang="en-GB" sz="900" b="0" i="0" dirty="0">
              <a:solidFill>
                <a:schemeClr val="tx2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5" name="Callout 6 44"/>
          <p:cNvSpPr/>
          <p:nvPr/>
        </p:nvSpPr>
        <p:spPr>
          <a:xfrm>
            <a:off x="6339832" y="2068547"/>
            <a:ext cx="1444489" cy="689198"/>
          </a:xfrm>
          <a:prstGeom prst="accentCallout2">
            <a:avLst>
              <a:gd name="adj1" fmla="val 51298"/>
              <a:gd name="adj2" fmla="val 108172"/>
              <a:gd name="adj3" fmla="val 51447"/>
              <a:gd name="adj4" fmla="val 129660"/>
              <a:gd name="adj5" fmla="val 34701"/>
              <a:gd name="adj6" fmla="val 138531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900"/>
              </a:lnSpc>
              <a:spcAft>
                <a:spcPts val="0"/>
              </a:spcAft>
            </a:pPr>
            <a:r>
              <a:rPr lang="it-IT" sz="900" b="0" i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Massima leggerezza e portabilità.</a:t>
            </a:r>
          </a:p>
          <a:p>
            <a:pPr>
              <a:lnSpc>
                <a:spcPts val="900"/>
              </a:lnSpc>
              <a:spcAft>
                <a:spcPts val="0"/>
              </a:spcAft>
            </a:pPr>
            <a:r>
              <a:rPr lang="it-IT" sz="900" b="0" i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Alta durata e idrorepellenza</a:t>
            </a:r>
          </a:p>
          <a:p>
            <a:pPr>
              <a:lnSpc>
                <a:spcPts val="900"/>
              </a:lnSpc>
              <a:spcAft>
                <a:spcPts val="0"/>
              </a:spcAft>
            </a:pPr>
            <a:r>
              <a:rPr lang="it-IT" sz="900" b="0" i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Suola 42% riciclata</a:t>
            </a:r>
            <a:endParaRPr lang="en-GB" sz="900" b="0" i="0" smtClean="0">
              <a:solidFill>
                <a:schemeClr val="tx2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46" name="Picture 1" descr="vans-106-sf-1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68" y="5453401"/>
            <a:ext cx="1497849" cy="111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asellaDiTesto 46"/>
          <p:cNvSpPr txBox="1"/>
          <p:nvPr/>
        </p:nvSpPr>
        <p:spPr>
          <a:xfrm>
            <a:off x="8794739" y="5542291"/>
            <a:ext cx="1242644" cy="2616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100" b="0" i="0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it-IT" err="1">
                <a:solidFill>
                  <a:schemeClr val="tx2">
                    <a:lumMod val="65000"/>
                    <a:lumOff val="35000"/>
                  </a:schemeClr>
                </a:solidFill>
              </a:rPr>
              <a:t>Van’s</a:t>
            </a:r>
            <a:endParaRPr lang="en-GB" err="1">
              <a:solidFill>
                <a:schemeClr val="tx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Callout 6 47"/>
          <p:cNvSpPr/>
          <p:nvPr/>
        </p:nvSpPr>
        <p:spPr>
          <a:xfrm>
            <a:off x="8785029" y="5875684"/>
            <a:ext cx="1236175" cy="611852"/>
          </a:xfrm>
          <a:prstGeom prst="accentCallout2">
            <a:avLst>
              <a:gd name="adj1" fmla="val 36712"/>
              <a:gd name="adj2" fmla="val -8536"/>
              <a:gd name="adj3" fmla="val 63993"/>
              <a:gd name="adj4" fmla="val -29722"/>
              <a:gd name="adj5" fmla="val 49422"/>
              <a:gd name="adj6" fmla="val -70545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900"/>
              </a:lnSpc>
              <a:spcAft>
                <a:spcPts val="0"/>
              </a:spcAft>
            </a:pPr>
            <a:r>
              <a:rPr lang="it-IT" sz="900" b="0" i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Solventi all’acqua</a:t>
            </a:r>
          </a:p>
          <a:p>
            <a:pPr algn="r">
              <a:lnSpc>
                <a:spcPts val="900"/>
              </a:lnSpc>
              <a:spcAft>
                <a:spcPts val="0"/>
              </a:spcAft>
            </a:pPr>
            <a:r>
              <a:rPr lang="it-IT" sz="900" b="0" i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PET riciclato</a:t>
            </a:r>
          </a:p>
          <a:p>
            <a:pPr algn="r">
              <a:lnSpc>
                <a:spcPts val="900"/>
              </a:lnSpc>
              <a:spcAft>
                <a:spcPts val="0"/>
              </a:spcAft>
            </a:pPr>
            <a:r>
              <a:rPr lang="it-IT" sz="900" b="0" i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No cuoio</a:t>
            </a:r>
          </a:p>
          <a:p>
            <a:pPr algn="r">
              <a:lnSpc>
                <a:spcPts val="900"/>
              </a:lnSpc>
              <a:spcAft>
                <a:spcPts val="0"/>
              </a:spcAft>
            </a:pPr>
            <a:r>
              <a:rPr lang="it-IT" sz="900" b="0" i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Waste minimo</a:t>
            </a:r>
          </a:p>
          <a:p>
            <a:pPr algn="r">
              <a:lnSpc>
                <a:spcPts val="900"/>
              </a:lnSpc>
              <a:spcAft>
                <a:spcPts val="0"/>
              </a:spcAft>
            </a:pPr>
            <a:r>
              <a:rPr lang="it-IT" sz="900" b="0" i="0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Soletto in </a:t>
            </a:r>
            <a:r>
              <a:rPr lang="it-IT" sz="900" b="0" i="0" err="1" smtClean="0">
                <a:solidFill>
                  <a:schemeClr val="tx2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bamboo</a:t>
            </a:r>
            <a:endParaRPr lang="en-GB" sz="900" b="0" i="0" smtClean="0">
              <a:solidFill>
                <a:schemeClr val="tx2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cxnSp>
        <p:nvCxnSpPr>
          <p:cNvPr id="49" name="Connettore 1 4"/>
          <p:cNvCxnSpPr/>
          <p:nvPr/>
        </p:nvCxnSpPr>
        <p:spPr>
          <a:xfrm flipV="1">
            <a:off x="6088708" y="544514"/>
            <a:ext cx="15461" cy="5943022"/>
          </a:xfrm>
          <a:prstGeom prst="lin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54" name="Gruppo 53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55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56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57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58" name="Immagine 57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11299" y="4465"/>
            <a:ext cx="1980701" cy="521370"/>
          </a:xfrm>
          <a:prstGeom prst="rect">
            <a:avLst/>
          </a:prstGeom>
        </p:spPr>
      </p:pic>
      <p:pic>
        <p:nvPicPr>
          <p:cNvPr id="59" name="Immagine 58"/>
          <p:cNvPicPr>
            <a:picLocks noChangeAspect="1"/>
          </p:cNvPicPr>
          <p:nvPr/>
        </p:nvPicPr>
        <p:blipFill rotWithShape="1">
          <a:blip r:embed="rId12"/>
          <a:srcRect l="-16078" t="-8416" r="-14775" b="-1"/>
          <a:stretch/>
        </p:blipFill>
        <p:spPr>
          <a:xfrm>
            <a:off x="184638" y="597877"/>
            <a:ext cx="11957539" cy="588965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629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9" grpId="0" animBg="1"/>
      <p:bldP spid="41" grpId="0" animBg="1"/>
      <p:bldP spid="43" grpId="0" animBg="1"/>
      <p:bldP spid="44" grpId="0" animBg="1"/>
      <p:bldP spid="45" grpId="0" animBg="1"/>
      <p:bldP spid="47" grpId="0" animBg="1"/>
      <p:bldP spid="4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" y="0"/>
            <a:ext cx="1217000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Agenda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79438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po 27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29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0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32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9222517" y="23144"/>
            <a:ext cx="2959878" cy="779114"/>
          </a:xfrm>
          <a:prstGeom prst="rect">
            <a:avLst/>
          </a:prstGeom>
        </p:spPr>
      </p:pic>
      <p:sp>
        <p:nvSpPr>
          <p:cNvPr id="22" name="Vertical Text Placeholder 2"/>
          <p:cNvSpPr txBox="1">
            <a:spLocks/>
          </p:cNvSpPr>
          <p:nvPr/>
        </p:nvSpPr>
        <p:spPr>
          <a:xfrm>
            <a:off x="3307932" y="1088747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 smtClean="0"/>
              <a:t>1. La </a:t>
            </a:r>
            <a:r>
              <a:rPr lang="it-IT" dirty="0"/>
              <a:t>sostenibilità dei sistemi produttivi</a:t>
            </a:r>
            <a:endParaRPr lang="en-GB" dirty="0"/>
          </a:p>
        </p:txBody>
      </p:sp>
      <p:sp>
        <p:nvSpPr>
          <p:cNvPr id="23" name="Vertical Text Placeholder 6"/>
          <p:cNvSpPr txBox="1">
            <a:spLocks/>
          </p:cNvSpPr>
          <p:nvPr/>
        </p:nvSpPr>
        <p:spPr>
          <a:xfrm>
            <a:off x="3307932" y="1823293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2. Il cambiamento socio-ambientale</a:t>
            </a:r>
            <a:endParaRPr lang="en-GB" dirty="0"/>
          </a:p>
        </p:txBody>
      </p:sp>
      <p:sp>
        <p:nvSpPr>
          <p:cNvPr id="24" name="Vertical Text Placeholder 7"/>
          <p:cNvSpPr txBox="1">
            <a:spLocks/>
          </p:cNvSpPr>
          <p:nvPr/>
        </p:nvSpPr>
        <p:spPr>
          <a:xfrm>
            <a:off x="3307932" y="2557839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3. I contesti normativi e di business</a:t>
            </a:r>
            <a:endParaRPr lang="en-GB" dirty="0"/>
          </a:p>
        </p:txBody>
      </p:sp>
      <p:sp>
        <p:nvSpPr>
          <p:cNvPr id="26" name="Vertical Text Placeholder 9"/>
          <p:cNvSpPr txBox="1">
            <a:spLocks/>
          </p:cNvSpPr>
          <p:nvPr/>
        </p:nvSpPr>
        <p:spPr>
          <a:xfrm>
            <a:off x="3307932" y="3292385"/>
            <a:ext cx="5086800" cy="5760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100"/>
              </a:spcBef>
              <a:buFont typeface="+mj-lt"/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4. La standardizzazione</a:t>
            </a:r>
            <a:endParaRPr lang="en-GB" dirty="0"/>
          </a:p>
        </p:txBody>
      </p:sp>
      <p:sp>
        <p:nvSpPr>
          <p:cNvPr id="31" name="Vertical Text Placeholder 11"/>
          <p:cNvSpPr txBox="1">
            <a:spLocks/>
          </p:cNvSpPr>
          <p:nvPr/>
        </p:nvSpPr>
        <p:spPr>
          <a:xfrm>
            <a:off x="3307932" y="4026931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5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I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fattori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abilitanti (tecnologici)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3" name="Vertical Text Placeholder 11"/>
          <p:cNvSpPr txBox="1">
            <a:spLocks/>
          </p:cNvSpPr>
          <p:nvPr/>
        </p:nvSpPr>
        <p:spPr>
          <a:xfrm>
            <a:off x="3307932" y="4761477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6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Esempi di progetti di ricerca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5" name="Vertical Text Placeholder 11"/>
          <p:cNvSpPr txBox="1">
            <a:spLocks/>
          </p:cNvSpPr>
          <p:nvPr/>
        </p:nvSpPr>
        <p:spPr>
          <a:xfrm>
            <a:off x="3307932" y="5496023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7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Rischi e opportunità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392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-31" t="7792" r="-1"/>
          <a:stretch/>
        </p:blipFill>
        <p:spPr>
          <a:xfrm>
            <a:off x="-23149" y="601884"/>
            <a:ext cx="12195764" cy="625611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0"/>
            <a:ext cx="5096267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Implicazione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per le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singole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imprese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arrotondato 16"/>
          <p:cNvSpPr/>
          <p:nvPr/>
        </p:nvSpPr>
        <p:spPr>
          <a:xfrm>
            <a:off x="779365" y="2665985"/>
            <a:ext cx="2341527" cy="914400"/>
          </a:xfrm>
          <a:prstGeom prst="roundRect">
            <a:avLst>
              <a:gd name="adj" fmla="val 29855"/>
            </a:avLst>
          </a:prstGeom>
          <a:solidFill>
            <a:srgbClr val="FFFFFF">
              <a:alpha val="87059"/>
            </a:srgbClr>
          </a:solidFill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Segoe UI Semibold" panose="020B0702040204020203" pitchFamily="34" charset="0"/>
              </a:rPr>
              <a:t>Quale è il mercato di riferimento?</a:t>
            </a:r>
            <a:endParaRPr lang="it-IT" sz="1400" b="1" dirty="0">
              <a:solidFill>
                <a:schemeClr val="tx2"/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9131160" y="2743059"/>
            <a:ext cx="2341527" cy="914400"/>
          </a:xfrm>
          <a:prstGeom prst="roundRect">
            <a:avLst>
              <a:gd name="adj" fmla="val 29855"/>
            </a:avLst>
          </a:prstGeom>
          <a:solidFill>
            <a:srgbClr val="FFFFFF">
              <a:alpha val="87059"/>
            </a:srgbClr>
          </a:solidFill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Segoe UI Semibold" panose="020B0702040204020203" pitchFamily="34" charset="0"/>
              </a:rPr>
              <a:t>Quale strategia di lungo termine?</a:t>
            </a:r>
            <a:endParaRPr lang="it-IT" sz="1400" b="1" dirty="0">
              <a:solidFill>
                <a:schemeClr val="tx2"/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2154206" y="4002250"/>
            <a:ext cx="2341527" cy="914400"/>
          </a:xfrm>
          <a:prstGeom prst="roundRect">
            <a:avLst>
              <a:gd name="adj" fmla="val 29855"/>
            </a:avLst>
          </a:prstGeom>
          <a:solidFill>
            <a:srgbClr val="FFFFFF">
              <a:alpha val="87059"/>
            </a:srgbClr>
          </a:solidFill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Segoe UI Semibold" panose="020B0702040204020203" pitchFamily="34" charset="0"/>
              </a:rPr>
              <a:t>Quale è lo </a:t>
            </a:r>
            <a:r>
              <a:rPr lang="it-IT" sz="1400" b="1" dirty="0" err="1" smtClean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Segoe UI Semibold" panose="020B0702040204020203" pitchFamily="34" charset="0"/>
              </a:rPr>
              <a:t>stakeholders</a:t>
            </a:r>
            <a:r>
              <a:rPr lang="it-IT" sz="1400" b="1" dirty="0" smtClean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Segoe UI Semibold" panose="020B0702040204020203" pitchFamily="34" charset="0"/>
              </a:rPr>
              <a:t> da assecondare?</a:t>
            </a:r>
            <a:endParaRPr lang="it-IT" sz="1400" b="1" dirty="0">
              <a:solidFill>
                <a:schemeClr val="tx2"/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20" name="Rettangolo arrotondato 19"/>
          <p:cNvSpPr/>
          <p:nvPr/>
        </p:nvSpPr>
        <p:spPr>
          <a:xfrm>
            <a:off x="7785018" y="1470926"/>
            <a:ext cx="3384512" cy="914400"/>
          </a:xfrm>
          <a:prstGeom prst="roundRect">
            <a:avLst>
              <a:gd name="adj" fmla="val 29855"/>
            </a:avLst>
          </a:prstGeom>
          <a:solidFill>
            <a:srgbClr val="FFFFFF">
              <a:alpha val="87059"/>
            </a:srgbClr>
          </a:solidFill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Segoe UI Semibold" panose="020B0702040204020203" pitchFamily="34" charset="0"/>
              </a:rPr>
              <a:t>Come si colloca l’attività di sostenibilità rispetto alla strategia aziendale?</a:t>
            </a:r>
            <a:endParaRPr lang="it-IT" sz="1400" b="1" dirty="0">
              <a:solidFill>
                <a:schemeClr val="tx2"/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21" name="Rettangolo arrotondato 20"/>
          <p:cNvSpPr/>
          <p:nvPr/>
        </p:nvSpPr>
        <p:spPr>
          <a:xfrm>
            <a:off x="4925236" y="843103"/>
            <a:ext cx="2341527" cy="914400"/>
          </a:xfrm>
          <a:prstGeom prst="roundRect">
            <a:avLst>
              <a:gd name="adj" fmla="val 29855"/>
            </a:avLst>
          </a:prstGeom>
          <a:solidFill>
            <a:srgbClr val="FFFFFF">
              <a:alpha val="87059"/>
            </a:srgbClr>
          </a:solidFill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Segoe UI Semibold" panose="020B0702040204020203" pitchFamily="34" charset="0"/>
              </a:rPr>
              <a:t>Quale azione ha effetti migliori?</a:t>
            </a:r>
            <a:endParaRPr lang="it-IT" sz="1400" b="1" dirty="0">
              <a:solidFill>
                <a:schemeClr val="tx2"/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22" name="Rettangolo arrotondato 21"/>
          <p:cNvSpPr/>
          <p:nvPr/>
        </p:nvSpPr>
        <p:spPr>
          <a:xfrm>
            <a:off x="7492548" y="4002250"/>
            <a:ext cx="2727898" cy="914400"/>
          </a:xfrm>
          <a:prstGeom prst="roundRect">
            <a:avLst>
              <a:gd name="adj" fmla="val 29855"/>
            </a:avLst>
          </a:prstGeom>
          <a:solidFill>
            <a:srgbClr val="FFFFFF">
              <a:alpha val="87059"/>
            </a:srgbClr>
          </a:solidFill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Segoe UI Semibold" panose="020B0702040204020203" pitchFamily="34" charset="0"/>
              </a:rPr>
              <a:t>Quale marchio è riconosciuto a livello normativo?</a:t>
            </a:r>
            <a:endParaRPr lang="it-IT" sz="1400" b="1" dirty="0">
              <a:solidFill>
                <a:schemeClr val="tx2"/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24" name="Rettangolo arrotondato 23"/>
          <p:cNvSpPr/>
          <p:nvPr/>
        </p:nvSpPr>
        <p:spPr>
          <a:xfrm>
            <a:off x="1481559" y="1329721"/>
            <a:ext cx="2798061" cy="914400"/>
          </a:xfrm>
          <a:prstGeom prst="roundRect">
            <a:avLst>
              <a:gd name="adj" fmla="val 29855"/>
            </a:avLst>
          </a:prstGeom>
          <a:solidFill>
            <a:srgbClr val="FFFFFF">
              <a:alpha val="87059"/>
            </a:srgbClr>
          </a:solidFill>
          <a:ln w="2857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>
                <a:solidFill>
                  <a:schemeClr val="tx2"/>
                </a:solidFill>
                <a:latin typeface="Yu Gothic UI" panose="020B0500000000000000" pitchFamily="34" charset="-128"/>
                <a:ea typeface="Yu Gothic UI" panose="020B0500000000000000" pitchFamily="34" charset="-128"/>
                <a:cs typeface="Segoe UI Semibold" panose="020B0702040204020203" pitchFamily="34" charset="0"/>
              </a:rPr>
              <a:t>Quale è il riconoscimento maggiore dai consumatori?</a:t>
            </a:r>
            <a:endParaRPr lang="it-IT" sz="1400" b="1" dirty="0">
              <a:solidFill>
                <a:schemeClr val="tx2"/>
              </a:solidFill>
              <a:latin typeface="Yu Gothic UI" panose="020B0500000000000000" pitchFamily="34" charset="-128"/>
              <a:ea typeface="Yu Gothic UI" panose="020B0500000000000000" pitchFamily="34" charset="-128"/>
              <a:cs typeface="Segoe UI Semibold" panose="020B0702040204020203" pitchFamily="34" charset="0"/>
            </a:endParaRPr>
          </a:p>
        </p:txBody>
      </p:sp>
      <p:grpSp>
        <p:nvGrpSpPr>
          <p:cNvPr id="23" name="Gruppo 22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25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6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27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0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" y="0"/>
            <a:ext cx="1217000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Agenda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79438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po 27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29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0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32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9222517" y="23144"/>
            <a:ext cx="2959878" cy="779114"/>
          </a:xfrm>
          <a:prstGeom prst="rect">
            <a:avLst/>
          </a:prstGeom>
        </p:spPr>
      </p:pic>
      <p:sp>
        <p:nvSpPr>
          <p:cNvPr id="22" name="Vertical Text Placeholder 2"/>
          <p:cNvSpPr txBox="1">
            <a:spLocks/>
          </p:cNvSpPr>
          <p:nvPr/>
        </p:nvSpPr>
        <p:spPr>
          <a:xfrm>
            <a:off x="3307932" y="1088747"/>
            <a:ext cx="5086800" cy="5760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it-IT" sz="1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La sostenibilità dei sistemi produttivi</a:t>
            </a:r>
            <a:endParaRPr lang="en-GB" sz="1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Vertical Text Placeholder 6"/>
          <p:cNvSpPr txBox="1">
            <a:spLocks/>
          </p:cNvSpPr>
          <p:nvPr/>
        </p:nvSpPr>
        <p:spPr>
          <a:xfrm>
            <a:off x="3307932" y="1823293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2.  Il cambiamento socio-ambientale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4" name="Vertical Text Placeholder 7"/>
          <p:cNvSpPr txBox="1">
            <a:spLocks/>
          </p:cNvSpPr>
          <p:nvPr/>
        </p:nvSpPr>
        <p:spPr>
          <a:xfrm>
            <a:off x="3307932" y="2557839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buFont typeface="Arial" panose="020B0604020202020204" pitchFamily="34" charset="0"/>
              <a:buNone/>
            </a:pP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3. I contesti normativi e di business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Vertical Text Placeholder 9"/>
          <p:cNvSpPr txBox="1">
            <a:spLocks/>
          </p:cNvSpPr>
          <p:nvPr/>
        </p:nvSpPr>
        <p:spPr>
          <a:xfrm>
            <a:off x="3307932" y="3292385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buFont typeface="Arial" panose="020B0604020202020204" pitchFamily="34" charset="0"/>
              <a:buNone/>
            </a:pP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4.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 standardizzazione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1" name="Vertical Text Placeholder 11"/>
          <p:cNvSpPr txBox="1">
            <a:spLocks/>
          </p:cNvSpPr>
          <p:nvPr/>
        </p:nvSpPr>
        <p:spPr>
          <a:xfrm>
            <a:off x="3307932" y="4026931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5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I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fattori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abilitanti (tecnologici)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3" name="Vertical Text Placeholder 11"/>
          <p:cNvSpPr txBox="1">
            <a:spLocks/>
          </p:cNvSpPr>
          <p:nvPr/>
        </p:nvSpPr>
        <p:spPr>
          <a:xfrm>
            <a:off x="3307932" y="4761477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6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Esempi di progetti di ricerca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5" name="Vertical Text Placeholder 11"/>
          <p:cNvSpPr txBox="1">
            <a:spLocks/>
          </p:cNvSpPr>
          <p:nvPr/>
        </p:nvSpPr>
        <p:spPr>
          <a:xfrm>
            <a:off x="3307932" y="5496023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7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Rischi e opportunità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8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4152099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Tipologia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di Label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indirizzabili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33949" y="802904"/>
            <a:ext cx="9212680" cy="5693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Gli «</a:t>
            </a:r>
            <a:r>
              <a:rPr lang="it-IT" sz="2000" dirty="0" err="1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ecolabel</a:t>
            </a:r>
            <a:r>
              <a:rPr lang="it-IT" sz="2000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» indirizzati spesso </a:t>
            </a:r>
            <a:r>
              <a:rPr lang="it-IT" sz="2000" dirty="0" smtClean="0">
                <a:solidFill>
                  <a:srgbClr val="FF0000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non contengono </a:t>
            </a:r>
            <a:r>
              <a:rPr lang="it-IT" sz="2000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valutazioni quantitative legate ad un’analisi LCA</a:t>
            </a:r>
          </a:p>
          <a:p>
            <a:endParaRPr lang="it-IT" sz="2000" dirty="0" smtClean="0"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  <a:p>
            <a:r>
              <a:rPr lang="it-IT" sz="2800" b="1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1. </a:t>
            </a:r>
            <a:r>
              <a:rPr lang="it-IT" sz="2000" b="1" dirty="0" err="1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Ecolabel</a:t>
            </a:r>
            <a:r>
              <a:rPr lang="it-IT" sz="2000" b="1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 tipo 1 (ISO 14024): marchio ecologico </a:t>
            </a:r>
          </a:p>
          <a:p>
            <a:r>
              <a:rPr lang="it-IT" sz="2000" b="1" i="1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ad </a:t>
            </a:r>
            <a:r>
              <a:rPr lang="it-IT" sz="2000" b="1" i="1" dirty="0" err="1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es</a:t>
            </a:r>
            <a:r>
              <a:rPr lang="it-IT" sz="2000" b="1" i="1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 </a:t>
            </a:r>
            <a:r>
              <a:rPr lang="it-IT" sz="2000" b="1" i="1" dirty="0" err="1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ecolabel</a:t>
            </a:r>
            <a:r>
              <a:rPr lang="it-IT" sz="2000" b="1" i="1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 europeo, marchio di prestazione ambientale</a:t>
            </a:r>
          </a:p>
          <a:p>
            <a:endParaRPr lang="it-IT" sz="2000" b="1" dirty="0" smtClean="0"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  <a:p>
            <a:endParaRPr lang="it-IT" sz="2000" dirty="0" smtClean="0"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  <a:p>
            <a:endParaRPr lang="it-IT" sz="2000" dirty="0" smtClean="0"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  <a:p>
            <a:r>
              <a:rPr lang="it-IT" sz="2800" b="1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2. </a:t>
            </a:r>
            <a:r>
              <a:rPr lang="it-IT" sz="2000" b="1" dirty="0" err="1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Ecolabel</a:t>
            </a:r>
            <a:r>
              <a:rPr lang="it-IT" sz="2000" b="1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 di tipo 2 (ISO 14021) Autodichiarazione del fabbricante</a:t>
            </a:r>
          </a:p>
          <a:p>
            <a:r>
              <a:rPr lang="it-IT" sz="2000" b="1" i="1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ad es. simbolo riciclabile, simbolo non certificato.</a:t>
            </a:r>
          </a:p>
          <a:p>
            <a:endParaRPr lang="it-IT" sz="2000" b="1" dirty="0"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  <a:p>
            <a:endParaRPr lang="it-IT" sz="2000" dirty="0"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  <a:p>
            <a:r>
              <a:rPr lang="it-IT" sz="2800" b="1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3. </a:t>
            </a:r>
            <a:r>
              <a:rPr lang="it-IT" sz="2000" b="1" dirty="0" err="1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Ecolabel</a:t>
            </a:r>
            <a:r>
              <a:rPr lang="it-IT" sz="2000" b="1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 di tipo 3 (ISO 14025) </a:t>
            </a:r>
          </a:p>
          <a:p>
            <a:r>
              <a:rPr lang="it-IT" sz="2000" b="1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Quantificazione degli impatti associati al prodotto </a:t>
            </a:r>
          </a:p>
          <a:p>
            <a:r>
              <a:rPr lang="it-IT" sz="2000" b="1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Dichiarazione ambientale di prodotto </a:t>
            </a:r>
            <a:r>
              <a:rPr lang="it-IT" sz="2000" b="1" i="1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ad es EPD del sistema svedese marchio di trasparenza</a:t>
            </a:r>
            <a:endParaRPr lang="it-IT" sz="2000" b="1" i="1" dirty="0"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  <a:p>
            <a:endParaRPr lang="it-IT" sz="2000" b="1" i="1" dirty="0" smtClean="0"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</p:txBody>
      </p:sp>
      <p:pic>
        <p:nvPicPr>
          <p:cNvPr id="18" name="Immagine 17" descr="ep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8121" y="4847478"/>
            <a:ext cx="2339752" cy="779917"/>
          </a:xfrm>
          <a:prstGeom prst="rect">
            <a:avLst/>
          </a:prstGeom>
        </p:spPr>
      </p:pic>
      <p:pic>
        <p:nvPicPr>
          <p:cNvPr id="19" name="Immagine 18" descr="210_Cans Infinitely Recyclable Circle 2.JPG"/>
          <p:cNvPicPr>
            <a:picLocks noChangeAspect="1"/>
          </p:cNvPicPr>
          <p:nvPr/>
        </p:nvPicPr>
        <p:blipFill>
          <a:blip r:embed="rId3" cstate="print"/>
          <a:srcRect l="26830" t="10594" r="29394" b="30079"/>
          <a:stretch>
            <a:fillRect/>
          </a:stretch>
        </p:blipFill>
        <p:spPr>
          <a:xfrm>
            <a:off x="10216718" y="3037357"/>
            <a:ext cx="1275572" cy="1152129"/>
          </a:xfrm>
          <a:prstGeom prst="rect">
            <a:avLst/>
          </a:prstGeom>
        </p:spPr>
      </p:pic>
      <p:pic>
        <p:nvPicPr>
          <p:cNvPr id="20" name="Immagine 19" descr="imag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47490" y="1152176"/>
            <a:ext cx="1141014" cy="1647454"/>
          </a:xfrm>
          <a:prstGeom prst="rect">
            <a:avLst/>
          </a:prstGeom>
        </p:spPr>
      </p:pic>
      <p:sp>
        <p:nvSpPr>
          <p:cNvPr id="21" name="Rettangolo 20"/>
          <p:cNvSpPr/>
          <p:nvPr/>
        </p:nvSpPr>
        <p:spPr>
          <a:xfrm>
            <a:off x="9548121" y="461665"/>
            <a:ext cx="2489450" cy="381540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Esempi</a:t>
            </a:r>
            <a:endParaRPr lang="en-GB" sz="2000" dirty="0">
              <a:latin typeface="Segoe UI Semibold" panose="020B0702040204020203" pitchFamily="34" charset="0"/>
              <a:ea typeface="Arial Unicode MS" panose="020B0604020202020204" pitchFamily="34" charset="-128"/>
              <a:cs typeface="Segoe UI Semibold" panose="020B0702040204020203" pitchFamily="34" charset="0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23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4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25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0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2148" y="38420"/>
            <a:ext cx="11244888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Sistemi certificazione dato: la </a:t>
            </a:r>
            <a:r>
              <a:rPr lang="it-IT" sz="2400" dirty="0">
                <a:solidFill>
                  <a:schemeClr val="tx1"/>
                </a:solidFill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quantificazione</a:t>
            </a:r>
            <a:endParaRPr lang="en-GB" sz="2400" dirty="0">
              <a:solidFill>
                <a:schemeClr val="tx1"/>
              </a:solidFill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935673" y="785406"/>
            <a:ext cx="9359900" cy="34163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sz="18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QUANTIFICAZIONE DELL’ECONOMIA CIRCOLARE</a:t>
            </a:r>
            <a:endParaRPr lang="en-US" sz="18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3"/>
          <a:srcRect l="10382" t="24444" r="26684" b="24074"/>
          <a:stretch/>
        </p:blipFill>
        <p:spPr>
          <a:xfrm>
            <a:off x="721589" y="1052195"/>
            <a:ext cx="11075759" cy="509645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6" name="Rettangolo 15"/>
          <p:cNvSpPr/>
          <p:nvPr/>
        </p:nvSpPr>
        <p:spPr>
          <a:xfrm>
            <a:off x="935673" y="1195388"/>
            <a:ext cx="2572503" cy="738664"/>
          </a:xfrm>
          <a:prstGeom prst="rect">
            <a:avLst/>
          </a:prstGeom>
          <a:solidFill>
            <a:srgbClr val="00605E"/>
          </a:solidFill>
        </p:spPr>
        <p:txBody>
          <a:bodyPr wrap="square">
            <a:spAutoFit/>
          </a:bodyPr>
          <a:lstStyle/>
          <a:p>
            <a:pPr algn="ctr"/>
            <a:endParaRPr lang="it-IT" sz="14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r>
              <a:rPr lang="it-IT" sz="14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Gestione flussi</a:t>
            </a:r>
          </a:p>
          <a:p>
            <a:pPr algn="ctr"/>
            <a:endParaRPr lang="en-GB" sz="14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6453188" y="1196528"/>
            <a:ext cx="1433274" cy="738664"/>
          </a:xfrm>
          <a:prstGeom prst="rect">
            <a:avLst/>
          </a:prstGeom>
          <a:solidFill>
            <a:srgbClr val="00B4B0"/>
          </a:solidFill>
        </p:spPr>
        <p:txBody>
          <a:bodyPr wrap="square">
            <a:spAutoFit/>
          </a:bodyPr>
          <a:lstStyle/>
          <a:p>
            <a:pPr algn="ctr"/>
            <a:endParaRPr lang="it-IT" sz="14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r>
              <a:rPr lang="it-IT" sz="14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LCA Tools</a:t>
            </a:r>
          </a:p>
          <a:p>
            <a:pPr algn="ctr"/>
            <a:endParaRPr lang="en-GB" sz="14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7923003" y="1196927"/>
            <a:ext cx="2787226" cy="738664"/>
          </a:xfrm>
          <a:prstGeom prst="rect">
            <a:avLst/>
          </a:prstGeom>
          <a:solidFill>
            <a:srgbClr val="00CCC7"/>
          </a:solidFill>
        </p:spPr>
        <p:txBody>
          <a:bodyPr wrap="square">
            <a:spAutoFit/>
          </a:bodyPr>
          <a:lstStyle/>
          <a:p>
            <a:pPr algn="ctr"/>
            <a:endParaRPr lang="it-IT" sz="14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r>
              <a:rPr lang="it-IT" sz="14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Analisi di rischio e effetti sociali</a:t>
            </a:r>
          </a:p>
          <a:p>
            <a:pPr algn="ctr"/>
            <a:endParaRPr lang="en-GB" sz="14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44717" y="1196528"/>
            <a:ext cx="2871931" cy="738664"/>
          </a:xfrm>
          <a:prstGeom prst="rect">
            <a:avLst/>
          </a:prstGeom>
          <a:solidFill>
            <a:srgbClr val="007A77"/>
          </a:solidFill>
        </p:spPr>
        <p:txBody>
          <a:bodyPr wrap="square">
            <a:spAutoFit/>
          </a:bodyPr>
          <a:lstStyle/>
          <a:p>
            <a:pPr algn="ctr"/>
            <a:endParaRPr lang="it-IT" sz="14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r>
              <a:rPr lang="it-IT" sz="14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Analisi flussi di materia</a:t>
            </a:r>
          </a:p>
          <a:p>
            <a:pPr algn="ctr"/>
            <a:endParaRPr lang="en-GB" sz="14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cxnSp>
        <p:nvCxnSpPr>
          <p:cNvPr id="22" name="Connettore 1 29"/>
          <p:cNvCxnSpPr/>
          <p:nvPr/>
        </p:nvCxnSpPr>
        <p:spPr>
          <a:xfrm flipH="1" flipV="1">
            <a:off x="925386" y="1692355"/>
            <a:ext cx="1" cy="1658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22"/>
          <p:cNvCxnSpPr/>
          <p:nvPr/>
        </p:nvCxnSpPr>
        <p:spPr>
          <a:xfrm flipV="1">
            <a:off x="10710228" y="1935591"/>
            <a:ext cx="0" cy="1498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26"/>
          <p:cNvCxnSpPr/>
          <p:nvPr/>
        </p:nvCxnSpPr>
        <p:spPr>
          <a:xfrm flipH="1" flipV="1">
            <a:off x="6447510" y="1900553"/>
            <a:ext cx="5678" cy="1533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23298" y="5341401"/>
            <a:ext cx="34896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Focus </a:t>
            </a:r>
            <a:r>
              <a:rPr lang="en-GB" sz="2000" b="1" dirty="0" err="1">
                <a:solidFill>
                  <a:schemeClr val="accent3">
                    <a:lumMod val="75000"/>
                  </a:schemeClr>
                </a:solidFill>
              </a:rPr>
              <a:t>sull</a:t>
            </a: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’ </a:t>
            </a:r>
            <a:r>
              <a:rPr lang="en-GB" sz="2000" b="1" dirty="0" err="1">
                <a:solidFill>
                  <a:schemeClr val="accent3">
                    <a:lumMod val="75000"/>
                  </a:schemeClr>
                </a:solidFill>
              </a:rPr>
              <a:t>Economia</a:t>
            </a:r>
            <a:r>
              <a:rPr lang="en-GB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3">
                    <a:lumMod val="75000"/>
                  </a:schemeClr>
                </a:solidFill>
              </a:rPr>
              <a:t>Circolare</a:t>
            </a:r>
            <a:endParaRPr lang="en-GB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03208" y="5541456"/>
            <a:ext cx="31851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GB" dirty="0"/>
              <a:t>Focus </a:t>
            </a:r>
            <a:r>
              <a:rPr lang="en-GB" dirty="0" err="1"/>
              <a:t>sulla</a:t>
            </a:r>
            <a:r>
              <a:rPr lang="en-GB" dirty="0"/>
              <a:t> Green Economy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45446" y="3060172"/>
            <a:ext cx="1534330" cy="646331"/>
          </a:xfrm>
          <a:prstGeom prst="rect">
            <a:avLst/>
          </a:prstGeom>
          <a:solidFill>
            <a:srgbClr val="4BA09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Prevenzione</a:t>
            </a:r>
            <a:r>
              <a:rPr lang="en-GB" b="1" dirty="0"/>
              <a:t> </a:t>
            </a:r>
          </a:p>
          <a:p>
            <a:pPr algn="ctr"/>
            <a:r>
              <a:rPr lang="en-GB" b="1" dirty="0" err="1"/>
              <a:t>residui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725137" y="3015168"/>
            <a:ext cx="1534330" cy="646331"/>
          </a:xfrm>
          <a:prstGeom prst="rect">
            <a:avLst/>
          </a:prstGeom>
          <a:solidFill>
            <a:srgbClr val="6BB3A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Efficienza</a:t>
            </a:r>
            <a:endParaRPr lang="en-GB" b="1" dirty="0"/>
          </a:p>
          <a:p>
            <a:pPr algn="ctr"/>
            <a:r>
              <a:rPr lang="en-GB" b="1" dirty="0" err="1"/>
              <a:t>risorse</a:t>
            </a:r>
            <a:endParaRPr lang="en-GB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536377" y="3015168"/>
            <a:ext cx="1534330" cy="646331"/>
          </a:xfrm>
          <a:prstGeom prst="rect">
            <a:avLst/>
          </a:prstGeom>
          <a:solidFill>
            <a:srgbClr val="B6DFD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Resilienza</a:t>
            </a:r>
            <a:endParaRPr lang="en-GB" b="1" dirty="0"/>
          </a:p>
          <a:p>
            <a:pPr algn="ctr"/>
            <a:r>
              <a:rPr lang="en-GB" b="1" dirty="0" err="1"/>
              <a:t>ecosistema</a:t>
            </a:r>
            <a:endParaRPr lang="en-GB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628185" y="3015167"/>
            <a:ext cx="1534330" cy="923330"/>
          </a:xfrm>
          <a:prstGeom prst="rect">
            <a:avLst/>
          </a:prstGeom>
          <a:solidFill>
            <a:srgbClr val="D4ECE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Benessere</a:t>
            </a:r>
            <a:r>
              <a:rPr lang="en-GB" b="1" dirty="0"/>
              <a:t> </a:t>
            </a:r>
            <a:r>
              <a:rPr lang="en-GB" b="1" dirty="0" err="1"/>
              <a:t>umano</a:t>
            </a:r>
            <a:endParaRPr lang="en-GB" b="1" dirty="0"/>
          </a:p>
          <a:p>
            <a:pPr algn="ctr"/>
            <a:endParaRPr lang="en-GB" b="1" dirty="0"/>
          </a:p>
        </p:txBody>
      </p:sp>
      <p:sp>
        <p:nvSpPr>
          <p:cNvPr id="9" name="Oval 8"/>
          <p:cNvSpPr/>
          <p:nvPr/>
        </p:nvSpPr>
        <p:spPr>
          <a:xfrm>
            <a:off x="1008577" y="3035700"/>
            <a:ext cx="1853681" cy="730316"/>
          </a:xfrm>
          <a:prstGeom prst="ellipse">
            <a:avLst/>
          </a:prstGeom>
          <a:solidFill>
            <a:srgbClr val="348E8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1225256" y="3081778"/>
            <a:ext cx="153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Gestione</a:t>
            </a:r>
            <a:endParaRPr lang="en-GB" b="1" dirty="0"/>
          </a:p>
          <a:p>
            <a:pPr algn="ctr"/>
            <a:r>
              <a:rPr lang="en-GB" b="1" dirty="0" err="1"/>
              <a:t>residui</a:t>
            </a:r>
            <a:endParaRPr lang="en-GB" b="1" dirty="0"/>
          </a:p>
        </p:txBody>
      </p:sp>
      <p:sp>
        <p:nvSpPr>
          <p:cNvPr id="24" name="Freccia a destra 23"/>
          <p:cNvSpPr/>
          <p:nvPr/>
        </p:nvSpPr>
        <p:spPr>
          <a:xfrm>
            <a:off x="1008575" y="2785107"/>
            <a:ext cx="5527803" cy="1297816"/>
          </a:xfrm>
          <a:prstGeom prst="rightArrow">
            <a:avLst>
              <a:gd name="adj1" fmla="val 86752"/>
              <a:gd name="adj2" fmla="val 32093"/>
            </a:avLst>
          </a:prstGeom>
          <a:solidFill>
            <a:srgbClr val="00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cap="all" dirty="0">
                <a:solidFill>
                  <a:schemeClr val="bg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Tipo 1. </a:t>
            </a:r>
          </a:p>
          <a:p>
            <a:pPr algn="ctr"/>
            <a:r>
              <a:rPr lang="it-IT" sz="2000" b="1" cap="all" dirty="0">
                <a:solidFill>
                  <a:schemeClr val="bg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Indicatori di </a:t>
            </a:r>
          </a:p>
          <a:p>
            <a:pPr algn="ctr"/>
            <a:r>
              <a:rPr lang="it-IT" sz="2000" b="1" cap="all" dirty="0">
                <a:solidFill>
                  <a:schemeClr val="bg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economia circolare</a:t>
            </a:r>
          </a:p>
        </p:txBody>
      </p:sp>
      <p:sp>
        <p:nvSpPr>
          <p:cNvPr id="26" name="Freccia a sinistra 25"/>
          <p:cNvSpPr/>
          <p:nvPr/>
        </p:nvSpPr>
        <p:spPr>
          <a:xfrm flipH="1">
            <a:off x="6567240" y="2785107"/>
            <a:ext cx="4257040" cy="1297816"/>
          </a:xfrm>
          <a:prstGeom prst="leftArrow">
            <a:avLst>
              <a:gd name="adj1" fmla="val 87423"/>
              <a:gd name="adj2" fmla="val 30438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cap="all" dirty="0">
                <a:solidFill>
                  <a:schemeClr val="bg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Tipo 2. </a:t>
            </a:r>
          </a:p>
          <a:p>
            <a:pPr algn="ctr"/>
            <a:r>
              <a:rPr lang="it-IT" sz="2000" b="1" cap="all" dirty="0">
                <a:solidFill>
                  <a:schemeClr val="bg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Indicatori su </a:t>
            </a:r>
          </a:p>
          <a:p>
            <a:pPr algn="ctr"/>
            <a:r>
              <a:rPr lang="it-IT" sz="2000" b="1" cap="all" dirty="0">
                <a:solidFill>
                  <a:schemeClr val="bg1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effetti e ricadute</a:t>
            </a:r>
          </a:p>
        </p:txBody>
      </p:sp>
      <p:cxnSp>
        <p:nvCxnSpPr>
          <p:cNvPr id="34" name="Connettore 1 9"/>
          <p:cNvCxnSpPr/>
          <p:nvPr/>
        </p:nvCxnSpPr>
        <p:spPr>
          <a:xfrm>
            <a:off x="0" y="544514"/>
            <a:ext cx="79438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uppo 35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37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8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39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40" name="Immagine 39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9222517" y="23144"/>
            <a:ext cx="2959878" cy="77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3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3" grpId="0" animBg="1"/>
      <p:bldP spid="24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9602309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it-IT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Sistemi certificazione dato: 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LCA -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Analisi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del </a:t>
            </a:r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ciclo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di vita </a:t>
            </a:r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dei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prodotti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5"/>
          <p:cNvSpPr txBox="1">
            <a:spLocks/>
          </p:cNvSpPr>
          <p:nvPr/>
        </p:nvSpPr>
        <p:spPr>
          <a:xfrm>
            <a:off x="139588" y="2904135"/>
            <a:ext cx="3919652" cy="1736646"/>
          </a:xfrm>
          <a:prstGeom prst="round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>
              <a:buFont typeface="Wingdings" panose="05000000000000000000" pitchFamily="2" charset="2"/>
              <a:buNone/>
              <a:defRPr sz="1600" b="1"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</a:lstStyle>
          <a:p>
            <a:r>
              <a:rPr lang="en-US" dirty="0" err="1"/>
              <a:t>Punti</a:t>
            </a:r>
            <a:r>
              <a:rPr lang="en-US" dirty="0"/>
              <a:t> di </a:t>
            </a:r>
            <a:r>
              <a:rPr lang="en-US" dirty="0" err="1"/>
              <a:t>debolezza</a:t>
            </a:r>
            <a:r>
              <a:rPr lang="en-US" dirty="0"/>
              <a:t> </a:t>
            </a:r>
            <a:r>
              <a:rPr lang="en-US" dirty="0" smtClean="0"/>
              <a:t>LCA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it-IT" b="0" dirty="0"/>
              <a:t>Richiede know-how specifico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it-IT" b="0" dirty="0"/>
              <a:t>Costo/indisponibilità del dato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b="0" dirty="0"/>
              <a:t>Sistema di </a:t>
            </a:r>
            <a:r>
              <a:rPr lang="en-US" b="0" dirty="0" err="1"/>
              <a:t>tracciatura</a:t>
            </a:r>
            <a:r>
              <a:rPr lang="en-US" b="0" dirty="0"/>
              <a:t> </a:t>
            </a:r>
            <a:r>
              <a:rPr lang="en-US" b="0" dirty="0" err="1"/>
              <a:t>dati</a:t>
            </a:r>
            <a:r>
              <a:rPr lang="en-US" b="0" dirty="0"/>
              <a:t> </a:t>
            </a:r>
            <a:r>
              <a:rPr lang="en-US" b="0" dirty="0" err="1" smtClean="0"/>
              <a:t>esteso</a:t>
            </a:r>
            <a:endParaRPr lang="en-US" b="0" dirty="0" smtClean="0"/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US" b="0" dirty="0"/>
          </a:p>
        </p:txBody>
      </p:sp>
      <p:sp>
        <p:nvSpPr>
          <p:cNvPr id="23" name="Text Placeholder 5"/>
          <p:cNvSpPr txBox="1">
            <a:spLocks/>
          </p:cNvSpPr>
          <p:nvPr/>
        </p:nvSpPr>
        <p:spPr>
          <a:xfrm>
            <a:off x="107780" y="763376"/>
            <a:ext cx="3951460" cy="2009061"/>
          </a:xfrm>
          <a:prstGeom prst="round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>
              <a:buFont typeface="Wingdings" panose="05000000000000000000" pitchFamily="2" charset="2"/>
              <a:buNone/>
              <a:defRPr sz="1600" b="1">
                <a:latin typeface="Yu Gothic UI" panose="020B0500000000000000" pitchFamily="34" charset="-128"/>
                <a:ea typeface="Yu Gothic UI" panose="020B0500000000000000" pitchFamily="34" charset="-128"/>
              </a:defRPr>
            </a:lvl1pPr>
          </a:lstStyle>
          <a:p>
            <a:r>
              <a:rPr lang="en-US" dirty="0" err="1"/>
              <a:t>Punti</a:t>
            </a:r>
            <a:r>
              <a:rPr lang="en-US" dirty="0"/>
              <a:t> di Forza LCA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it-IT" b="0" dirty="0"/>
              <a:t>Prospettiva allargata al ciclo di vita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it-IT" b="0" dirty="0"/>
              <a:t>Supporto quantitativo alle decisioni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it-IT" b="0" dirty="0"/>
              <a:t>Comparabilità risultati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it-IT" b="0" dirty="0"/>
              <a:t>Riconoscimento </a:t>
            </a:r>
            <a:r>
              <a:rPr lang="it-IT" b="0" dirty="0" smtClean="0"/>
              <a:t>internazionale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it-IT" b="0" dirty="0"/>
          </a:p>
        </p:txBody>
      </p:sp>
      <p:sp>
        <p:nvSpPr>
          <p:cNvPr id="24" name="Rettangolo 23"/>
          <p:cNvSpPr/>
          <p:nvPr/>
        </p:nvSpPr>
        <p:spPr>
          <a:xfrm>
            <a:off x="9616876" y="894897"/>
            <a:ext cx="708660" cy="518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978" y="1007885"/>
            <a:ext cx="7186591" cy="3799911"/>
          </a:xfrm>
          <a:prstGeom prst="rect">
            <a:avLst/>
          </a:prstGeom>
        </p:spPr>
      </p:pic>
      <p:cxnSp>
        <p:nvCxnSpPr>
          <p:cNvPr id="26" name="Connettore 1 4"/>
          <p:cNvCxnSpPr/>
          <p:nvPr/>
        </p:nvCxnSpPr>
        <p:spPr>
          <a:xfrm>
            <a:off x="7134545" y="1170645"/>
            <a:ext cx="0" cy="823316"/>
          </a:xfrm>
          <a:prstGeom prst="line">
            <a:avLst/>
          </a:prstGeom>
          <a:solidFill>
            <a:srgbClr val="FF0000">
              <a:alpha val="23137"/>
            </a:srgbClr>
          </a:solidFill>
          <a:ln w="41275" cmpd="sng">
            <a:solidFill>
              <a:srgbClr val="FF000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cxnSp>
      <p:sp>
        <p:nvSpPr>
          <p:cNvPr id="27" name="Ovale 26"/>
          <p:cNvSpPr/>
          <p:nvPr/>
        </p:nvSpPr>
        <p:spPr>
          <a:xfrm>
            <a:off x="6594545" y="1979740"/>
            <a:ext cx="1080000" cy="1080000"/>
          </a:xfrm>
          <a:prstGeom prst="ellipse">
            <a:avLst/>
          </a:prstGeom>
          <a:solidFill>
            <a:srgbClr val="FF0000">
              <a:alpha val="23137"/>
            </a:srgbClr>
          </a:solidFill>
          <a:ln w="41275" cmpd="sng">
            <a:solidFill>
              <a:srgbClr val="FF0000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b="1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8" name="Rettangolo arrotondato 27"/>
          <p:cNvSpPr/>
          <p:nvPr/>
        </p:nvSpPr>
        <p:spPr>
          <a:xfrm>
            <a:off x="6594545" y="963205"/>
            <a:ext cx="1125698" cy="629051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smtClean="0"/>
              <a:t>Focus tradizionale</a:t>
            </a:r>
            <a:endParaRPr lang="it-IT" sz="1200" b="1" dirty="0"/>
          </a:p>
        </p:txBody>
      </p:sp>
      <p:sp>
        <p:nvSpPr>
          <p:cNvPr id="29" name="Rectangle 5"/>
          <p:cNvSpPr/>
          <p:nvPr/>
        </p:nvSpPr>
        <p:spPr>
          <a:xfrm>
            <a:off x="6167438" y="4473734"/>
            <a:ext cx="4699591" cy="33409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dk1"/>
              </a:solidFill>
            </a:endParaRPr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 rotWithShape="1">
          <a:blip r:embed="rId3"/>
          <a:srcRect t="68498" b="4057"/>
          <a:stretch/>
        </p:blipFill>
        <p:spPr>
          <a:xfrm>
            <a:off x="6167438" y="4640781"/>
            <a:ext cx="5322269" cy="1392071"/>
          </a:xfrm>
          <a:prstGeom prst="rect">
            <a:avLst/>
          </a:prstGeom>
        </p:spPr>
      </p:pic>
      <p:grpSp>
        <p:nvGrpSpPr>
          <p:cNvPr id="17" name="Gruppo 16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8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9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20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01693" y="23144"/>
            <a:ext cx="1980701" cy="52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7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magine 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9597" y="5999031"/>
            <a:ext cx="780844" cy="612000"/>
          </a:xfrm>
          <a:prstGeom prst="rect">
            <a:avLst/>
          </a:prstGeom>
        </p:spPr>
      </p:pic>
      <p:pic>
        <p:nvPicPr>
          <p:cNvPr id="70" name="Immagine 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8419" y="2785487"/>
            <a:ext cx="1224047" cy="695774"/>
          </a:xfrm>
          <a:prstGeom prst="rect">
            <a:avLst/>
          </a:prstGeom>
        </p:spPr>
      </p:pic>
      <p:pic>
        <p:nvPicPr>
          <p:cNvPr id="92" name="Immagine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883" y="5125411"/>
            <a:ext cx="801144" cy="805013"/>
          </a:xfrm>
          <a:prstGeom prst="rect">
            <a:avLst/>
          </a:prstGeom>
        </p:spPr>
      </p:pic>
      <p:pic>
        <p:nvPicPr>
          <p:cNvPr id="71" name="Immagine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232" y="1425283"/>
            <a:ext cx="740785" cy="540773"/>
          </a:xfrm>
          <a:prstGeom prst="rect">
            <a:avLst/>
          </a:prstGeom>
        </p:spPr>
      </p:pic>
      <p:pic>
        <p:nvPicPr>
          <p:cNvPr id="39" name="Immagin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306" y="1463311"/>
            <a:ext cx="623300" cy="623300"/>
          </a:xfrm>
          <a:prstGeom prst="rect">
            <a:avLst/>
          </a:prstGeom>
        </p:spPr>
      </p:pic>
      <p:pic>
        <p:nvPicPr>
          <p:cNvPr id="36" name="Immagin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1616" y="811351"/>
            <a:ext cx="572695" cy="65287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0" y="0"/>
            <a:ext cx="7047122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Ecolabel </a:t>
            </a:r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esistenti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secondo screening 463 standard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Rettangolo 185"/>
          <p:cNvSpPr/>
          <p:nvPr/>
        </p:nvSpPr>
        <p:spPr>
          <a:xfrm>
            <a:off x="76374" y="5238235"/>
            <a:ext cx="3378186" cy="161582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endParaRPr lang="it-IT" sz="1100" b="1" dirty="0"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it-IT" sz="1100" b="1" dirty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 SONO LABEL </a:t>
            </a:r>
            <a:r>
              <a:rPr lang="it-IT" sz="1100" b="1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DI APPLICAZIONE MOLTO AMPIA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endParaRPr lang="it-IT" sz="1100" b="1" dirty="0"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it-IT" sz="1100" b="1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NON HANNO RACCOMANDAZIONI SPECIFICHE SUL SETTORE DI RIFERIMENTO</a:t>
            </a:r>
            <a:endParaRPr lang="it-IT" sz="1100" b="1" dirty="0"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è"/>
            </a:pPr>
            <a:endParaRPr lang="it-IT" sz="1100" b="1" dirty="0" smtClean="0"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it-IT" sz="1100" b="1" dirty="0" smtClean="0"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TOCCANO ASPETTI MOLTO SPECIFICI DELL’IMPRESA O DEL PRODOTTO</a:t>
            </a:r>
            <a:endParaRPr lang="it-IT" sz="1100" b="1" dirty="0"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103594" y="630311"/>
            <a:ext cx="3289846" cy="43088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1100" b="1" dirty="0">
                <a:solidFill>
                  <a:schemeClr val="bg1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ECOLABEL </a:t>
            </a:r>
            <a:r>
              <a:rPr lang="it-IT" sz="1100" b="1" dirty="0" smtClean="0">
                <a:solidFill>
                  <a:schemeClr val="bg1"/>
                </a:solidFill>
                <a:latin typeface="Segoe UI" panose="020B0502040204020203" pitchFamily="34" charset="0"/>
                <a:ea typeface="Arial Unicode MS" pitchFamily="34" charset="-128"/>
                <a:cs typeface="Segoe UI" panose="020B0502040204020203" pitchFamily="34" charset="0"/>
              </a:rPr>
              <a:t>GENERICI</a:t>
            </a:r>
          </a:p>
          <a:p>
            <a:pPr algn="ctr"/>
            <a:endParaRPr lang="it-IT" sz="1100" b="1" dirty="0">
              <a:solidFill>
                <a:schemeClr val="bg1"/>
              </a:solidFill>
              <a:latin typeface="Segoe UI" panose="020B0502040204020203" pitchFamily="34" charset="0"/>
              <a:ea typeface="Arial Unicode MS" pitchFamily="34" charset="-128"/>
              <a:cs typeface="Segoe UI" panose="020B0502040204020203" pitchFamily="34" charset="0"/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8"/>
          <a:srcRect l="29191" r="34596" b="7435"/>
          <a:stretch/>
        </p:blipFill>
        <p:spPr>
          <a:xfrm>
            <a:off x="71402" y="1169520"/>
            <a:ext cx="3322038" cy="4022240"/>
          </a:xfrm>
          <a:prstGeom prst="roundRect">
            <a:avLst>
              <a:gd name="adj" fmla="val 6961"/>
            </a:avLst>
          </a:prstGeom>
          <a:solidFill>
            <a:srgbClr val="FFFFFF"/>
          </a:solidFill>
          <a:ln w="76200" cap="sq">
            <a:noFill/>
            <a:miter lim="800000"/>
          </a:ln>
          <a:effectLst/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01678" y="1419861"/>
            <a:ext cx="952500" cy="666750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5560" y="1028847"/>
            <a:ext cx="1105955" cy="519799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08799" y="802566"/>
            <a:ext cx="607430" cy="1214860"/>
          </a:xfrm>
          <a:prstGeom prst="rect">
            <a:avLst/>
          </a:prstGeom>
        </p:spPr>
      </p:pic>
      <p:pic>
        <p:nvPicPr>
          <p:cNvPr id="34" name="Immagin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9805" y="780266"/>
            <a:ext cx="618220" cy="618220"/>
          </a:xfrm>
          <a:prstGeom prst="rect">
            <a:avLst/>
          </a:prstGeom>
        </p:spPr>
      </p:pic>
      <p:pic>
        <p:nvPicPr>
          <p:cNvPr id="35" name="Immagin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00789" y="857944"/>
            <a:ext cx="585805" cy="1171609"/>
          </a:xfrm>
          <a:prstGeom prst="rect">
            <a:avLst/>
          </a:prstGeom>
        </p:spPr>
      </p:pic>
      <p:pic>
        <p:nvPicPr>
          <p:cNvPr id="37" name="Immagine 3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87437" y="1409996"/>
            <a:ext cx="665017" cy="665017"/>
          </a:xfrm>
          <a:prstGeom prst="rect">
            <a:avLst/>
          </a:prstGeom>
        </p:spPr>
      </p:pic>
      <p:pic>
        <p:nvPicPr>
          <p:cNvPr id="38" name="Immagine 3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44607" y="1463311"/>
            <a:ext cx="546752" cy="546752"/>
          </a:xfrm>
          <a:prstGeom prst="rect">
            <a:avLst/>
          </a:prstGeom>
        </p:spPr>
      </p:pic>
      <p:pic>
        <p:nvPicPr>
          <p:cNvPr id="40" name="Immagine 3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49127" y="830107"/>
            <a:ext cx="544034" cy="538594"/>
          </a:xfrm>
          <a:prstGeom prst="rect">
            <a:avLst/>
          </a:prstGeom>
        </p:spPr>
      </p:pic>
      <p:pic>
        <p:nvPicPr>
          <p:cNvPr id="41" name="Immagine 4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28176" y="2603093"/>
            <a:ext cx="807843" cy="783607"/>
          </a:xfrm>
          <a:prstGeom prst="rect">
            <a:avLst/>
          </a:prstGeom>
        </p:spPr>
      </p:pic>
      <p:pic>
        <p:nvPicPr>
          <p:cNvPr id="42" name="Immagin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03624" y="1379259"/>
            <a:ext cx="845909" cy="575218"/>
          </a:xfrm>
          <a:prstGeom prst="rect">
            <a:avLst/>
          </a:prstGeom>
        </p:spPr>
      </p:pic>
      <p:pic>
        <p:nvPicPr>
          <p:cNvPr id="62" name="Immagine 6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3362" y="2091354"/>
            <a:ext cx="878693" cy="395411"/>
          </a:xfrm>
          <a:prstGeom prst="rect">
            <a:avLst/>
          </a:prstGeom>
        </p:spPr>
      </p:pic>
      <p:pic>
        <p:nvPicPr>
          <p:cNvPr id="63" name="Immagine 6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04423" y="2050184"/>
            <a:ext cx="647486" cy="641011"/>
          </a:xfrm>
          <a:prstGeom prst="rect">
            <a:avLst/>
          </a:prstGeom>
        </p:spPr>
      </p:pic>
      <p:pic>
        <p:nvPicPr>
          <p:cNvPr id="64" name="Immagine 6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67251" y="1290880"/>
            <a:ext cx="1092206" cy="666246"/>
          </a:xfrm>
          <a:prstGeom prst="rect">
            <a:avLst/>
          </a:prstGeom>
        </p:spPr>
      </p:pic>
      <p:pic>
        <p:nvPicPr>
          <p:cNvPr id="69" name="Immagine 6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7855" y="2592409"/>
            <a:ext cx="501232" cy="786934"/>
          </a:xfrm>
          <a:prstGeom prst="rect">
            <a:avLst/>
          </a:prstGeom>
        </p:spPr>
      </p:pic>
      <p:pic>
        <p:nvPicPr>
          <p:cNvPr id="72" name="Immagine 7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723929" y="2498115"/>
            <a:ext cx="784993" cy="784993"/>
          </a:xfrm>
          <a:prstGeom prst="rect">
            <a:avLst/>
          </a:prstGeom>
        </p:spPr>
      </p:pic>
      <p:pic>
        <p:nvPicPr>
          <p:cNvPr id="73" name="Immagine 7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717259" y="2242468"/>
            <a:ext cx="743802" cy="989257"/>
          </a:xfrm>
          <a:prstGeom prst="rect">
            <a:avLst/>
          </a:prstGeom>
        </p:spPr>
      </p:pic>
      <p:pic>
        <p:nvPicPr>
          <p:cNvPr id="74" name="Immagine 73"/>
          <p:cNvPicPr>
            <a:picLocks noChangeAspect="1"/>
          </p:cNvPicPr>
          <p:nvPr/>
        </p:nvPicPr>
        <p:blipFill>
          <a:blip r:embed="rId2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9037" y="2651351"/>
            <a:ext cx="833679" cy="625259"/>
          </a:xfrm>
          <a:prstGeom prst="rect">
            <a:avLst/>
          </a:prstGeom>
        </p:spPr>
      </p:pic>
      <p:pic>
        <p:nvPicPr>
          <p:cNvPr id="75" name="Immagine 7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132513" y="2740247"/>
            <a:ext cx="1287012" cy="476194"/>
          </a:xfrm>
          <a:prstGeom prst="rect">
            <a:avLst/>
          </a:prstGeom>
        </p:spPr>
      </p:pic>
      <p:pic>
        <p:nvPicPr>
          <p:cNvPr id="76" name="Immagine 7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764422" y="3927873"/>
            <a:ext cx="453780" cy="540000"/>
          </a:xfrm>
          <a:prstGeom prst="rect">
            <a:avLst/>
          </a:prstGeom>
        </p:spPr>
      </p:pic>
      <p:pic>
        <p:nvPicPr>
          <p:cNvPr id="78" name="Immagine 7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601701" y="3920329"/>
            <a:ext cx="604353" cy="688961"/>
          </a:xfrm>
          <a:prstGeom prst="rect">
            <a:avLst/>
          </a:prstGeom>
        </p:spPr>
      </p:pic>
      <p:pic>
        <p:nvPicPr>
          <p:cNvPr id="79" name="Immagine 7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961" y="3939741"/>
            <a:ext cx="620685" cy="540000"/>
          </a:xfrm>
          <a:prstGeom prst="rect">
            <a:avLst/>
          </a:prstGeom>
        </p:spPr>
      </p:pic>
      <p:pic>
        <p:nvPicPr>
          <p:cNvPr id="80" name="Immagine 79"/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9464" y="3927873"/>
            <a:ext cx="760560" cy="540000"/>
          </a:xfrm>
          <a:prstGeom prst="rect">
            <a:avLst/>
          </a:prstGeom>
        </p:spPr>
      </p:pic>
      <p:pic>
        <p:nvPicPr>
          <p:cNvPr id="81" name="Immagine 80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137736" y="3927873"/>
            <a:ext cx="461535" cy="540000"/>
          </a:xfrm>
          <a:prstGeom prst="rect">
            <a:avLst/>
          </a:prstGeom>
        </p:spPr>
      </p:pic>
      <p:pic>
        <p:nvPicPr>
          <p:cNvPr id="83" name="Immagine 8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312514" y="4222748"/>
            <a:ext cx="589490" cy="371379"/>
          </a:xfrm>
          <a:prstGeom prst="rect">
            <a:avLst/>
          </a:prstGeom>
        </p:spPr>
      </p:pic>
      <p:pic>
        <p:nvPicPr>
          <p:cNvPr id="85" name="Immagine 84"/>
          <p:cNvPicPr>
            <a:picLocks noChangeAspect="1"/>
          </p:cNvPicPr>
          <p:nvPr/>
        </p:nvPicPr>
        <p:blipFill>
          <a:blip r:embed="rId3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3709" y="3582077"/>
            <a:ext cx="465844" cy="465844"/>
          </a:xfrm>
          <a:prstGeom prst="rect">
            <a:avLst/>
          </a:prstGeom>
        </p:spPr>
      </p:pic>
      <p:pic>
        <p:nvPicPr>
          <p:cNvPr id="86" name="Immagine 85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1384314" y="3648930"/>
            <a:ext cx="507574" cy="964390"/>
          </a:xfrm>
          <a:prstGeom prst="rect">
            <a:avLst/>
          </a:prstGeom>
        </p:spPr>
      </p:pic>
      <p:pic>
        <p:nvPicPr>
          <p:cNvPr id="87" name="Immagine 8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130979" y="4149191"/>
            <a:ext cx="479724" cy="474926"/>
          </a:xfrm>
          <a:prstGeom prst="rect">
            <a:avLst/>
          </a:prstGeom>
        </p:spPr>
      </p:pic>
      <p:pic>
        <p:nvPicPr>
          <p:cNvPr id="88" name="Immagine 87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0350512" y="4249315"/>
            <a:ext cx="843496" cy="388008"/>
          </a:xfrm>
          <a:prstGeom prst="rect">
            <a:avLst/>
          </a:prstGeom>
        </p:spPr>
      </p:pic>
      <p:pic>
        <p:nvPicPr>
          <p:cNvPr id="89" name="Immagine 88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338414" y="3620879"/>
            <a:ext cx="891260" cy="595644"/>
          </a:xfrm>
          <a:prstGeom prst="rect">
            <a:avLst/>
          </a:prstGeom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742464" y="4192760"/>
            <a:ext cx="431357" cy="431357"/>
          </a:xfrm>
          <a:prstGeom prst="rect">
            <a:avLst/>
          </a:prstGeom>
        </p:spPr>
      </p:pic>
      <p:pic>
        <p:nvPicPr>
          <p:cNvPr id="91" name="Immagine 90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730402" y="3602712"/>
            <a:ext cx="476250" cy="509588"/>
          </a:xfrm>
          <a:prstGeom prst="rect">
            <a:avLst/>
          </a:prstGeom>
        </p:spPr>
      </p:pic>
      <p:pic>
        <p:nvPicPr>
          <p:cNvPr id="93" name="Immagine 9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3732980" y="5935255"/>
            <a:ext cx="603024" cy="612000"/>
          </a:xfrm>
          <a:prstGeom prst="rect">
            <a:avLst/>
          </a:prstGeom>
        </p:spPr>
      </p:pic>
      <p:pic>
        <p:nvPicPr>
          <p:cNvPr id="96" name="Immagine 95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078197" y="5207243"/>
            <a:ext cx="574583" cy="612000"/>
          </a:xfrm>
          <a:prstGeom prst="rect">
            <a:avLst/>
          </a:prstGeom>
        </p:spPr>
      </p:pic>
      <p:pic>
        <p:nvPicPr>
          <p:cNvPr id="97" name="Immagine 96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4566819" y="5166302"/>
            <a:ext cx="634440" cy="612000"/>
          </a:xfrm>
          <a:prstGeom prst="rect">
            <a:avLst/>
          </a:prstGeom>
        </p:spPr>
      </p:pic>
      <p:pic>
        <p:nvPicPr>
          <p:cNvPr id="98" name="Immagine 97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239416" y="6008128"/>
            <a:ext cx="348041" cy="612000"/>
          </a:xfrm>
          <a:prstGeom prst="rect">
            <a:avLst/>
          </a:prstGeom>
        </p:spPr>
      </p:pic>
      <p:pic>
        <p:nvPicPr>
          <p:cNvPr id="99" name="Immagine 98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296218" y="5166302"/>
            <a:ext cx="634440" cy="612000"/>
          </a:xfrm>
          <a:prstGeom prst="rect">
            <a:avLst/>
          </a:prstGeom>
        </p:spPr>
      </p:pic>
      <p:pic>
        <p:nvPicPr>
          <p:cNvPr id="100" name="Immagine 99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352306" y="5999850"/>
            <a:ext cx="609059" cy="612000"/>
          </a:xfrm>
          <a:prstGeom prst="rect">
            <a:avLst/>
          </a:prstGeom>
        </p:spPr>
      </p:pic>
      <p:pic>
        <p:nvPicPr>
          <p:cNvPr id="101" name="Immagine 100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3751968" y="5419032"/>
            <a:ext cx="659922" cy="145884"/>
          </a:xfrm>
          <a:prstGeom prst="rect">
            <a:avLst/>
          </a:prstGeom>
        </p:spPr>
      </p:pic>
      <p:pic>
        <p:nvPicPr>
          <p:cNvPr id="102" name="Immagine 101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5451084" y="5999850"/>
            <a:ext cx="609059" cy="612000"/>
          </a:xfrm>
          <a:prstGeom prst="rect">
            <a:avLst/>
          </a:prstGeom>
        </p:spPr>
      </p:pic>
      <p:pic>
        <p:nvPicPr>
          <p:cNvPr id="103" name="Immagine 102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037889" y="6025026"/>
            <a:ext cx="380664" cy="612000"/>
          </a:xfrm>
          <a:prstGeom prst="rect">
            <a:avLst/>
          </a:prstGeom>
        </p:spPr>
      </p:pic>
      <p:pic>
        <p:nvPicPr>
          <p:cNvPr id="107" name="Immagine 106"/>
          <p:cNvPicPr>
            <a:picLocks noChangeAspect="1"/>
          </p:cNvPicPr>
          <p:nvPr/>
        </p:nvPicPr>
        <p:blipFill>
          <a:blip r:embed="rId4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9826" y="5432118"/>
            <a:ext cx="436368" cy="432000"/>
          </a:xfrm>
          <a:prstGeom prst="rect">
            <a:avLst/>
          </a:prstGeom>
        </p:spPr>
      </p:pic>
      <p:pic>
        <p:nvPicPr>
          <p:cNvPr id="108" name="Immagine 107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863086" y="5432118"/>
            <a:ext cx="236064" cy="432000"/>
          </a:xfrm>
          <a:prstGeom prst="rect">
            <a:avLst/>
          </a:prstGeom>
        </p:spPr>
      </p:pic>
      <p:pic>
        <p:nvPicPr>
          <p:cNvPr id="109" name="Immagine 108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7663233" y="6008128"/>
            <a:ext cx="360387" cy="634267"/>
          </a:xfrm>
          <a:prstGeom prst="rect">
            <a:avLst/>
          </a:prstGeom>
        </p:spPr>
      </p:pic>
      <p:pic>
        <p:nvPicPr>
          <p:cNvPr id="110" name="Immagine 109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9891398" y="5432118"/>
            <a:ext cx="644772" cy="432000"/>
          </a:xfrm>
          <a:prstGeom prst="rect">
            <a:avLst/>
          </a:prstGeom>
        </p:spPr>
      </p:pic>
      <p:pic>
        <p:nvPicPr>
          <p:cNvPr id="111" name="Immagine 110"/>
          <p:cNvPicPr>
            <a:picLocks noChangeAspect="1"/>
          </p:cNvPicPr>
          <p:nvPr/>
        </p:nvPicPr>
        <p:blipFill>
          <a:blip r:embed="rId5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2596" y="5432118"/>
            <a:ext cx="445356" cy="432000"/>
          </a:xfrm>
          <a:prstGeom prst="rect">
            <a:avLst/>
          </a:prstGeom>
        </p:spPr>
      </p:pic>
      <p:pic>
        <p:nvPicPr>
          <p:cNvPr id="112" name="Immagine 111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9918257" y="6070885"/>
            <a:ext cx="744828" cy="432000"/>
          </a:xfrm>
          <a:prstGeom prst="rect">
            <a:avLst/>
          </a:prstGeom>
        </p:spPr>
      </p:pic>
      <p:pic>
        <p:nvPicPr>
          <p:cNvPr id="113" name="Immagine 112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9353524" y="6070885"/>
            <a:ext cx="450000" cy="432000"/>
          </a:xfrm>
          <a:prstGeom prst="rect">
            <a:avLst/>
          </a:prstGeom>
        </p:spPr>
      </p:pic>
      <p:pic>
        <p:nvPicPr>
          <p:cNvPr id="114" name="Immagine 113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1324553" y="6070885"/>
            <a:ext cx="474720" cy="432000"/>
          </a:xfrm>
          <a:prstGeom prst="rect">
            <a:avLst/>
          </a:prstGeom>
        </p:spPr>
      </p:pic>
      <p:pic>
        <p:nvPicPr>
          <p:cNvPr id="115" name="Immagine 114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0709616" y="5432118"/>
            <a:ext cx="436368" cy="432000"/>
          </a:xfrm>
          <a:prstGeom prst="rect">
            <a:avLst/>
          </a:prstGeom>
        </p:spPr>
      </p:pic>
      <p:pic>
        <p:nvPicPr>
          <p:cNvPr id="116" name="Immagine 115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239640" y="5432118"/>
            <a:ext cx="450000" cy="432000"/>
          </a:xfrm>
          <a:prstGeom prst="rect">
            <a:avLst/>
          </a:prstGeom>
        </p:spPr>
      </p:pic>
      <p:pic>
        <p:nvPicPr>
          <p:cNvPr id="117" name="Immagine 116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8659363" y="6070885"/>
            <a:ext cx="601507" cy="396998"/>
          </a:xfrm>
          <a:prstGeom prst="rect">
            <a:avLst/>
          </a:prstGeom>
        </p:spPr>
      </p:pic>
      <p:pic>
        <p:nvPicPr>
          <p:cNvPr id="118" name="Immagine 117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10777818" y="6070885"/>
            <a:ext cx="432000" cy="432000"/>
          </a:xfrm>
          <a:prstGeom prst="rect">
            <a:avLst/>
          </a:prstGeom>
        </p:spPr>
      </p:pic>
      <p:pic>
        <p:nvPicPr>
          <p:cNvPr id="119" name="Immagine 118"/>
          <p:cNvPicPr>
            <a:picLocks noChangeAspect="1"/>
          </p:cNvPicPr>
          <p:nvPr/>
        </p:nvPicPr>
        <p:blipFill>
          <a:blip r:embed="rId6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19432" y="5432118"/>
            <a:ext cx="419412" cy="432000"/>
          </a:xfrm>
          <a:prstGeom prst="rect">
            <a:avLst/>
          </a:prstGeom>
        </p:spPr>
      </p:pic>
      <p:pic>
        <p:nvPicPr>
          <p:cNvPr id="120" name="Immagine 119"/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10968452" y="5137553"/>
            <a:ext cx="1012562" cy="162010"/>
          </a:xfrm>
          <a:prstGeom prst="rect">
            <a:avLst/>
          </a:prstGeom>
        </p:spPr>
      </p:pic>
      <p:pic>
        <p:nvPicPr>
          <p:cNvPr id="121" name="Immagine 120"/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8168319" y="6070885"/>
            <a:ext cx="364270" cy="539127"/>
          </a:xfrm>
          <a:prstGeom prst="rect">
            <a:avLst/>
          </a:prstGeom>
        </p:spPr>
      </p:pic>
      <p:pic>
        <p:nvPicPr>
          <p:cNvPr id="122" name="Immagine 121"/>
          <p:cNvPicPr>
            <a:picLocks noChangeAspect="1"/>
          </p:cNvPicPr>
          <p:nvPr/>
        </p:nvPicPr>
        <p:blipFill>
          <a:blip r:embed="rId64"/>
          <a:stretch>
            <a:fillRect/>
          </a:stretch>
        </p:blipFill>
        <p:spPr>
          <a:xfrm>
            <a:off x="10527425" y="2102516"/>
            <a:ext cx="577136" cy="588679"/>
          </a:xfrm>
          <a:prstGeom prst="rect">
            <a:avLst/>
          </a:prstGeom>
        </p:spPr>
      </p:pic>
      <p:sp>
        <p:nvSpPr>
          <p:cNvPr id="61" name="Rettangolo arrotondato 60"/>
          <p:cNvSpPr/>
          <p:nvPr/>
        </p:nvSpPr>
        <p:spPr>
          <a:xfrm>
            <a:off x="8916559" y="744539"/>
            <a:ext cx="3168761" cy="2706487"/>
          </a:xfrm>
          <a:prstGeom prst="roundRect">
            <a:avLst>
              <a:gd name="adj" fmla="val 4178"/>
            </a:avLst>
          </a:prstGeom>
          <a:solidFill>
            <a:srgbClr val="FF0000">
              <a:alpha val="43922"/>
            </a:srgb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400" b="1" dirty="0" smtClean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it-IT" sz="1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Economia </a:t>
            </a:r>
            <a:r>
              <a:rPr lang="it-IT" sz="1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circolare , biomateriali e </a:t>
            </a:r>
            <a:r>
              <a:rPr lang="it-IT" sz="1400" b="1" dirty="0" smtClean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biodegradabilità</a:t>
            </a: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43" name="Rettangolo arrotondato 42"/>
          <p:cNvSpPr/>
          <p:nvPr/>
        </p:nvSpPr>
        <p:spPr>
          <a:xfrm>
            <a:off x="3613817" y="709508"/>
            <a:ext cx="5169038" cy="1413932"/>
          </a:xfrm>
          <a:prstGeom prst="roundRect">
            <a:avLst>
              <a:gd name="adj" fmla="val 8928"/>
            </a:avLst>
          </a:prstGeom>
          <a:solidFill>
            <a:srgbClr val="FF0000">
              <a:alpha val="43922"/>
            </a:srgb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b="1" dirty="0">
                <a:solidFill>
                  <a:schemeClr val="bg1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Biomateriali</a:t>
            </a: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57" name="Rettangolo arrotondato 56"/>
          <p:cNvSpPr/>
          <p:nvPr/>
        </p:nvSpPr>
        <p:spPr>
          <a:xfrm>
            <a:off x="3613817" y="2218893"/>
            <a:ext cx="5169038" cy="1180082"/>
          </a:xfrm>
          <a:prstGeom prst="roundRect">
            <a:avLst>
              <a:gd name="adj" fmla="val 10568"/>
            </a:avLst>
          </a:prstGeom>
          <a:solidFill>
            <a:srgbClr val="FFFFFF">
              <a:alpha val="43922"/>
            </a:srgbClr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b="1" dirty="0" smtClean="0">
                <a:solidFill>
                  <a:srgbClr val="00B05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Consumo acqua</a:t>
            </a:r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82" name="Rettangolo arrotondato 81"/>
          <p:cNvSpPr/>
          <p:nvPr/>
        </p:nvSpPr>
        <p:spPr>
          <a:xfrm>
            <a:off x="7560374" y="3544084"/>
            <a:ext cx="4524946" cy="1156062"/>
          </a:xfrm>
          <a:prstGeom prst="roundRect">
            <a:avLst>
              <a:gd name="adj" fmla="val 10306"/>
            </a:avLst>
          </a:prstGeom>
          <a:solidFill>
            <a:srgbClr val="FFFFFF">
              <a:alpha val="43922"/>
            </a:srgbClr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b="1" dirty="0" smtClean="0">
                <a:solidFill>
                  <a:srgbClr val="00B05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Energia</a:t>
            </a:r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06" name="Rettangolo arrotondato 105"/>
          <p:cNvSpPr/>
          <p:nvPr/>
        </p:nvSpPr>
        <p:spPr>
          <a:xfrm>
            <a:off x="7513918" y="4790964"/>
            <a:ext cx="4563878" cy="1925526"/>
          </a:xfrm>
          <a:prstGeom prst="roundRect">
            <a:avLst>
              <a:gd name="adj" fmla="val 10656"/>
            </a:avLst>
          </a:prstGeom>
          <a:solidFill>
            <a:srgbClr val="FFFFFF">
              <a:alpha val="43922"/>
            </a:srgbClr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400" b="1" dirty="0" smtClean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it-IT" sz="1400" b="1" dirty="0" smtClean="0">
                <a:solidFill>
                  <a:srgbClr val="00B05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Multi </a:t>
            </a:r>
            <a:r>
              <a:rPr lang="it-IT" sz="1400" b="1" dirty="0">
                <a:solidFill>
                  <a:srgbClr val="00B05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caratteristiche prodotto-processo </a:t>
            </a:r>
          </a:p>
          <a:p>
            <a:endParaRPr lang="it-IT" sz="1400" b="1" dirty="0" smtClean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95" name="Rettangolo arrotondato 94"/>
          <p:cNvSpPr/>
          <p:nvPr/>
        </p:nvSpPr>
        <p:spPr>
          <a:xfrm>
            <a:off x="3580982" y="4821579"/>
            <a:ext cx="3849459" cy="1934300"/>
          </a:xfrm>
          <a:prstGeom prst="roundRect">
            <a:avLst>
              <a:gd name="adj" fmla="val 8788"/>
            </a:avLst>
          </a:prstGeom>
          <a:solidFill>
            <a:srgbClr val="FFFFFF">
              <a:alpha val="43922"/>
            </a:srgbClr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400" b="1" dirty="0" smtClean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it-IT" sz="1400" b="1" dirty="0" smtClean="0">
                <a:solidFill>
                  <a:srgbClr val="00B05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Produzione </a:t>
            </a:r>
            <a:r>
              <a:rPr lang="it-IT" sz="1400" b="1" dirty="0">
                <a:solidFill>
                  <a:srgbClr val="00B05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CO </a:t>
            </a:r>
            <a:r>
              <a:rPr lang="it-IT" sz="1400" b="1" dirty="0" smtClean="0">
                <a:solidFill>
                  <a:srgbClr val="00B05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2</a:t>
            </a:r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65" name="Rettangolo arrotondato 64"/>
          <p:cNvSpPr/>
          <p:nvPr/>
        </p:nvSpPr>
        <p:spPr>
          <a:xfrm>
            <a:off x="3613817" y="3520108"/>
            <a:ext cx="3805708" cy="1156062"/>
          </a:xfrm>
          <a:prstGeom prst="roundRect">
            <a:avLst>
              <a:gd name="adj" fmla="val 5033"/>
            </a:avLst>
          </a:prstGeom>
          <a:solidFill>
            <a:srgbClr val="FFFFFF">
              <a:alpha val="43922"/>
            </a:srgbClr>
          </a:solidFill>
          <a:ln w="2857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400" b="1" dirty="0" smtClean="0">
                <a:solidFill>
                  <a:srgbClr val="00B050"/>
                </a:solidFill>
                <a:latin typeface="Yu Gothic UI" panose="020B0500000000000000" pitchFamily="34" charset="-128"/>
                <a:ea typeface="Yu Gothic UI" panose="020B0500000000000000" pitchFamily="34" charset="-128"/>
              </a:rPr>
              <a:t>Comunicazione</a:t>
            </a:r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it-IT" sz="1400" b="1" dirty="0">
              <a:solidFill>
                <a:srgbClr val="00B050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23" name="Immagine 122"/>
          <p:cNvPicPr>
            <a:picLocks noChangeAspect="1"/>
          </p:cNvPicPr>
          <p:nvPr/>
        </p:nvPicPr>
        <p:blipFill rotWithShape="1">
          <a:blip r:embed="rId6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008471" y="23144"/>
            <a:ext cx="2173923" cy="57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9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9602309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it-IT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Sistemi certificazione dato: 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LCA - 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Analisi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del </a:t>
            </a:r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ciclo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di vita </a:t>
            </a:r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dei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err="1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prodotti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8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9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20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01693" y="23144"/>
            <a:ext cx="1980701" cy="521370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93" y="627363"/>
            <a:ext cx="11782821" cy="580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7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" y="0"/>
            <a:ext cx="1217000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Agenda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79438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po 27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29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0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32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9222517" y="23144"/>
            <a:ext cx="2959878" cy="779114"/>
          </a:xfrm>
          <a:prstGeom prst="rect">
            <a:avLst/>
          </a:prstGeom>
        </p:spPr>
      </p:pic>
      <p:sp>
        <p:nvSpPr>
          <p:cNvPr id="22" name="Vertical Text Placeholder 2"/>
          <p:cNvSpPr txBox="1">
            <a:spLocks/>
          </p:cNvSpPr>
          <p:nvPr/>
        </p:nvSpPr>
        <p:spPr>
          <a:xfrm>
            <a:off x="3307932" y="1088747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 smtClean="0"/>
              <a:t>1. La </a:t>
            </a:r>
            <a:r>
              <a:rPr lang="it-IT" dirty="0"/>
              <a:t>sostenibilità dei sistemi produttivi</a:t>
            </a:r>
            <a:endParaRPr lang="en-GB" dirty="0"/>
          </a:p>
        </p:txBody>
      </p:sp>
      <p:sp>
        <p:nvSpPr>
          <p:cNvPr id="23" name="Vertical Text Placeholder 6"/>
          <p:cNvSpPr txBox="1">
            <a:spLocks/>
          </p:cNvSpPr>
          <p:nvPr/>
        </p:nvSpPr>
        <p:spPr>
          <a:xfrm>
            <a:off x="3307932" y="1823293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2. Il cambiamento socio-ambientale</a:t>
            </a:r>
            <a:endParaRPr lang="en-GB" dirty="0"/>
          </a:p>
        </p:txBody>
      </p:sp>
      <p:sp>
        <p:nvSpPr>
          <p:cNvPr id="24" name="Vertical Text Placeholder 7"/>
          <p:cNvSpPr txBox="1">
            <a:spLocks/>
          </p:cNvSpPr>
          <p:nvPr/>
        </p:nvSpPr>
        <p:spPr>
          <a:xfrm>
            <a:off x="3307932" y="2557839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3. I contesti normativi e di business</a:t>
            </a:r>
            <a:endParaRPr lang="en-GB" dirty="0"/>
          </a:p>
        </p:txBody>
      </p:sp>
      <p:sp>
        <p:nvSpPr>
          <p:cNvPr id="26" name="Vertical Text Placeholder 9"/>
          <p:cNvSpPr txBox="1">
            <a:spLocks/>
          </p:cNvSpPr>
          <p:nvPr/>
        </p:nvSpPr>
        <p:spPr>
          <a:xfrm>
            <a:off x="3307932" y="3292385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4. La standardizzazione</a:t>
            </a:r>
            <a:endParaRPr lang="en-GB" dirty="0"/>
          </a:p>
        </p:txBody>
      </p:sp>
      <p:sp>
        <p:nvSpPr>
          <p:cNvPr id="31" name="Vertical Text Placeholder 11"/>
          <p:cNvSpPr txBox="1">
            <a:spLocks/>
          </p:cNvSpPr>
          <p:nvPr/>
        </p:nvSpPr>
        <p:spPr>
          <a:xfrm>
            <a:off x="3307932" y="4026931"/>
            <a:ext cx="5086800" cy="5760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100"/>
              </a:spcBef>
              <a:buFont typeface="+mj-lt"/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5. I fattori abilitanti (tecnologici)</a:t>
            </a:r>
            <a:endParaRPr lang="en-GB" dirty="0"/>
          </a:p>
        </p:txBody>
      </p:sp>
      <p:sp>
        <p:nvSpPr>
          <p:cNvPr id="33" name="Vertical Text Placeholder 11"/>
          <p:cNvSpPr txBox="1">
            <a:spLocks/>
          </p:cNvSpPr>
          <p:nvPr/>
        </p:nvSpPr>
        <p:spPr>
          <a:xfrm>
            <a:off x="3307932" y="4761477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6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Esempi di progetti di ricerca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5" name="Vertical Text Placeholder 11"/>
          <p:cNvSpPr txBox="1">
            <a:spLocks/>
          </p:cNvSpPr>
          <p:nvPr/>
        </p:nvSpPr>
        <p:spPr>
          <a:xfrm>
            <a:off x="3307932" y="5496023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7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Rischi e opportunità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740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6094938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it-IT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Elementi abilitanti per l’economia circolare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po 16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8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9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20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01693" y="23144"/>
            <a:ext cx="1980701" cy="52137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76" y="784802"/>
            <a:ext cx="11638273" cy="582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4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517"/>
            <a:ext cx="1058672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Fattori abilitanti tecnologici: una tassonomia per l’economia circolare</a:t>
            </a:r>
            <a:endParaRPr lang="en-GB" sz="2400" dirty="0">
              <a:solidFill>
                <a:schemeClr val="tx1"/>
              </a:solidFill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21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4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25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01693" y="23144"/>
            <a:ext cx="1980701" cy="521370"/>
          </a:xfrm>
          <a:prstGeom prst="rect">
            <a:avLst/>
          </a:prstGeom>
        </p:spPr>
      </p:pic>
      <p:cxnSp>
        <p:nvCxnSpPr>
          <p:cNvPr id="33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rapezio 219"/>
          <p:cNvSpPr/>
          <p:nvPr/>
        </p:nvSpPr>
        <p:spPr>
          <a:xfrm>
            <a:off x="3241536" y="3828314"/>
            <a:ext cx="4342973" cy="1305101"/>
          </a:xfrm>
          <a:custGeom>
            <a:avLst/>
            <a:gdLst>
              <a:gd name="connsiteX0" fmla="*/ 0 w 1124306"/>
              <a:gd name="connsiteY0" fmla="*/ 566301 h 566301"/>
              <a:gd name="connsiteX1" fmla="*/ 141575 w 1124306"/>
              <a:gd name="connsiteY1" fmla="*/ 0 h 566301"/>
              <a:gd name="connsiteX2" fmla="*/ 982731 w 1124306"/>
              <a:gd name="connsiteY2" fmla="*/ 0 h 566301"/>
              <a:gd name="connsiteX3" fmla="*/ 1124306 w 1124306"/>
              <a:gd name="connsiteY3" fmla="*/ 566301 h 566301"/>
              <a:gd name="connsiteX4" fmla="*/ 0 w 1124306"/>
              <a:gd name="connsiteY4" fmla="*/ 566301 h 566301"/>
              <a:gd name="connsiteX0" fmla="*/ 0 w 1116686"/>
              <a:gd name="connsiteY0" fmla="*/ 566301 h 1579761"/>
              <a:gd name="connsiteX1" fmla="*/ 141575 w 1116686"/>
              <a:gd name="connsiteY1" fmla="*/ 0 h 1579761"/>
              <a:gd name="connsiteX2" fmla="*/ 982731 w 1116686"/>
              <a:gd name="connsiteY2" fmla="*/ 0 h 1579761"/>
              <a:gd name="connsiteX3" fmla="*/ 1116686 w 1116686"/>
              <a:gd name="connsiteY3" fmla="*/ 1579761 h 1579761"/>
              <a:gd name="connsiteX4" fmla="*/ 0 w 1116686"/>
              <a:gd name="connsiteY4" fmla="*/ 566301 h 1579761"/>
              <a:gd name="connsiteX0" fmla="*/ 0 w 4358391"/>
              <a:gd name="connsiteY0" fmla="*/ 566301 h 1579761"/>
              <a:gd name="connsiteX1" fmla="*/ 141575 w 4358391"/>
              <a:gd name="connsiteY1" fmla="*/ 0 h 1579761"/>
              <a:gd name="connsiteX2" fmla="*/ 4358391 w 4358391"/>
              <a:gd name="connsiteY2" fmla="*/ 944880 h 1579761"/>
              <a:gd name="connsiteX3" fmla="*/ 1116686 w 4358391"/>
              <a:gd name="connsiteY3" fmla="*/ 1579761 h 1579761"/>
              <a:gd name="connsiteX4" fmla="*/ 0 w 4358391"/>
              <a:gd name="connsiteY4" fmla="*/ 566301 h 1579761"/>
              <a:gd name="connsiteX0" fmla="*/ 0 w 4358391"/>
              <a:gd name="connsiteY0" fmla="*/ 93861 h 1107321"/>
              <a:gd name="connsiteX1" fmla="*/ 2358995 w 4358391"/>
              <a:gd name="connsiteY1" fmla="*/ 0 h 1107321"/>
              <a:gd name="connsiteX2" fmla="*/ 4358391 w 4358391"/>
              <a:gd name="connsiteY2" fmla="*/ 472440 h 1107321"/>
              <a:gd name="connsiteX3" fmla="*/ 1116686 w 4358391"/>
              <a:gd name="connsiteY3" fmla="*/ 1107321 h 1107321"/>
              <a:gd name="connsiteX4" fmla="*/ 0 w 4358391"/>
              <a:gd name="connsiteY4" fmla="*/ 93861 h 1107321"/>
              <a:gd name="connsiteX0" fmla="*/ 0 w 4358391"/>
              <a:gd name="connsiteY0" fmla="*/ 0 h 1013460"/>
              <a:gd name="connsiteX1" fmla="*/ 2328515 w 4358391"/>
              <a:gd name="connsiteY1" fmla="*/ 287139 h 1013460"/>
              <a:gd name="connsiteX2" fmla="*/ 4358391 w 4358391"/>
              <a:gd name="connsiteY2" fmla="*/ 378579 h 1013460"/>
              <a:gd name="connsiteX3" fmla="*/ 1116686 w 4358391"/>
              <a:gd name="connsiteY3" fmla="*/ 1013460 h 1013460"/>
              <a:gd name="connsiteX4" fmla="*/ 0 w 4358391"/>
              <a:gd name="connsiteY4" fmla="*/ 0 h 1013460"/>
              <a:gd name="connsiteX0" fmla="*/ 0 w 4358391"/>
              <a:gd name="connsiteY0" fmla="*/ 291981 h 1305441"/>
              <a:gd name="connsiteX1" fmla="*/ 2412335 w 4358391"/>
              <a:gd name="connsiteY1" fmla="*/ 0 h 1305441"/>
              <a:gd name="connsiteX2" fmla="*/ 4358391 w 4358391"/>
              <a:gd name="connsiteY2" fmla="*/ 670560 h 1305441"/>
              <a:gd name="connsiteX3" fmla="*/ 1116686 w 4358391"/>
              <a:gd name="connsiteY3" fmla="*/ 1305441 h 1305441"/>
              <a:gd name="connsiteX4" fmla="*/ 0 w 4358391"/>
              <a:gd name="connsiteY4" fmla="*/ 291981 h 1305441"/>
              <a:gd name="connsiteX0" fmla="*/ 0 w 4344104"/>
              <a:gd name="connsiteY0" fmla="*/ 291981 h 1305441"/>
              <a:gd name="connsiteX1" fmla="*/ 2412335 w 4344104"/>
              <a:gd name="connsiteY1" fmla="*/ 0 h 1305441"/>
              <a:gd name="connsiteX2" fmla="*/ 4344104 w 4344104"/>
              <a:gd name="connsiteY2" fmla="*/ 689610 h 1305441"/>
              <a:gd name="connsiteX3" fmla="*/ 1116686 w 4344104"/>
              <a:gd name="connsiteY3" fmla="*/ 1305441 h 1305441"/>
              <a:gd name="connsiteX4" fmla="*/ 0 w 4344104"/>
              <a:gd name="connsiteY4" fmla="*/ 291981 h 1305441"/>
              <a:gd name="connsiteX0" fmla="*/ 0 w 4344104"/>
              <a:gd name="connsiteY0" fmla="*/ 291981 h 1305441"/>
              <a:gd name="connsiteX1" fmla="*/ 2412335 w 4344104"/>
              <a:gd name="connsiteY1" fmla="*/ 0 h 1305441"/>
              <a:gd name="connsiteX2" fmla="*/ 4344104 w 4344104"/>
              <a:gd name="connsiteY2" fmla="*/ 689610 h 1305441"/>
              <a:gd name="connsiteX3" fmla="*/ 1116686 w 4344104"/>
              <a:gd name="connsiteY3" fmla="*/ 1305441 h 1305441"/>
              <a:gd name="connsiteX4" fmla="*/ 0 w 4344104"/>
              <a:gd name="connsiteY4" fmla="*/ 291981 h 130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4104" h="1305441">
                <a:moveTo>
                  <a:pt x="0" y="291981"/>
                </a:moveTo>
                <a:lnTo>
                  <a:pt x="2412335" y="0"/>
                </a:lnTo>
                <a:lnTo>
                  <a:pt x="4344104" y="689610"/>
                </a:lnTo>
                <a:lnTo>
                  <a:pt x="1116686" y="1305441"/>
                </a:lnTo>
                <a:lnTo>
                  <a:pt x="0" y="291981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cxnSp>
        <p:nvCxnSpPr>
          <p:cNvPr id="75" name="Connettore 1 67"/>
          <p:cNvCxnSpPr/>
          <p:nvPr/>
        </p:nvCxnSpPr>
        <p:spPr>
          <a:xfrm flipV="1">
            <a:off x="4617547" y="3604719"/>
            <a:ext cx="2328249" cy="2640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igura a mano libera 75"/>
          <p:cNvSpPr/>
          <p:nvPr/>
        </p:nvSpPr>
        <p:spPr>
          <a:xfrm>
            <a:off x="4781010" y="1252436"/>
            <a:ext cx="425339" cy="693556"/>
          </a:xfrm>
          <a:custGeom>
            <a:avLst/>
            <a:gdLst>
              <a:gd name="connsiteX0" fmla="*/ 0 w 425450"/>
              <a:gd name="connsiteY0" fmla="*/ 603250 h 679450"/>
              <a:gd name="connsiteX1" fmla="*/ 279400 w 425450"/>
              <a:gd name="connsiteY1" fmla="*/ 679450 h 679450"/>
              <a:gd name="connsiteX2" fmla="*/ 425450 w 425450"/>
              <a:gd name="connsiteY2" fmla="*/ 0 h 679450"/>
              <a:gd name="connsiteX3" fmla="*/ 0 w 425450"/>
              <a:gd name="connsiteY3" fmla="*/ 603250 h 679450"/>
              <a:gd name="connsiteX0" fmla="*/ 0 w 425450"/>
              <a:gd name="connsiteY0" fmla="*/ 603250 h 693737"/>
              <a:gd name="connsiteX1" fmla="*/ 279400 w 425450"/>
              <a:gd name="connsiteY1" fmla="*/ 693737 h 693737"/>
              <a:gd name="connsiteX2" fmla="*/ 425450 w 425450"/>
              <a:gd name="connsiteY2" fmla="*/ 0 h 693737"/>
              <a:gd name="connsiteX3" fmla="*/ 0 w 425450"/>
              <a:gd name="connsiteY3" fmla="*/ 603250 h 69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450" h="693737">
                <a:moveTo>
                  <a:pt x="0" y="603250"/>
                </a:moveTo>
                <a:lnTo>
                  <a:pt x="279400" y="693737"/>
                </a:lnTo>
                <a:lnTo>
                  <a:pt x="425450" y="0"/>
                </a:lnTo>
                <a:lnTo>
                  <a:pt x="0" y="603250"/>
                </a:lnTo>
                <a:close/>
              </a:path>
            </a:pathLst>
          </a:custGeom>
          <a:solidFill>
            <a:srgbClr val="004C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bg1"/>
              </a:solidFill>
            </a:endParaRPr>
          </a:p>
        </p:txBody>
      </p:sp>
      <p:sp>
        <p:nvSpPr>
          <p:cNvPr id="77" name="Figura a mano libera 76"/>
          <p:cNvSpPr/>
          <p:nvPr/>
        </p:nvSpPr>
        <p:spPr>
          <a:xfrm>
            <a:off x="3327238" y="3464834"/>
            <a:ext cx="1263321" cy="1456945"/>
          </a:xfrm>
          <a:custGeom>
            <a:avLst/>
            <a:gdLst>
              <a:gd name="connsiteX0" fmla="*/ 0 w 1263650"/>
              <a:gd name="connsiteY0" fmla="*/ 508000 h 1422400"/>
              <a:gd name="connsiteX1" fmla="*/ 355600 w 1263650"/>
              <a:gd name="connsiteY1" fmla="*/ 0 h 1422400"/>
              <a:gd name="connsiteX2" fmla="*/ 1263650 w 1263650"/>
              <a:gd name="connsiteY2" fmla="*/ 596900 h 1422400"/>
              <a:gd name="connsiteX3" fmla="*/ 1079500 w 1263650"/>
              <a:gd name="connsiteY3" fmla="*/ 1422400 h 1422400"/>
              <a:gd name="connsiteX4" fmla="*/ 0 w 1263650"/>
              <a:gd name="connsiteY4" fmla="*/ 508000 h 1422400"/>
              <a:gd name="connsiteX0" fmla="*/ 0 w 1263650"/>
              <a:gd name="connsiteY0" fmla="*/ 508000 h 1447800"/>
              <a:gd name="connsiteX1" fmla="*/ 355600 w 1263650"/>
              <a:gd name="connsiteY1" fmla="*/ 0 h 1447800"/>
              <a:gd name="connsiteX2" fmla="*/ 1263650 w 1263650"/>
              <a:gd name="connsiteY2" fmla="*/ 596900 h 1447800"/>
              <a:gd name="connsiteX3" fmla="*/ 1073150 w 1263650"/>
              <a:gd name="connsiteY3" fmla="*/ 1447800 h 1447800"/>
              <a:gd name="connsiteX4" fmla="*/ 0 w 1263650"/>
              <a:gd name="connsiteY4" fmla="*/ 508000 h 1447800"/>
              <a:gd name="connsiteX0" fmla="*/ 0 w 1263650"/>
              <a:gd name="connsiteY0" fmla="*/ 517525 h 1457325"/>
              <a:gd name="connsiteX1" fmla="*/ 346075 w 1263650"/>
              <a:gd name="connsiteY1" fmla="*/ 0 h 1457325"/>
              <a:gd name="connsiteX2" fmla="*/ 1263650 w 1263650"/>
              <a:gd name="connsiteY2" fmla="*/ 606425 h 1457325"/>
              <a:gd name="connsiteX3" fmla="*/ 1073150 w 1263650"/>
              <a:gd name="connsiteY3" fmla="*/ 1457325 h 1457325"/>
              <a:gd name="connsiteX4" fmla="*/ 0 w 1263650"/>
              <a:gd name="connsiteY4" fmla="*/ 517525 h 145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650" h="1457325">
                <a:moveTo>
                  <a:pt x="0" y="517525"/>
                </a:moveTo>
                <a:lnTo>
                  <a:pt x="346075" y="0"/>
                </a:lnTo>
                <a:lnTo>
                  <a:pt x="1263650" y="606425"/>
                </a:lnTo>
                <a:lnTo>
                  <a:pt x="1073150" y="1457325"/>
                </a:lnTo>
                <a:lnTo>
                  <a:pt x="0" y="517525"/>
                </a:lnTo>
                <a:close/>
              </a:path>
            </a:pathLst>
          </a:custGeom>
          <a:solidFill>
            <a:srgbClr val="7A5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78" name="Figura a mano libera 77"/>
          <p:cNvSpPr/>
          <p:nvPr/>
        </p:nvSpPr>
        <p:spPr>
          <a:xfrm>
            <a:off x="2905073" y="4109191"/>
            <a:ext cx="1437900" cy="1917201"/>
          </a:xfrm>
          <a:custGeom>
            <a:avLst/>
            <a:gdLst>
              <a:gd name="connsiteX0" fmla="*/ 323850 w 1435100"/>
              <a:gd name="connsiteY0" fmla="*/ 0 h 1917700"/>
              <a:gd name="connsiteX1" fmla="*/ 1435100 w 1435100"/>
              <a:gd name="connsiteY1" fmla="*/ 1016000 h 1917700"/>
              <a:gd name="connsiteX2" fmla="*/ 1238250 w 1435100"/>
              <a:gd name="connsiteY2" fmla="*/ 1917700 h 1917700"/>
              <a:gd name="connsiteX3" fmla="*/ 0 w 1435100"/>
              <a:gd name="connsiteY3" fmla="*/ 495300 h 1917700"/>
              <a:gd name="connsiteX4" fmla="*/ 323850 w 1435100"/>
              <a:gd name="connsiteY4" fmla="*/ 0 h 1917700"/>
              <a:gd name="connsiteX0" fmla="*/ 327025 w 1438275"/>
              <a:gd name="connsiteY0" fmla="*/ 0 h 1917700"/>
              <a:gd name="connsiteX1" fmla="*/ 1438275 w 1438275"/>
              <a:gd name="connsiteY1" fmla="*/ 1016000 h 1917700"/>
              <a:gd name="connsiteX2" fmla="*/ 1241425 w 1438275"/>
              <a:gd name="connsiteY2" fmla="*/ 1917700 h 1917700"/>
              <a:gd name="connsiteX3" fmla="*/ 0 w 1438275"/>
              <a:gd name="connsiteY3" fmla="*/ 482600 h 1917700"/>
              <a:gd name="connsiteX4" fmla="*/ 327025 w 1438275"/>
              <a:gd name="connsiteY4" fmla="*/ 0 h 191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8275" h="1917700">
                <a:moveTo>
                  <a:pt x="327025" y="0"/>
                </a:moveTo>
                <a:lnTo>
                  <a:pt x="1438275" y="1016000"/>
                </a:lnTo>
                <a:lnTo>
                  <a:pt x="1241425" y="1917700"/>
                </a:lnTo>
                <a:lnTo>
                  <a:pt x="0" y="482600"/>
                </a:lnTo>
                <a:lnTo>
                  <a:pt x="327025" y="0"/>
                </a:lnTo>
                <a:close/>
              </a:path>
            </a:pathLst>
          </a:custGeom>
          <a:solidFill>
            <a:srgbClr val="0606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79" name="Rettangolo 198"/>
          <p:cNvSpPr/>
          <p:nvPr/>
        </p:nvSpPr>
        <p:spPr>
          <a:xfrm>
            <a:off x="7787297" y="4493372"/>
            <a:ext cx="2911888" cy="583861"/>
          </a:xfrm>
          <a:custGeom>
            <a:avLst/>
            <a:gdLst>
              <a:gd name="connsiteX0" fmla="*/ 0 w 2931020"/>
              <a:gd name="connsiteY0" fmla="*/ 0 h 679302"/>
              <a:gd name="connsiteX1" fmla="*/ 2931020 w 2931020"/>
              <a:gd name="connsiteY1" fmla="*/ 0 h 679302"/>
              <a:gd name="connsiteX2" fmla="*/ 2931020 w 2931020"/>
              <a:gd name="connsiteY2" fmla="*/ 679302 h 679302"/>
              <a:gd name="connsiteX3" fmla="*/ 0 w 2931020"/>
              <a:gd name="connsiteY3" fmla="*/ 679302 h 679302"/>
              <a:gd name="connsiteX4" fmla="*/ 0 w 2931020"/>
              <a:gd name="connsiteY4" fmla="*/ 0 h 679302"/>
              <a:gd name="connsiteX0" fmla="*/ 0 w 2931020"/>
              <a:gd name="connsiteY0" fmla="*/ 0 h 679302"/>
              <a:gd name="connsiteX1" fmla="*/ 2931020 w 2931020"/>
              <a:gd name="connsiteY1" fmla="*/ 0 h 679302"/>
              <a:gd name="connsiteX2" fmla="*/ 2931020 w 2931020"/>
              <a:gd name="connsiteY2" fmla="*/ 679302 h 679302"/>
              <a:gd name="connsiteX3" fmla="*/ 609600 w 2931020"/>
              <a:gd name="connsiteY3" fmla="*/ 679302 h 679302"/>
              <a:gd name="connsiteX4" fmla="*/ 0 w 2931020"/>
              <a:gd name="connsiteY4" fmla="*/ 0 h 679302"/>
              <a:gd name="connsiteX0" fmla="*/ 0 w 2931020"/>
              <a:gd name="connsiteY0" fmla="*/ 0 h 702162"/>
              <a:gd name="connsiteX1" fmla="*/ 2931020 w 2931020"/>
              <a:gd name="connsiteY1" fmla="*/ 0 h 702162"/>
              <a:gd name="connsiteX2" fmla="*/ 2931020 w 2931020"/>
              <a:gd name="connsiteY2" fmla="*/ 679302 h 702162"/>
              <a:gd name="connsiteX3" fmla="*/ 480060 w 2931020"/>
              <a:gd name="connsiteY3" fmla="*/ 702162 h 702162"/>
              <a:gd name="connsiteX4" fmla="*/ 0 w 2931020"/>
              <a:gd name="connsiteY4" fmla="*/ 0 h 702162"/>
              <a:gd name="connsiteX0" fmla="*/ 0 w 2931020"/>
              <a:gd name="connsiteY0" fmla="*/ 0 h 702162"/>
              <a:gd name="connsiteX1" fmla="*/ 2931020 w 2931020"/>
              <a:gd name="connsiteY1" fmla="*/ 0 h 702162"/>
              <a:gd name="connsiteX2" fmla="*/ 2931020 w 2931020"/>
              <a:gd name="connsiteY2" fmla="*/ 694542 h 702162"/>
              <a:gd name="connsiteX3" fmla="*/ 480060 w 2931020"/>
              <a:gd name="connsiteY3" fmla="*/ 702162 h 702162"/>
              <a:gd name="connsiteX4" fmla="*/ 0 w 2931020"/>
              <a:gd name="connsiteY4" fmla="*/ 0 h 702162"/>
              <a:gd name="connsiteX0" fmla="*/ 0 w 2931020"/>
              <a:gd name="connsiteY0" fmla="*/ 0 h 694541"/>
              <a:gd name="connsiteX1" fmla="*/ 2931020 w 2931020"/>
              <a:gd name="connsiteY1" fmla="*/ 0 h 694541"/>
              <a:gd name="connsiteX2" fmla="*/ 2931020 w 2931020"/>
              <a:gd name="connsiteY2" fmla="*/ 694542 h 694541"/>
              <a:gd name="connsiteX3" fmla="*/ 431899 w 2931020"/>
              <a:gd name="connsiteY3" fmla="*/ 680305 h 694541"/>
              <a:gd name="connsiteX4" fmla="*/ 0 w 2931020"/>
              <a:gd name="connsiteY4" fmla="*/ 0 h 694541"/>
              <a:gd name="connsiteX0" fmla="*/ 0 w 2945468"/>
              <a:gd name="connsiteY0" fmla="*/ 0 h 689077"/>
              <a:gd name="connsiteX1" fmla="*/ 2931020 w 2945468"/>
              <a:gd name="connsiteY1" fmla="*/ 0 h 689077"/>
              <a:gd name="connsiteX2" fmla="*/ 2945468 w 2945468"/>
              <a:gd name="connsiteY2" fmla="*/ 689077 h 689077"/>
              <a:gd name="connsiteX3" fmla="*/ 431899 w 2945468"/>
              <a:gd name="connsiteY3" fmla="*/ 680305 h 689077"/>
              <a:gd name="connsiteX4" fmla="*/ 0 w 2945468"/>
              <a:gd name="connsiteY4" fmla="*/ 0 h 689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5468" h="689077">
                <a:moveTo>
                  <a:pt x="0" y="0"/>
                </a:moveTo>
                <a:lnTo>
                  <a:pt x="2931020" y="0"/>
                </a:lnTo>
                <a:lnTo>
                  <a:pt x="2945468" y="689077"/>
                </a:lnTo>
                <a:lnTo>
                  <a:pt x="431899" y="680305"/>
                </a:lnTo>
                <a:lnTo>
                  <a:pt x="0" y="0"/>
                </a:lnTo>
                <a:close/>
              </a:path>
            </a:pathLst>
          </a:custGeom>
          <a:solidFill>
            <a:srgbClr val="003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0" name="Rettangolo 198"/>
          <p:cNvSpPr/>
          <p:nvPr/>
        </p:nvSpPr>
        <p:spPr>
          <a:xfrm>
            <a:off x="7254069" y="3708297"/>
            <a:ext cx="3430833" cy="605273"/>
          </a:xfrm>
          <a:custGeom>
            <a:avLst/>
            <a:gdLst>
              <a:gd name="connsiteX0" fmla="*/ 0 w 2931020"/>
              <a:gd name="connsiteY0" fmla="*/ 0 h 679302"/>
              <a:gd name="connsiteX1" fmla="*/ 2931020 w 2931020"/>
              <a:gd name="connsiteY1" fmla="*/ 0 h 679302"/>
              <a:gd name="connsiteX2" fmla="*/ 2931020 w 2931020"/>
              <a:gd name="connsiteY2" fmla="*/ 679302 h 679302"/>
              <a:gd name="connsiteX3" fmla="*/ 0 w 2931020"/>
              <a:gd name="connsiteY3" fmla="*/ 679302 h 679302"/>
              <a:gd name="connsiteX4" fmla="*/ 0 w 2931020"/>
              <a:gd name="connsiteY4" fmla="*/ 0 h 679302"/>
              <a:gd name="connsiteX0" fmla="*/ 0 w 2931020"/>
              <a:gd name="connsiteY0" fmla="*/ 0 h 679302"/>
              <a:gd name="connsiteX1" fmla="*/ 2931020 w 2931020"/>
              <a:gd name="connsiteY1" fmla="*/ 0 h 679302"/>
              <a:gd name="connsiteX2" fmla="*/ 2931020 w 2931020"/>
              <a:gd name="connsiteY2" fmla="*/ 679302 h 679302"/>
              <a:gd name="connsiteX3" fmla="*/ 609600 w 2931020"/>
              <a:gd name="connsiteY3" fmla="*/ 679302 h 679302"/>
              <a:gd name="connsiteX4" fmla="*/ 0 w 2931020"/>
              <a:gd name="connsiteY4" fmla="*/ 0 h 679302"/>
              <a:gd name="connsiteX0" fmla="*/ 0 w 2931020"/>
              <a:gd name="connsiteY0" fmla="*/ 0 h 702162"/>
              <a:gd name="connsiteX1" fmla="*/ 2931020 w 2931020"/>
              <a:gd name="connsiteY1" fmla="*/ 0 h 702162"/>
              <a:gd name="connsiteX2" fmla="*/ 2931020 w 2931020"/>
              <a:gd name="connsiteY2" fmla="*/ 679302 h 702162"/>
              <a:gd name="connsiteX3" fmla="*/ 480060 w 2931020"/>
              <a:gd name="connsiteY3" fmla="*/ 702162 h 702162"/>
              <a:gd name="connsiteX4" fmla="*/ 0 w 2931020"/>
              <a:gd name="connsiteY4" fmla="*/ 0 h 702162"/>
              <a:gd name="connsiteX0" fmla="*/ 0 w 2931020"/>
              <a:gd name="connsiteY0" fmla="*/ 0 h 702162"/>
              <a:gd name="connsiteX1" fmla="*/ 2931020 w 2931020"/>
              <a:gd name="connsiteY1" fmla="*/ 0 h 702162"/>
              <a:gd name="connsiteX2" fmla="*/ 2931020 w 2931020"/>
              <a:gd name="connsiteY2" fmla="*/ 694542 h 702162"/>
              <a:gd name="connsiteX3" fmla="*/ 480060 w 2931020"/>
              <a:gd name="connsiteY3" fmla="*/ 702162 h 702162"/>
              <a:gd name="connsiteX4" fmla="*/ 0 w 2931020"/>
              <a:gd name="connsiteY4" fmla="*/ 0 h 702162"/>
              <a:gd name="connsiteX0" fmla="*/ 0 w 2950432"/>
              <a:gd name="connsiteY0" fmla="*/ 23319 h 702162"/>
              <a:gd name="connsiteX1" fmla="*/ 2950432 w 2950432"/>
              <a:gd name="connsiteY1" fmla="*/ 0 h 702162"/>
              <a:gd name="connsiteX2" fmla="*/ 2950432 w 2950432"/>
              <a:gd name="connsiteY2" fmla="*/ 694542 h 702162"/>
              <a:gd name="connsiteX3" fmla="*/ 499472 w 2950432"/>
              <a:gd name="connsiteY3" fmla="*/ 702162 h 702162"/>
              <a:gd name="connsiteX4" fmla="*/ 0 w 2950432"/>
              <a:gd name="connsiteY4" fmla="*/ 23319 h 702162"/>
              <a:gd name="connsiteX0" fmla="*/ 0 w 2950432"/>
              <a:gd name="connsiteY0" fmla="*/ 23319 h 709935"/>
              <a:gd name="connsiteX1" fmla="*/ 2950432 w 2950432"/>
              <a:gd name="connsiteY1" fmla="*/ 0 h 709935"/>
              <a:gd name="connsiteX2" fmla="*/ 2950432 w 2950432"/>
              <a:gd name="connsiteY2" fmla="*/ 694542 h 709935"/>
              <a:gd name="connsiteX3" fmla="*/ 408882 w 2950432"/>
              <a:gd name="connsiteY3" fmla="*/ 709935 h 709935"/>
              <a:gd name="connsiteX4" fmla="*/ 0 w 2950432"/>
              <a:gd name="connsiteY4" fmla="*/ 23319 h 709935"/>
              <a:gd name="connsiteX0" fmla="*/ 0 w 2950432"/>
              <a:gd name="connsiteY0" fmla="*/ 23319 h 709935"/>
              <a:gd name="connsiteX1" fmla="*/ 2950432 w 2950432"/>
              <a:gd name="connsiteY1" fmla="*/ 0 h 709935"/>
              <a:gd name="connsiteX2" fmla="*/ 2950432 w 2950432"/>
              <a:gd name="connsiteY2" fmla="*/ 702315 h 709935"/>
              <a:gd name="connsiteX3" fmla="*/ 408882 w 2950432"/>
              <a:gd name="connsiteY3" fmla="*/ 709935 h 709935"/>
              <a:gd name="connsiteX4" fmla="*/ 0 w 2950432"/>
              <a:gd name="connsiteY4" fmla="*/ 23319 h 709935"/>
              <a:gd name="connsiteX0" fmla="*/ 0 w 2950432"/>
              <a:gd name="connsiteY0" fmla="*/ 23319 h 702315"/>
              <a:gd name="connsiteX1" fmla="*/ 2950432 w 2950432"/>
              <a:gd name="connsiteY1" fmla="*/ 0 h 702315"/>
              <a:gd name="connsiteX2" fmla="*/ 2950432 w 2950432"/>
              <a:gd name="connsiteY2" fmla="*/ 702315 h 702315"/>
              <a:gd name="connsiteX3" fmla="*/ 340130 w 2950432"/>
              <a:gd name="connsiteY3" fmla="*/ 698886 h 702315"/>
              <a:gd name="connsiteX4" fmla="*/ 0 w 2950432"/>
              <a:gd name="connsiteY4" fmla="*/ 23319 h 702315"/>
              <a:gd name="connsiteX0" fmla="*/ 0 w 2961391"/>
              <a:gd name="connsiteY0" fmla="*/ 23319 h 702315"/>
              <a:gd name="connsiteX1" fmla="*/ 2961391 w 2961391"/>
              <a:gd name="connsiteY1" fmla="*/ 0 h 702315"/>
              <a:gd name="connsiteX2" fmla="*/ 2961391 w 2961391"/>
              <a:gd name="connsiteY2" fmla="*/ 702315 h 702315"/>
              <a:gd name="connsiteX3" fmla="*/ 351089 w 2961391"/>
              <a:gd name="connsiteY3" fmla="*/ 698886 h 702315"/>
              <a:gd name="connsiteX4" fmla="*/ 0 w 2961391"/>
              <a:gd name="connsiteY4" fmla="*/ 23319 h 70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1391" h="702315">
                <a:moveTo>
                  <a:pt x="0" y="23319"/>
                </a:moveTo>
                <a:lnTo>
                  <a:pt x="2961391" y="0"/>
                </a:lnTo>
                <a:lnTo>
                  <a:pt x="2961391" y="702315"/>
                </a:lnTo>
                <a:lnTo>
                  <a:pt x="351089" y="698886"/>
                </a:lnTo>
                <a:lnTo>
                  <a:pt x="0" y="2331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81" name="Rettangolo 198"/>
          <p:cNvSpPr/>
          <p:nvPr/>
        </p:nvSpPr>
        <p:spPr>
          <a:xfrm>
            <a:off x="6680379" y="2937463"/>
            <a:ext cx="4004523" cy="613427"/>
          </a:xfrm>
          <a:custGeom>
            <a:avLst/>
            <a:gdLst>
              <a:gd name="connsiteX0" fmla="*/ 0 w 2931020"/>
              <a:gd name="connsiteY0" fmla="*/ 0 h 679302"/>
              <a:gd name="connsiteX1" fmla="*/ 2931020 w 2931020"/>
              <a:gd name="connsiteY1" fmla="*/ 0 h 679302"/>
              <a:gd name="connsiteX2" fmla="*/ 2931020 w 2931020"/>
              <a:gd name="connsiteY2" fmla="*/ 679302 h 679302"/>
              <a:gd name="connsiteX3" fmla="*/ 0 w 2931020"/>
              <a:gd name="connsiteY3" fmla="*/ 679302 h 679302"/>
              <a:gd name="connsiteX4" fmla="*/ 0 w 2931020"/>
              <a:gd name="connsiteY4" fmla="*/ 0 h 679302"/>
              <a:gd name="connsiteX0" fmla="*/ 0 w 2931020"/>
              <a:gd name="connsiteY0" fmla="*/ 0 h 679302"/>
              <a:gd name="connsiteX1" fmla="*/ 2931020 w 2931020"/>
              <a:gd name="connsiteY1" fmla="*/ 0 h 679302"/>
              <a:gd name="connsiteX2" fmla="*/ 2931020 w 2931020"/>
              <a:gd name="connsiteY2" fmla="*/ 679302 h 679302"/>
              <a:gd name="connsiteX3" fmla="*/ 609600 w 2931020"/>
              <a:gd name="connsiteY3" fmla="*/ 679302 h 679302"/>
              <a:gd name="connsiteX4" fmla="*/ 0 w 2931020"/>
              <a:gd name="connsiteY4" fmla="*/ 0 h 679302"/>
              <a:gd name="connsiteX0" fmla="*/ 0 w 2931020"/>
              <a:gd name="connsiteY0" fmla="*/ 0 h 702162"/>
              <a:gd name="connsiteX1" fmla="*/ 2931020 w 2931020"/>
              <a:gd name="connsiteY1" fmla="*/ 0 h 702162"/>
              <a:gd name="connsiteX2" fmla="*/ 2931020 w 2931020"/>
              <a:gd name="connsiteY2" fmla="*/ 679302 h 702162"/>
              <a:gd name="connsiteX3" fmla="*/ 480060 w 2931020"/>
              <a:gd name="connsiteY3" fmla="*/ 702162 h 702162"/>
              <a:gd name="connsiteX4" fmla="*/ 0 w 2931020"/>
              <a:gd name="connsiteY4" fmla="*/ 0 h 702162"/>
              <a:gd name="connsiteX0" fmla="*/ 0 w 2931020"/>
              <a:gd name="connsiteY0" fmla="*/ 0 h 702162"/>
              <a:gd name="connsiteX1" fmla="*/ 2931020 w 2931020"/>
              <a:gd name="connsiteY1" fmla="*/ 0 h 702162"/>
              <a:gd name="connsiteX2" fmla="*/ 2931020 w 2931020"/>
              <a:gd name="connsiteY2" fmla="*/ 694542 h 702162"/>
              <a:gd name="connsiteX3" fmla="*/ 480060 w 2931020"/>
              <a:gd name="connsiteY3" fmla="*/ 702162 h 702162"/>
              <a:gd name="connsiteX4" fmla="*/ 0 w 2931020"/>
              <a:gd name="connsiteY4" fmla="*/ 0 h 702162"/>
              <a:gd name="connsiteX0" fmla="*/ 0 w 2950432"/>
              <a:gd name="connsiteY0" fmla="*/ 23319 h 702162"/>
              <a:gd name="connsiteX1" fmla="*/ 2950432 w 2950432"/>
              <a:gd name="connsiteY1" fmla="*/ 0 h 702162"/>
              <a:gd name="connsiteX2" fmla="*/ 2950432 w 2950432"/>
              <a:gd name="connsiteY2" fmla="*/ 694542 h 702162"/>
              <a:gd name="connsiteX3" fmla="*/ 499472 w 2950432"/>
              <a:gd name="connsiteY3" fmla="*/ 702162 h 702162"/>
              <a:gd name="connsiteX4" fmla="*/ 0 w 2950432"/>
              <a:gd name="connsiteY4" fmla="*/ 23319 h 702162"/>
              <a:gd name="connsiteX0" fmla="*/ 0 w 2950432"/>
              <a:gd name="connsiteY0" fmla="*/ 23319 h 709935"/>
              <a:gd name="connsiteX1" fmla="*/ 2950432 w 2950432"/>
              <a:gd name="connsiteY1" fmla="*/ 0 h 709935"/>
              <a:gd name="connsiteX2" fmla="*/ 2950432 w 2950432"/>
              <a:gd name="connsiteY2" fmla="*/ 694542 h 709935"/>
              <a:gd name="connsiteX3" fmla="*/ 408882 w 2950432"/>
              <a:gd name="connsiteY3" fmla="*/ 709935 h 709935"/>
              <a:gd name="connsiteX4" fmla="*/ 0 w 2950432"/>
              <a:gd name="connsiteY4" fmla="*/ 23319 h 709935"/>
              <a:gd name="connsiteX0" fmla="*/ 0 w 2950432"/>
              <a:gd name="connsiteY0" fmla="*/ 23319 h 709935"/>
              <a:gd name="connsiteX1" fmla="*/ 2950432 w 2950432"/>
              <a:gd name="connsiteY1" fmla="*/ 0 h 709935"/>
              <a:gd name="connsiteX2" fmla="*/ 2950432 w 2950432"/>
              <a:gd name="connsiteY2" fmla="*/ 702315 h 709935"/>
              <a:gd name="connsiteX3" fmla="*/ 408882 w 2950432"/>
              <a:gd name="connsiteY3" fmla="*/ 709935 h 709935"/>
              <a:gd name="connsiteX4" fmla="*/ 0 w 2950432"/>
              <a:gd name="connsiteY4" fmla="*/ 23319 h 709935"/>
              <a:gd name="connsiteX0" fmla="*/ 0 w 2950432"/>
              <a:gd name="connsiteY0" fmla="*/ 23319 h 709935"/>
              <a:gd name="connsiteX1" fmla="*/ 2950432 w 2950432"/>
              <a:gd name="connsiteY1" fmla="*/ 0 h 709935"/>
              <a:gd name="connsiteX2" fmla="*/ 2950432 w 2950432"/>
              <a:gd name="connsiteY2" fmla="*/ 702315 h 709935"/>
              <a:gd name="connsiteX3" fmla="*/ 342042 w 2950432"/>
              <a:gd name="connsiteY3" fmla="*/ 709935 h 709935"/>
              <a:gd name="connsiteX4" fmla="*/ 0 w 2950432"/>
              <a:gd name="connsiteY4" fmla="*/ 23319 h 709935"/>
              <a:gd name="connsiteX0" fmla="*/ 0 w 2946950"/>
              <a:gd name="connsiteY0" fmla="*/ 18460 h 709935"/>
              <a:gd name="connsiteX1" fmla="*/ 2946950 w 2946950"/>
              <a:gd name="connsiteY1" fmla="*/ 0 h 709935"/>
              <a:gd name="connsiteX2" fmla="*/ 2946950 w 2946950"/>
              <a:gd name="connsiteY2" fmla="*/ 702315 h 709935"/>
              <a:gd name="connsiteX3" fmla="*/ 338560 w 2946950"/>
              <a:gd name="connsiteY3" fmla="*/ 709935 h 709935"/>
              <a:gd name="connsiteX4" fmla="*/ 0 w 2946950"/>
              <a:gd name="connsiteY4" fmla="*/ 18460 h 709935"/>
              <a:gd name="connsiteX0" fmla="*/ 0 w 2946950"/>
              <a:gd name="connsiteY0" fmla="*/ 18460 h 709935"/>
              <a:gd name="connsiteX1" fmla="*/ 2946950 w 2946950"/>
              <a:gd name="connsiteY1" fmla="*/ 0 h 709935"/>
              <a:gd name="connsiteX2" fmla="*/ 2946950 w 2946950"/>
              <a:gd name="connsiteY2" fmla="*/ 702315 h 709935"/>
              <a:gd name="connsiteX3" fmla="*/ 347263 w 2946950"/>
              <a:gd name="connsiteY3" fmla="*/ 709935 h 709935"/>
              <a:gd name="connsiteX4" fmla="*/ 0 w 2946950"/>
              <a:gd name="connsiteY4" fmla="*/ 18460 h 709935"/>
              <a:gd name="connsiteX0" fmla="*/ 0 w 2946950"/>
              <a:gd name="connsiteY0" fmla="*/ 18460 h 714793"/>
              <a:gd name="connsiteX1" fmla="*/ 2946950 w 2946950"/>
              <a:gd name="connsiteY1" fmla="*/ 0 h 714793"/>
              <a:gd name="connsiteX2" fmla="*/ 2946950 w 2946950"/>
              <a:gd name="connsiteY2" fmla="*/ 702315 h 714793"/>
              <a:gd name="connsiteX3" fmla="*/ 349004 w 2946950"/>
              <a:gd name="connsiteY3" fmla="*/ 714793 h 714793"/>
              <a:gd name="connsiteX4" fmla="*/ 0 w 2946950"/>
              <a:gd name="connsiteY4" fmla="*/ 18460 h 714793"/>
              <a:gd name="connsiteX0" fmla="*/ 0 w 2946950"/>
              <a:gd name="connsiteY0" fmla="*/ 18460 h 720355"/>
              <a:gd name="connsiteX1" fmla="*/ 2946950 w 2946950"/>
              <a:gd name="connsiteY1" fmla="*/ 0 h 720355"/>
              <a:gd name="connsiteX2" fmla="*/ 2946950 w 2946950"/>
              <a:gd name="connsiteY2" fmla="*/ 702315 h 720355"/>
              <a:gd name="connsiteX3" fmla="*/ 307229 w 2946950"/>
              <a:gd name="connsiteY3" fmla="*/ 720355 h 720355"/>
              <a:gd name="connsiteX4" fmla="*/ 0 w 2946950"/>
              <a:gd name="connsiteY4" fmla="*/ 18460 h 720355"/>
              <a:gd name="connsiteX0" fmla="*/ 0 w 2946950"/>
              <a:gd name="connsiteY0" fmla="*/ 18460 h 716647"/>
              <a:gd name="connsiteX1" fmla="*/ 2946950 w 2946950"/>
              <a:gd name="connsiteY1" fmla="*/ 0 h 716647"/>
              <a:gd name="connsiteX2" fmla="*/ 2946950 w 2946950"/>
              <a:gd name="connsiteY2" fmla="*/ 702315 h 716647"/>
              <a:gd name="connsiteX3" fmla="*/ 316572 w 2946950"/>
              <a:gd name="connsiteY3" fmla="*/ 716647 h 716647"/>
              <a:gd name="connsiteX4" fmla="*/ 0 w 2946950"/>
              <a:gd name="connsiteY4" fmla="*/ 18460 h 716647"/>
              <a:gd name="connsiteX0" fmla="*/ 0 w 2946950"/>
              <a:gd name="connsiteY0" fmla="*/ 18460 h 716647"/>
              <a:gd name="connsiteX1" fmla="*/ 2946950 w 2946950"/>
              <a:gd name="connsiteY1" fmla="*/ 0 h 716647"/>
              <a:gd name="connsiteX2" fmla="*/ 2946950 w 2946950"/>
              <a:gd name="connsiteY2" fmla="*/ 702315 h 716647"/>
              <a:gd name="connsiteX3" fmla="*/ 318908 w 2946950"/>
              <a:gd name="connsiteY3" fmla="*/ 716647 h 716647"/>
              <a:gd name="connsiteX4" fmla="*/ 0 w 2946950"/>
              <a:gd name="connsiteY4" fmla="*/ 18460 h 716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6950" h="716647">
                <a:moveTo>
                  <a:pt x="0" y="18460"/>
                </a:moveTo>
                <a:lnTo>
                  <a:pt x="2946950" y="0"/>
                </a:lnTo>
                <a:lnTo>
                  <a:pt x="2946950" y="702315"/>
                </a:lnTo>
                <a:lnTo>
                  <a:pt x="318908" y="716647"/>
                </a:lnTo>
                <a:lnTo>
                  <a:pt x="0" y="1846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82" name="Rettangolo 198"/>
          <p:cNvSpPr/>
          <p:nvPr/>
        </p:nvSpPr>
        <p:spPr>
          <a:xfrm>
            <a:off x="6074116" y="2095887"/>
            <a:ext cx="4611832" cy="611841"/>
          </a:xfrm>
          <a:custGeom>
            <a:avLst/>
            <a:gdLst>
              <a:gd name="connsiteX0" fmla="*/ 0 w 2931020"/>
              <a:gd name="connsiteY0" fmla="*/ 0 h 679302"/>
              <a:gd name="connsiteX1" fmla="*/ 2931020 w 2931020"/>
              <a:gd name="connsiteY1" fmla="*/ 0 h 679302"/>
              <a:gd name="connsiteX2" fmla="*/ 2931020 w 2931020"/>
              <a:gd name="connsiteY2" fmla="*/ 679302 h 679302"/>
              <a:gd name="connsiteX3" fmla="*/ 0 w 2931020"/>
              <a:gd name="connsiteY3" fmla="*/ 679302 h 679302"/>
              <a:gd name="connsiteX4" fmla="*/ 0 w 2931020"/>
              <a:gd name="connsiteY4" fmla="*/ 0 h 679302"/>
              <a:gd name="connsiteX0" fmla="*/ 0 w 2931020"/>
              <a:gd name="connsiteY0" fmla="*/ 0 h 679302"/>
              <a:gd name="connsiteX1" fmla="*/ 2931020 w 2931020"/>
              <a:gd name="connsiteY1" fmla="*/ 0 h 679302"/>
              <a:gd name="connsiteX2" fmla="*/ 2931020 w 2931020"/>
              <a:gd name="connsiteY2" fmla="*/ 679302 h 679302"/>
              <a:gd name="connsiteX3" fmla="*/ 609600 w 2931020"/>
              <a:gd name="connsiteY3" fmla="*/ 679302 h 679302"/>
              <a:gd name="connsiteX4" fmla="*/ 0 w 2931020"/>
              <a:gd name="connsiteY4" fmla="*/ 0 h 679302"/>
              <a:gd name="connsiteX0" fmla="*/ 0 w 2931020"/>
              <a:gd name="connsiteY0" fmla="*/ 0 h 702162"/>
              <a:gd name="connsiteX1" fmla="*/ 2931020 w 2931020"/>
              <a:gd name="connsiteY1" fmla="*/ 0 h 702162"/>
              <a:gd name="connsiteX2" fmla="*/ 2931020 w 2931020"/>
              <a:gd name="connsiteY2" fmla="*/ 679302 h 702162"/>
              <a:gd name="connsiteX3" fmla="*/ 480060 w 2931020"/>
              <a:gd name="connsiteY3" fmla="*/ 702162 h 702162"/>
              <a:gd name="connsiteX4" fmla="*/ 0 w 2931020"/>
              <a:gd name="connsiteY4" fmla="*/ 0 h 702162"/>
              <a:gd name="connsiteX0" fmla="*/ 0 w 2931020"/>
              <a:gd name="connsiteY0" fmla="*/ 0 h 702162"/>
              <a:gd name="connsiteX1" fmla="*/ 2931020 w 2931020"/>
              <a:gd name="connsiteY1" fmla="*/ 0 h 702162"/>
              <a:gd name="connsiteX2" fmla="*/ 2931020 w 2931020"/>
              <a:gd name="connsiteY2" fmla="*/ 694542 h 702162"/>
              <a:gd name="connsiteX3" fmla="*/ 480060 w 2931020"/>
              <a:gd name="connsiteY3" fmla="*/ 702162 h 702162"/>
              <a:gd name="connsiteX4" fmla="*/ 0 w 2931020"/>
              <a:gd name="connsiteY4" fmla="*/ 0 h 702162"/>
              <a:gd name="connsiteX0" fmla="*/ 0 w 2950432"/>
              <a:gd name="connsiteY0" fmla="*/ 23319 h 702162"/>
              <a:gd name="connsiteX1" fmla="*/ 2950432 w 2950432"/>
              <a:gd name="connsiteY1" fmla="*/ 0 h 702162"/>
              <a:gd name="connsiteX2" fmla="*/ 2950432 w 2950432"/>
              <a:gd name="connsiteY2" fmla="*/ 694542 h 702162"/>
              <a:gd name="connsiteX3" fmla="*/ 499472 w 2950432"/>
              <a:gd name="connsiteY3" fmla="*/ 702162 h 702162"/>
              <a:gd name="connsiteX4" fmla="*/ 0 w 2950432"/>
              <a:gd name="connsiteY4" fmla="*/ 23319 h 702162"/>
              <a:gd name="connsiteX0" fmla="*/ 0 w 2950432"/>
              <a:gd name="connsiteY0" fmla="*/ 23319 h 709935"/>
              <a:gd name="connsiteX1" fmla="*/ 2950432 w 2950432"/>
              <a:gd name="connsiteY1" fmla="*/ 0 h 709935"/>
              <a:gd name="connsiteX2" fmla="*/ 2950432 w 2950432"/>
              <a:gd name="connsiteY2" fmla="*/ 694542 h 709935"/>
              <a:gd name="connsiteX3" fmla="*/ 408882 w 2950432"/>
              <a:gd name="connsiteY3" fmla="*/ 709935 h 709935"/>
              <a:gd name="connsiteX4" fmla="*/ 0 w 2950432"/>
              <a:gd name="connsiteY4" fmla="*/ 23319 h 709935"/>
              <a:gd name="connsiteX0" fmla="*/ 0 w 2950432"/>
              <a:gd name="connsiteY0" fmla="*/ 23319 h 709935"/>
              <a:gd name="connsiteX1" fmla="*/ 2950432 w 2950432"/>
              <a:gd name="connsiteY1" fmla="*/ 0 h 709935"/>
              <a:gd name="connsiteX2" fmla="*/ 2950432 w 2950432"/>
              <a:gd name="connsiteY2" fmla="*/ 702315 h 709935"/>
              <a:gd name="connsiteX3" fmla="*/ 408882 w 2950432"/>
              <a:gd name="connsiteY3" fmla="*/ 709935 h 709935"/>
              <a:gd name="connsiteX4" fmla="*/ 0 w 2950432"/>
              <a:gd name="connsiteY4" fmla="*/ 23319 h 709935"/>
              <a:gd name="connsiteX0" fmla="*/ 0 w 2950432"/>
              <a:gd name="connsiteY0" fmla="*/ 23319 h 709935"/>
              <a:gd name="connsiteX1" fmla="*/ 2950432 w 2950432"/>
              <a:gd name="connsiteY1" fmla="*/ 0 h 709935"/>
              <a:gd name="connsiteX2" fmla="*/ 2950432 w 2950432"/>
              <a:gd name="connsiteY2" fmla="*/ 702315 h 709935"/>
              <a:gd name="connsiteX3" fmla="*/ 342042 w 2950432"/>
              <a:gd name="connsiteY3" fmla="*/ 709935 h 709935"/>
              <a:gd name="connsiteX4" fmla="*/ 0 w 2950432"/>
              <a:gd name="connsiteY4" fmla="*/ 23319 h 709935"/>
              <a:gd name="connsiteX0" fmla="*/ 0 w 3335266"/>
              <a:gd name="connsiteY0" fmla="*/ 23319 h 709935"/>
              <a:gd name="connsiteX1" fmla="*/ 3335266 w 3335266"/>
              <a:gd name="connsiteY1" fmla="*/ 0 h 709935"/>
              <a:gd name="connsiteX2" fmla="*/ 3335266 w 3335266"/>
              <a:gd name="connsiteY2" fmla="*/ 702315 h 709935"/>
              <a:gd name="connsiteX3" fmla="*/ 726876 w 3335266"/>
              <a:gd name="connsiteY3" fmla="*/ 709935 h 709935"/>
              <a:gd name="connsiteX4" fmla="*/ 0 w 3335266"/>
              <a:gd name="connsiteY4" fmla="*/ 23319 h 709935"/>
              <a:gd name="connsiteX0" fmla="*/ 0 w 3335266"/>
              <a:gd name="connsiteY0" fmla="*/ 23319 h 702315"/>
              <a:gd name="connsiteX1" fmla="*/ 3335266 w 3335266"/>
              <a:gd name="connsiteY1" fmla="*/ 0 h 702315"/>
              <a:gd name="connsiteX2" fmla="*/ 3335266 w 3335266"/>
              <a:gd name="connsiteY2" fmla="*/ 702315 h 702315"/>
              <a:gd name="connsiteX3" fmla="*/ 335291 w 3335266"/>
              <a:gd name="connsiteY3" fmla="*/ 700513 h 702315"/>
              <a:gd name="connsiteX4" fmla="*/ 0 w 3335266"/>
              <a:gd name="connsiteY4" fmla="*/ 23319 h 702315"/>
              <a:gd name="connsiteX0" fmla="*/ 0 w 3335266"/>
              <a:gd name="connsiteY0" fmla="*/ 23319 h 702315"/>
              <a:gd name="connsiteX1" fmla="*/ 3335266 w 3335266"/>
              <a:gd name="connsiteY1" fmla="*/ 0 h 702315"/>
              <a:gd name="connsiteX2" fmla="*/ 3335266 w 3335266"/>
              <a:gd name="connsiteY2" fmla="*/ 702315 h 702315"/>
              <a:gd name="connsiteX3" fmla="*/ 314525 w 3335266"/>
              <a:gd name="connsiteY3" fmla="*/ 695049 h 702315"/>
              <a:gd name="connsiteX4" fmla="*/ 0 w 3335266"/>
              <a:gd name="connsiteY4" fmla="*/ 23319 h 702315"/>
              <a:gd name="connsiteX0" fmla="*/ 0 w 3318138"/>
              <a:gd name="connsiteY0" fmla="*/ 17854 h 702315"/>
              <a:gd name="connsiteX1" fmla="*/ 3318138 w 3318138"/>
              <a:gd name="connsiteY1" fmla="*/ 0 h 702315"/>
              <a:gd name="connsiteX2" fmla="*/ 3318138 w 3318138"/>
              <a:gd name="connsiteY2" fmla="*/ 702315 h 702315"/>
              <a:gd name="connsiteX3" fmla="*/ 297397 w 3318138"/>
              <a:gd name="connsiteY3" fmla="*/ 695049 h 702315"/>
              <a:gd name="connsiteX4" fmla="*/ 0 w 3318138"/>
              <a:gd name="connsiteY4" fmla="*/ 17854 h 702315"/>
              <a:gd name="connsiteX0" fmla="*/ 0 w 3318138"/>
              <a:gd name="connsiteY0" fmla="*/ 17854 h 702315"/>
              <a:gd name="connsiteX1" fmla="*/ 3318138 w 3318138"/>
              <a:gd name="connsiteY1" fmla="*/ 0 h 702315"/>
              <a:gd name="connsiteX2" fmla="*/ 3318138 w 3318138"/>
              <a:gd name="connsiteY2" fmla="*/ 702315 h 702315"/>
              <a:gd name="connsiteX3" fmla="*/ 307674 w 3318138"/>
              <a:gd name="connsiteY3" fmla="*/ 695049 h 702315"/>
              <a:gd name="connsiteX4" fmla="*/ 0 w 3318138"/>
              <a:gd name="connsiteY4" fmla="*/ 17854 h 702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18138" h="702315">
                <a:moveTo>
                  <a:pt x="0" y="17854"/>
                </a:moveTo>
                <a:lnTo>
                  <a:pt x="3318138" y="0"/>
                </a:lnTo>
                <a:lnTo>
                  <a:pt x="3318138" y="702315"/>
                </a:lnTo>
                <a:lnTo>
                  <a:pt x="307674" y="695049"/>
                </a:lnTo>
                <a:lnTo>
                  <a:pt x="0" y="17854"/>
                </a:lnTo>
                <a:close/>
              </a:path>
            </a:pathLst>
          </a:cu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83" name="Rettangolo 198"/>
          <p:cNvSpPr/>
          <p:nvPr/>
        </p:nvSpPr>
        <p:spPr>
          <a:xfrm>
            <a:off x="5461113" y="1235773"/>
            <a:ext cx="5238073" cy="607079"/>
          </a:xfrm>
          <a:custGeom>
            <a:avLst/>
            <a:gdLst>
              <a:gd name="connsiteX0" fmla="*/ 0 w 2931020"/>
              <a:gd name="connsiteY0" fmla="*/ 0 h 679302"/>
              <a:gd name="connsiteX1" fmla="*/ 2931020 w 2931020"/>
              <a:gd name="connsiteY1" fmla="*/ 0 h 679302"/>
              <a:gd name="connsiteX2" fmla="*/ 2931020 w 2931020"/>
              <a:gd name="connsiteY2" fmla="*/ 679302 h 679302"/>
              <a:gd name="connsiteX3" fmla="*/ 0 w 2931020"/>
              <a:gd name="connsiteY3" fmla="*/ 679302 h 679302"/>
              <a:gd name="connsiteX4" fmla="*/ 0 w 2931020"/>
              <a:gd name="connsiteY4" fmla="*/ 0 h 679302"/>
              <a:gd name="connsiteX0" fmla="*/ 0 w 2931020"/>
              <a:gd name="connsiteY0" fmla="*/ 0 h 679302"/>
              <a:gd name="connsiteX1" fmla="*/ 2931020 w 2931020"/>
              <a:gd name="connsiteY1" fmla="*/ 0 h 679302"/>
              <a:gd name="connsiteX2" fmla="*/ 2931020 w 2931020"/>
              <a:gd name="connsiteY2" fmla="*/ 679302 h 679302"/>
              <a:gd name="connsiteX3" fmla="*/ 609600 w 2931020"/>
              <a:gd name="connsiteY3" fmla="*/ 679302 h 679302"/>
              <a:gd name="connsiteX4" fmla="*/ 0 w 2931020"/>
              <a:gd name="connsiteY4" fmla="*/ 0 h 679302"/>
              <a:gd name="connsiteX0" fmla="*/ 0 w 2931020"/>
              <a:gd name="connsiteY0" fmla="*/ 0 h 702162"/>
              <a:gd name="connsiteX1" fmla="*/ 2931020 w 2931020"/>
              <a:gd name="connsiteY1" fmla="*/ 0 h 702162"/>
              <a:gd name="connsiteX2" fmla="*/ 2931020 w 2931020"/>
              <a:gd name="connsiteY2" fmla="*/ 679302 h 702162"/>
              <a:gd name="connsiteX3" fmla="*/ 480060 w 2931020"/>
              <a:gd name="connsiteY3" fmla="*/ 702162 h 702162"/>
              <a:gd name="connsiteX4" fmla="*/ 0 w 2931020"/>
              <a:gd name="connsiteY4" fmla="*/ 0 h 702162"/>
              <a:gd name="connsiteX0" fmla="*/ 0 w 2931020"/>
              <a:gd name="connsiteY0" fmla="*/ 0 h 702162"/>
              <a:gd name="connsiteX1" fmla="*/ 2931020 w 2931020"/>
              <a:gd name="connsiteY1" fmla="*/ 0 h 702162"/>
              <a:gd name="connsiteX2" fmla="*/ 2931020 w 2931020"/>
              <a:gd name="connsiteY2" fmla="*/ 694542 h 702162"/>
              <a:gd name="connsiteX3" fmla="*/ 480060 w 2931020"/>
              <a:gd name="connsiteY3" fmla="*/ 702162 h 702162"/>
              <a:gd name="connsiteX4" fmla="*/ 0 w 2931020"/>
              <a:gd name="connsiteY4" fmla="*/ 0 h 702162"/>
              <a:gd name="connsiteX0" fmla="*/ 0 w 2950432"/>
              <a:gd name="connsiteY0" fmla="*/ 23319 h 702162"/>
              <a:gd name="connsiteX1" fmla="*/ 2950432 w 2950432"/>
              <a:gd name="connsiteY1" fmla="*/ 0 h 702162"/>
              <a:gd name="connsiteX2" fmla="*/ 2950432 w 2950432"/>
              <a:gd name="connsiteY2" fmla="*/ 694542 h 702162"/>
              <a:gd name="connsiteX3" fmla="*/ 499472 w 2950432"/>
              <a:gd name="connsiteY3" fmla="*/ 702162 h 702162"/>
              <a:gd name="connsiteX4" fmla="*/ 0 w 2950432"/>
              <a:gd name="connsiteY4" fmla="*/ 23319 h 702162"/>
              <a:gd name="connsiteX0" fmla="*/ 0 w 2950432"/>
              <a:gd name="connsiteY0" fmla="*/ 23319 h 709935"/>
              <a:gd name="connsiteX1" fmla="*/ 2950432 w 2950432"/>
              <a:gd name="connsiteY1" fmla="*/ 0 h 709935"/>
              <a:gd name="connsiteX2" fmla="*/ 2950432 w 2950432"/>
              <a:gd name="connsiteY2" fmla="*/ 694542 h 709935"/>
              <a:gd name="connsiteX3" fmla="*/ 408882 w 2950432"/>
              <a:gd name="connsiteY3" fmla="*/ 709935 h 709935"/>
              <a:gd name="connsiteX4" fmla="*/ 0 w 2950432"/>
              <a:gd name="connsiteY4" fmla="*/ 23319 h 709935"/>
              <a:gd name="connsiteX0" fmla="*/ 0 w 2950432"/>
              <a:gd name="connsiteY0" fmla="*/ 23319 h 709935"/>
              <a:gd name="connsiteX1" fmla="*/ 2950432 w 2950432"/>
              <a:gd name="connsiteY1" fmla="*/ 0 h 709935"/>
              <a:gd name="connsiteX2" fmla="*/ 2950432 w 2950432"/>
              <a:gd name="connsiteY2" fmla="*/ 702315 h 709935"/>
              <a:gd name="connsiteX3" fmla="*/ 408882 w 2950432"/>
              <a:gd name="connsiteY3" fmla="*/ 709935 h 709935"/>
              <a:gd name="connsiteX4" fmla="*/ 0 w 2950432"/>
              <a:gd name="connsiteY4" fmla="*/ 23319 h 709935"/>
              <a:gd name="connsiteX0" fmla="*/ 0 w 2950432"/>
              <a:gd name="connsiteY0" fmla="*/ 23319 h 709935"/>
              <a:gd name="connsiteX1" fmla="*/ 2950432 w 2950432"/>
              <a:gd name="connsiteY1" fmla="*/ 0 h 709935"/>
              <a:gd name="connsiteX2" fmla="*/ 2950432 w 2950432"/>
              <a:gd name="connsiteY2" fmla="*/ 702315 h 709935"/>
              <a:gd name="connsiteX3" fmla="*/ 342042 w 2950432"/>
              <a:gd name="connsiteY3" fmla="*/ 709935 h 709935"/>
              <a:gd name="connsiteX4" fmla="*/ 0 w 2950432"/>
              <a:gd name="connsiteY4" fmla="*/ 23319 h 709935"/>
              <a:gd name="connsiteX0" fmla="*/ 0 w 3335266"/>
              <a:gd name="connsiteY0" fmla="*/ 23319 h 709935"/>
              <a:gd name="connsiteX1" fmla="*/ 3335266 w 3335266"/>
              <a:gd name="connsiteY1" fmla="*/ 0 h 709935"/>
              <a:gd name="connsiteX2" fmla="*/ 3335266 w 3335266"/>
              <a:gd name="connsiteY2" fmla="*/ 702315 h 709935"/>
              <a:gd name="connsiteX3" fmla="*/ 726876 w 3335266"/>
              <a:gd name="connsiteY3" fmla="*/ 709935 h 709935"/>
              <a:gd name="connsiteX4" fmla="*/ 0 w 3335266"/>
              <a:gd name="connsiteY4" fmla="*/ 23319 h 709935"/>
              <a:gd name="connsiteX0" fmla="*/ 0 w 3335266"/>
              <a:gd name="connsiteY0" fmla="*/ 23319 h 702315"/>
              <a:gd name="connsiteX1" fmla="*/ 3335266 w 3335266"/>
              <a:gd name="connsiteY1" fmla="*/ 0 h 702315"/>
              <a:gd name="connsiteX2" fmla="*/ 3335266 w 3335266"/>
              <a:gd name="connsiteY2" fmla="*/ 702315 h 702315"/>
              <a:gd name="connsiteX3" fmla="*/ 335291 w 3335266"/>
              <a:gd name="connsiteY3" fmla="*/ 700513 h 702315"/>
              <a:gd name="connsiteX4" fmla="*/ 0 w 3335266"/>
              <a:gd name="connsiteY4" fmla="*/ 23319 h 702315"/>
              <a:gd name="connsiteX0" fmla="*/ 0 w 3335266"/>
              <a:gd name="connsiteY0" fmla="*/ 23319 h 709936"/>
              <a:gd name="connsiteX1" fmla="*/ 3335266 w 3335266"/>
              <a:gd name="connsiteY1" fmla="*/ 0 h 709936"/>
              <a:gd name="connsiteX2" fmla="*/ 3335266 w 3335266"/>
              <a:gd name="connsiteY2" fmla="*/ 702315 h 709936"/>
              <a:gd name="connsiteX3" fmla="*/ 317320 w 3335266"/>
              <a:gd name="connsiteY3" fmla="*/ 709936 h 709936"/>
              <a:gd name="connsiteX4" fmla="*/ 0 w 3335266"/>
              <a:gd name="connsiteY4" fmla="*/ 23319 h 709936"/>
              <a:gd name="connsiteX0" fmla="*/ 0 w 3335266"/>
              <a:gd name="connsiteY0" fmla="*/ 23319 h 704411"/>
              <a:gd name="connsiteX1" fmla="*/ 3335266 w 3335266"/>
              <a:gd name="connsiteY1" fmla="*/ 0 h 704411"/>
              <a:gd name="connsiteX2" fmla="*/ 3335266 w 3335266"/>
              <a:gd name="connsiteY2" fmla="*/ 702315 h 704411"/>
              <a:gd name="connsiteX3" fmla="*/ 277165 w 3335266"/>
              <a:gd name="connsiteY3" fmla="*/ 704411 h 704411"/>
              <a:gd name="connsiteX4" fmla="*/ 0 w 3335266"/>
              <a:gd name="connsiteY4" fmla="*/ 23319 h 704411"/>
              <a:gd name="connsiteX0" fmla="*/ 0 w 3308203"/>
              <a:gd name="connsiteY0" fmla="*/ 17795 h 704411"/>
              <a:gd name="connsiteX1" fmla="*/ 3308203 w 3308203"/>
              <a:gd name="connsiteY1" fmla="*/ 0 h 704411"/>
              <a:gd name="connsiteX2" fmla="*/ 3308203 w 3308203"/>
              <a:gd name="connsiteY2" fmla="*/ 702315 h 704411"/>
              <a:gd name="connsiteX3" fmla="*/ 250102 w 3308203"/>
              <a:gd name="connsiteY3" fmla="*/ 704411 h 704411"/>
              <a:gd name="connsiteX4" fmla="*/ 0 w 3308203"/>
              <a:gd name="connsiteY4" fmla="*/ 17795 h 704411"/>
              <a:gd name="connsiteX0" fmla="*/ 0 w 3308203"/>
              <a:gd name="connsiteY0" fmla="*/ 17795 h 704411"/>
              <a:gd name="connsiteX1" fmla="*/ 3308203 w 3308203"/>
              <a:gd name="connsiteY1" fmla="*/ 0 h 704411"/>
              <a:gd name="connsiteX2" fmla="*/ 3308203 w 3308203"/>
              <a:gd name="connsiteY2" fmla="*/ 702315 h 704411"/>
              <a:gd name="connsiteX3" fmla="*/ 268144 w 3308203"/>
              <a:gd name="connsiteY3" fmla="*/ 704411 h 704411"/>
              <a:gd name="connsiteX4" fmla="*/ 0 w 3308203"/>
              <a:gd name="connsiteY4" fmla="*/ 17795 h 704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8203" h="704411">
                <a:moveTo>
                  <a:pt x="0" y="17795"/>
                </a:moveTo>
                <a:lnTo>
                  <a:pt x="3308203" y="0"/>
                </a:lnTo>
                <a:lnTo>
                  <a:pt x="3308203" y="702315"/>
                </a:lnTo>
                <a:lnTo>
                  <a:pt x="268144" y="704411"/>
                </a:lnTo>
                <a:lnTo>
                  <a:pt x="0" y="1779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bg1"/>
              </a:solidFill>
            </a:endParaRPr>
          </a:p>
        </p:txBody>
      </p:sp>
      <p:sp>
        <p:nvSpPr>
          <p:cNvPr id="84" name="Triangolo isoscele 83"/>
          <p:cNvSpPr/>
          <p:nvPr/>
        </p:nvSpPr>
        <p:spPr>
          <a:xfrm>
            <a:off x="5065893" y="1235887"/>
            <a:ext cx="661021" cy="705666"/>
          </a:xfrm>
          <a:prstGeom prst="triangle">
            <a:avLst>
              <a:gd name="adj" fmla="val 2262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bg1"/>
              </a:solidFill>
            </a:endParaRPr>
          </a:p>
        </p:txBody>
      </p:sp>
      <p:sp>
        <p:nvSpPr>
          <p:cNvPr id="85" name="Operazione manuale 215"/>
          <p:cNvSpPr/>
          <p:nvPr/>
        </p:nvSpPr>
        <p:spPr>
          <a:xfrm flipV="1">
            <a:off x="4143504" y="4513927"/>
            <a:ext cx="3862877" cy="151691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1353 w 10000"/>
              <a:gd name="connsiteY3" fmla="*/ 9877 h 10000"/>
              <a:gd name="connsiteX4" fmla="*/ 0 w 10000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53 w 12093"/>
              <a:gd name="connsiteY3" fmla="*/ 9877 h 10000"/>
              <a:gd name="connsiteX4" fmla="*/ 0 w 12093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91 w 12093"/>
              <a:gd name="connsiteY3" fmla="*/ 9938 h 10000"/>
              <a:gd name="connsiteX4" fmla="*/ 0 w 12093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15 w 12093"/>
              <a:gd name="connsiteY3" fmla="*/ 9938 h 10000"/>
              <a:gd name="connsiteX4" fmla="*/ 0 w 12093"/>
              <a:gd name="connsiteY4" fmla="*/ 0 h 10000"/>
              <a:gd name="connsiteX0" fmla="*/ 0 w 14775"/>
              <a:gd name="connsiteY0" fmla="*/ 0 h 11660"/>
              <a:gd name="connsiteX1" fmla="*/ 12093 w 14775"/>
              <a:gd name="connsiteY1" fmla="*/ 1045 h 11660"/>
              <a:gd name="connsiteX2" fmla="*/ 14775 w 14775"/>
              <a:gd name="connsiteY2" fmla="*/ 11660 h 11660"/>
              <a:gd name="connsiteX3" fmla="*/ 1315 w 14775"/>
              <a:gd name="connsiteY3" fmla="*/ 9938 h 11660"/>
              <a:gd name="connsiteX4" fmla="*/ 0 w 14775"/>
              <a:gd name="connsiteY4" fmla="*/ 0 h 11660"/>
              <a:gd name="connsiteX0" fmla="*/ 0 w 18297"/>
              <a:gd name="connsiteY0" fmla="*/ 0 h 11660"/>
              <a:gd name="connsiteX1" fmla="*/ 18297 w 18297"/>
              <a:gd name="connsiteY1" fmla="*/ 3320 h 11660"/>
              <a:gd name="connsiteX2" fmla="*/ 14775 w 18297"/>
              <a:gd name="connsiteY2" fmla="*/ 11660 h 11660"/>
              <a:gd name="connsiteX3" fmla="*/ 1315 w 18297"/>
              <a:gd name="connsiteY3" fmla="*/ 9938 h 11660"/>
              <a:gd name="connsiteX4" fmla="*/ 0 w 18297"/>
              <a:gd name="connsiteY4" fmla="*/ 0 h 11660"/>
              <a:gd name="connsiteX0" fmla="*/ 0 w 18297"/>
              <a:gd name="connsiteY0" fmla="*/ 0 h 11660"/>
              <a:gd name="connsiteX1" fmla="*/ 18297 w 18297"/>
              <a:gd name="connsiteY1" fmla="*/ 3320 h 11660"/>
              <a:gd name="connsiteX2" fmla="*/ 14775 w 18297"/>
              <a:gd name="connsiteY2" fmla="*/ 11660 h 11660"/>
              <a:gd name="connsiteX3" fmla="*/ 1429 w 18297"/>
              <a:gd name="connsiteY3" fmla="*/ 10061 h 11660"/>
              <a:gd name="connsiteX4" fmla="*/ 0 w 18297"/>
              <a:gd name="connsiteY4" fmla="*/ 0 h 11660"/>
              <a:gd name="connsiteX0" fmla="*/ 0 w 18335"/>
              <a:gd name="connsiteY0" fmla="*/ 0 h 11721"/>
              <a:gd name="connsiteX1" fmla="*/ 18335 w 18335"/>
              <a:gd name="connsiteY1" fmla="*/ 3381 h 11721"/>
              <a:gd name="connsiteX2" fmla="*/ 14813 w 18335"/>
              <a:gd name="connsiteY2" fmla="*/ 11721 h 11721"/>
              <a:gd name="connsiteX3" fmla="*/ 1467 w 18335"/>
              <a:gd name="connsiteY3" fmla="*/ 10122 h 11721"/>
              <a:gd name="connsiteX4" fmla="*/ 0 w 18335"/>
              <a:gd name="connsiteY4" fmla="*/ 0 h 11721"/>
              <a:gd name="connsiteX0" fmla="*/ 0 w 24851"/>
              <a:gd name="connsiteY0" fmla="*/ 0 h 11721"/>
              <a:gd name="connsiteX1" fmla="*/ 24851 w 24851"/>
              <a:gd name="connsiteY1" fmla="*/ 6431 h 11721"/>
              <a:gd name="connsiteX2" fmla="*/ 14813 w 24851"/>
              <a:gd name="connsiteY2" fmla="*/ 11721 h 11721"/>
              <a:gd name="connsiteX3" fmla="*/ 1467 w 24851"/>
              <a:gd name="connsiteY3" fmla="*/ 10122 h 11721"/>
              <a:gd name="connsiteX4" fmla="*/ 0 w 24851"/>
              <a:gd name="connsiteY4" fmla="*/ 0 h 11721"/>
              <a:gd name="connsiteX0" fmla="*/ 0 w 24851"/>
              <a:gd name="connsiteY0" fmla="*/ 0 h 13984"/>
              <a:gd name="connsiteX1" fmla="*/ 24851 w 24851"/>
              <a:gd name="connsiteY1" fmla="*/ 6431 h 13984"/>
              <a:gd name="connsiteX2" fmla="*/ 21207 w 24851"/>
              <a:gd name="connsiteY2" fmla="*/ 13984 h 13984"/>
              <a:gd name="connsiteX3" fmla="*/ 1467 w 24851"/>
              <a:gd name="connsiteY3" fmla="*/ 10122 h 13984"/>
              <a:gd name="connsiteX4" fmla="*/ 0 w 24851"/>
              <a:gd name="connsiteY4" fmla="*/ 0 h 13984"/>
              <a:gd name="connsiteX0" fmla="*/ 0 w 24912"/>
              <a:gd name="connsiteY0" fmla="*/ 0 h 14574"/>
              <a:gd name="connsiteX1" fmla="*/ 24912 w 24912"/>
              <a:gd name="connsiteY1" fmla="*/ 7021 h 14574"/>
              <a:gd name="connsiteX2" fmla="*/ 21268 w 24912"/>
              <a:gd name="connsiteY2" fmla="*/ 14574 h 14574"/>
              <a:gd name="connsiteX3" fmla="*/ 1528 w 24912"/>
              <a:gd name="connsiteY3" fmla="*/ 10712 h 14574"/>
              <a:gd name="connsiteX4" fmla="*/ 0 w 24912"/>
              <a:gd name="connsiteY4" fmla="*/ 0 h 14574"/>
              <a:gd name="connsiteX0" fmla="*/ 0 w 24912"/>
              <a:gd name="connsiteY0" fmla="*/ 0 h 14574"/>
              <a:gd name="connsiteX1" fmla="*/ 24912 w 24912"/>
              <a:gd name="connsiteY1" fmla="*/ 7021 h 14574"/>
              <a:gd name="connsiteX2" fmla="*/ 21268 w 24912"/>
              <a:gd name="connsiteY2" fmla="*/ 14574 h 14574"/>
              <a:gd name="connsiteX3" fmla="*/ 1650 w 24912"/>
              <a:gd name="connsiteY3" fmla="*/ 10810 h 14574"/>
              <a:gd name="connsiteX4" fmla="*/ 0 w 24912"/>
              <a:gd name="connsiteY4" fmla="*/ 0 h 14574"/>
              <a:gd name="connsiteX0" fmla="*/ 0 w 24912"/>
              <a:gd name="connsiteY0" fmla="*/ 0 h 14574"/>
              <a:gd name="connsiteX1" fmla="*/ 24912 w 24912"/>
              <a:gd name="connsiteY1" fmla="*/ 7021 h 14574"/>
              <a:gd name="connsiteX2" fmla="*/ 21268 w 24912"/>
              <a:gd name="connsiteY2" fmla="*/ 14574 h 14574"/>
              <a:gd name="connsiteX3" fmla="*/ 1528 w 24912"/>
              <a:gd name="connsiteY3" fmla="*/ 11400 h 14574"/>
              <a:gd name="connsiteX4" fmla="*/ 0 w 24912"/>
              <a:gd name="connsiteY4" fmla="*/ 0 h 14574"/>
              <a:gd name="connsiteX0" fmla="*/ 0 w 27297"/>
              <a:gd name="connsiteY0" fmla="*/ 0 h 19395"/>
              <a:gd name="connsiteX1" fmla="*/ 24912 w 27297"/>
              <a:gd name="connsiteY1" fmla="*/ 7021 h 19395"/>
              <a:gd name="connsiteX2" fmla="*/ 27297 w 27297"/>
              <a:gd name="connsiteY2" fmla="*/ 19395 h 19395"/>
              <a:gd name="connsiteX3" fmla="*/ 1528 w 27297"/>
              <a:gd name="connsiteY3" fmla="*/ 11400 h 19395"/>
              <a:gd name="connsiteX4" fmla="*/ 0 w 27297"/>
              <a:gd name="connsiteY4" fmla="*/ 0 h 19395"/>
              <a:gd name="connsiteX0" fmla="*/ 0 w 30636"/>
              <a:gd name="connsiteY0" fmla="*/ 0 h 19395"/>
              <a:gd name="connsiteX1" fmla="*/ 30636 w 30636"/>
              <a:gd name="connsiteY1" fmla="*/ 12039 h 19395"/>
              <a:gd name="connsiteX2" fmla="*/ 27297 w 30636"/>
              <a:gd name="connsiteY2" fmla="*/ 19395 h 19395"/>
              <a:gd name="connsiteX3" fmla="*/ 1528 w 30636"/>
              <a:gd name="connsiteY3" fmla="*/ 11400 h 19395"/>
              <a:gd name="connsiteX4" fmla="*/ 0 w 30636"/>
              <a:gd name="connsiteY4" fmla="*/ 0 h 19395"/>
              <a:gd name="connsiteX0" fmla="*/ 0 w 30697"/>
              <a:gd name="connsiteY0" fmla="*/ 0 h 19395"/>
              <a:gd name="connsiteX1" fmla="*/ 30697 w 30697"/>
              <a:gd name="connsiteY1" fmla="*/ 12039 h 19395"/>
              <a:gd name="connsiteX2" fmla="*/ 27358 w 30697"/>
              <a:gd name="connsiteY2" fmla="*/ 19395 h 19395"/>
              <a:gd name="connsiteX3" fmla="*/ 1589 w 30697"/>
              <a:gd name="connsiteY3" fmla="*/ 11400 h 19395"/>
              <a:gd name="connsiteX4" fmla="*/ 0 w 30697"/>
              <a:gd name="connsiteY4" fmla="*/ 0 h 19395"/>
              <a:gd name="connsiteX0" fmla="*/ 0 w 30697"/>
              <a:gd name="connsiteY0" fmla="*/ 0 h 19395"/>
              <a:gd name="connsiteX1" fmla="*/ 30697 w 30697"/>
              <a:gd name="connsiteY1" fmla="*/ 12039 h 19395"/>
              <a:gd name="connsiteX2" fmla="*/ 27358 w 30697"/>
              <a:gd name="connsiteY2" fmla="*/ 19395 h 19395"/>
              <a:gd name="connsiteX3" fmla="*/ 1406 w 30697"/>
              <a:gd name="connsiteY3" fmla="*/ 11400 h 19395"/>
              <a:gd name="connsiteX4" fmla="*/ 0 w 30697"/>
              <a:gd name="connsiteY4" fmla="*/ 0 h 19395"/>
              <a:gd name="connsiteX0" fmla="*/ 0 w 30880"/>
              <a:gd name="connsiteY0" fmla="*/ 0 h 19592"/>
              <a:gd name="connsiteX1" fmla="*/ 30880 w 30880"/>
              <a:gd name="connsiteY1" fmla="*/ 12236 h 19592"/>
              <a:gd name="connsiteX2" fmla="*/ 27541 w 30880"/>
              <a:gd name="connsiteY2" fmla="*/ 19592 h 19592"/>
              <a:gd name="connsiteX3" fmla="*/ 1589 w 30880"/>
              <a:gd name="connsiteY3" fmla="*/ 11597 h 19592"/>
              <a:gd name="connsiteX4" fmla="*/ 0 w 30880"/>
              <a:gd name="connsiteY4" fmla="*/ 0 h 19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80" h="19592">
                <a:moveTo>
                  <a:pt x="0" y="0"/>
                </a:moveTo>
                <a:lnTo>
                  <a:pt x="30880" y="12236"/>
                </a:lnTo>
                <a:lnTo>
                  <a:pt x="27541" y="19592"/>
                </a:lnTo>
                <a:lnTo>
                  <a:pt x="1589" y="11597"/>
                </a:lnTo>
                <a:lnTo>
                  <a:pt x="0" y="0"/>
                </a:lnTo>
                <a:close/>
              </a:path>
            </a:pathLst>
          </a:custGeom>
          <a:solidFill>
            <a:srgbClr val="0036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6" name="Operazione manuale 215"/>
          <p:cNvSpPr/>
          <p:nvPr/>
        </p:nvSpPr>
        <p:spPr>
          <a:xfrm flipV="1">
            <a:off x="4660391" y="2024592"/>
            <a:ext cx="1187132" cy="100704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1353 w 10000"/>
              <a:gd name="connsiteY3" fmla="*/ 9877 h 10000"/>
              <a:gd name="connsiteX4" fmla="*/ 0 w 10000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53 w 12093"/>
              <a:gd name="connsiteY3" fmla="*/ 9877 h 10000"/>
              <a:gd name="connsiteX4" fmla="*/ 0 w 12093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91 w 12093"/>
              <a:gd name="connsiteY3" fmla="*/ 9938 h 10000"/>
              <a:gd name="connsiteX4" fmla="*/ 0 w 12093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15 w 12093"/>
              <a:gd name="connsiteY3" fmla="*/ 9938 h 10000"/>
              <a:gd name="connsiteX4" fmla="*/ 0 w 12093"/>
              <a:gd name="connsiteY4" fmla="*/ 0 h 10000"/>
              <a:gd name="connsiteX0" fmla="*/ 0 w 14775"/>
              <a:gd name="connsiteY0" fmla="*/ 0 h 11660"/>
              <a:gd name="connsiteX1" fmla="*/ 12093 w 14775"/>
              <a:gd name="connsiteY1" fmla="*/ 1045 h 11660"/>
              <a:gd name="connsiteX2" fmla="*/ 14775 w 14775"/>
              <a:gd name="connsiteY2" fmla="*/ 11660 h 11660"/>
              <a:gd name="connsiteX3" fmla="*/ 1315 w 14775"/>
              <a:gd name="connsiteY3" fmla="*/ 9938 h 11660"/>
              <a:gd name="connsiteX4" fmla="*/ 0 w 14775"/>
              <a:gd name="connsiteY4" fmla="*/ 0 h 11660"/>
              <a:gd name="connsiteX0" fmla="*/ 0 w 18297"/>
              <a:gd name="connsiteY0" fmla="*/ 0 h 11660"/>
              <a:gd name="connsiteX1" fmla="*/ 18297 w 18297"/>
              <a:gd name="connsiteY1" fmla="*/ 3320 h 11660"/>
              <a:gd name="connsiteX2" fmla="*/ 14775 w 18297"/>
              <a:gd name="connsiteY2" fmla="*/ 11660 h 11660"/>
              <a:gd name="connsiteX3" fmla="*/ 1315 w 18297"/>
              <a:gd name="connsiteY3" fmla="*/ 9938 h 11660"/>
              <a:gd name="connsiteX4" fmla="*/ 0 w 18297"/>
              <a:gd name="connsiteY4" fmla="*/ 0 h 11660"/>
              <a:gd name="connsiteX0" fmla="*/ 0 w 18297"/>
              <a:gd name="connsiteY0" fmla="*/ 0 h 11660"/>
              <a:gd name="connsiteX1" fmla="*/ 18297 w 18297"/>
              <a:gd name="connsiteY1" fmla="*/ 3320 h 11660"/>
              <a:gd name="connsiteX2" fmla="*/ 14775 w 18297"/>
              <a:gd name="connsiteY2" fmla="*/ 11660 h 11660"/>
              <a:gd name="connsiteX3" fmla="*/ 1429 w 18297"/>
              <a:gd name="connsiteY3" fmla="*/ 10061 h 11660"/>
              <a:gd name="connsiteX4" fmla="*/ 0 w 18297"/>
              <a:gd name="connsiteY4" fmla="*/ 0 h 11660"/>
              <a:gd name="connsiteX0" fmla="*/ 0 w 18335"/>
              <a:gd name="connsiteY0" fmla="*/ 0 h 11721"/>
              <a:gd name="connsiteX1" fmla="*/ 18335 w 18335"/>
              <a:gd name="connsiteY1" fmla="*/ 3381 h 11721"/>
              <a:gd name="connsiteX2" fmla="*/ 14813 w 18335"/>
              <a:gd name="connsiteY2" fmla="*/ 11721 h 11721"/>
              <a:gd name="connsiteX3" fmla="*/ 1467 w 18335"/>
              <a:gd name="connsiteY3" fmla="*/ 10122 h 11721"/>
              <a:gd name="connsiteX4" fmla="*/ 0 w 18335"/>
              <a:gd name="connsiteY4" fmla="*/ 0 h 11721"/>
              <a:gd name="connsiteX0" fmla="*/ 0 w 24851"/>
              <a:gd name="connsiteY0" fmla="*/ 0 h 11721"/>
              <a:gd name="connsiteX1" fmla="*/ 24851 w 24851"/>
              <a:gd name="connsiteY1" fmla="*/ 6431 h 11721"/>
              <a:gd name="connsiteX2" fmla="*/ 14813 w 24851"/>
              <a:gd name="connsiteY2" fmla="*/ 11721 h 11721"/>
              <a:gd name="connsiteX3" fmla="*/ 1467 w 24851"/>
              <a:gd name="connsiteY3" fmla="*/ 10122 h 11721"/>
              <a:gd name="connsiteX4" fmla="*/ 0 w 24851"/>
              <a:gd name="connsiteY4" fmla="*/ 0 h 11721"/>
              <a:gd name="connsiteX0" fmla="*/ 0 w 24851"/>
              <a:gd name="connsiteY0" fmla="*/ 0 h 13984"/>
              <a:gd name="connsiteX1" fmla="*/ 24851 w 24851"/>
              <a:gd name="connsiteY1" fmla="*/ 6431 h 13984"/>
              <a:gd name="connsiteX2" fmla="*/ 21207 w 24851"/>
              <a:gd name="connsiteY2" fmla="*/ 13984 h 13984"/>
              <a:gd name="connsiteX3" fmla="*/ 1467 w 24851"/>
              <a:gd name="connsiteY3" fmla="*/ 10122 h 13984"/>
              <a:gd name="connsiteX4" fmla="*/ 0 w 24851"/>
              <a:gd name="connsiteY4" fmla="*/ 0 h 13984"/>
              <a:gd name="connsiteX0" fmla="*/ 0 w 24912"/>
              <a:gd name="connsiteY0" fmla="*/ 0 h 14574"/>
              <a:gd name="connsiteX1" fmla="*/ 24912 w 24912"/>
              <a:gd name="connsiteY1" fmla="*/ 7021 h 14574"/>
              <a:gd name="connsiteX2" fmla="*/ 21268 w 24912"/>
              <a:gd name="connsiteY2" fmla="*/ 14574 h 14574"/>
              <a:gd name="connsiteX3" fmla="*/ 1528 w 24912"/>
              <a:gd name="connsiteY3" fmla="*/ 10712 h 14574"/>
              <a:gd name="connsiteX4" fmla="*/ 0 w 24912"/>
              <a:gd name="connsiteY4" fmla="*/ 0 h 14574"/>
              <a:gd name="connsiteX0" fmla="*/ 0 w 24912"/>
              <a:gd name="connsiteY0" fmla="*/ 0 h 14574"/>
              <a:gd name="connsiteX1" fmla="*/ 24912 w 24912"/>
              <a:gd name="connsiteY1" fmla="*/ 7021 h 14574"/>
              <a:gd name="connsiteX2" fmla="*/ 21268 w 24912"/>
              <a:gd name="connsiteY2" fmla="*/ 14574 h 14574"/>
              <a:gd name="connsiteX3" fmla="*/ 1650 w 24912"/>
              <a:gd name="connsiteY3" fmla="*/ 10810 h 14574"/>
              <a:gd name="connsiteX4" fmla="*/ 0 w 24912"/>
              <a:gd name="connsiteY4" fmla="*/ 0 h 14574"/>
              <a:gd name="connsiteX0" fmla="*/ 7789 w 32701"/>
              <a:gd name="connsiteY0" fmla="*/ 0 h 14574"/>
              <a:gd name="connsiteX1" fmla="*/ 32701 w 32701"/>
              <a:gd name="connsiteY1" fmla="*/ 7021 h 14574"/>
              <a:gd name="connsiteX2" fmla="*/ 29057 w 32701"/>
              <a:gd name="connsiteY2" fmla="*/ 14574 h 14574"/>
              <a:gd name="connsiteX3" fmla="*/ 0 w 32701"/>
              <a:gd name="connsiteY3" fmla="*/ 10908 h 14574"/>
              <a:gd name="connsiteX4" fmla="*/ 7789 w 32701"/>
              <a:gd name="connsiteY4" fmla="*/ 0 h 14574"/>
              <a:gd name="connsiteX0" fmla="*/ 5231 w 32701"/>
              <a:gd name="connsiteY0" fmla="*/ 0 h 8769"/>
              <a:gd name="connsiteX1" fmla="*/ 32701 w 32701"/>
              <a:gd name="connsiteY1" fmla="*/ 1216 h 8769"/>
              <a:gd name="connsiteX2" fmla="*/ 29057 w 32701"/>
              <a:gd name="connsiteY2" fmla="*/ 8769 h 8769"/>
              <a:gd name="connsiteX3" fmla="*/ 0 w 32701"/>
              <a:gd name="connsiteY3" fmla="*/ 5103 h 8769"/>
              <a:gd name="connsiteX4" fmla="*/ 5231 w 32701"/>
              <a:gd name="connsiteY4" fmla="*/ 0 h 8769"/>
              <a:gd name="connsiteX0" fmla="*/ 1600 w 8886"/>
              <a:gd name="connsiteY0" fmla="*/ 0 h 10000"/>
              <a:gd name="connsiteX1" fmla="*/ 5828 w 8886"/>
              <a:gd name="connsiteY1" fmla="*/ 1163 h 10000"/>
              <a:gd name="connsiteX2" fmla="*/ 8886 w 8886"/>
              <a:gd name="connsiteY2" fmla="*/ 10000 h 10000"/>
              <a:gd name="connsiteX3" fmla="*/ 0 w 8886"/>
              <a:gd name="connsiteY3" fmla="*/ 5819 h 10000"/>
              <a:gd name="connsiteX4" fmla="*/ 1600 w 8886"/>
              <a:gd name="connsiteY4" fmla="*/ 0 h 10000"/>
              <a:gd name="connsiteX0" fmla="*/ 1801 w 6559"/>
              <a:gd name="connsiteY0" fmla="*/ 0 h 5819"/>
              <a:gd name="connsiteX1" fmla="*/ 6559 w 6559"/>
              <a:gd name="connsiteY1" fmla="*/ 1163 h 5819"/>
              <a:gd name="connsiteX2" fmla="*/ 4886 w 6559"/>
              <a:gd name="connsiteY2" fmla="*/ 5287 h 5819"/>
              <a:gd name="connsiteX3" fmla="*/ 0 w 6559"/>
              <a:gd name="connsiteY3" fmla="*/ 5819 h 5819"/>
              <a:gd name="connsiteX4" fmla="*/ 1801 w 6559"/>
              <a:gd name="connsiteY4" fmla="*/ 0 h 5819"/>
              <a:gd name="connsiteX0" fmla="*/ 2746 w 9712"/>
              <a:gd name="connsiteY0" fmla="*/ 0 h 10000"/>
              <a:gd name="connsiteX1" fmla="*/ 9712 w 9712"/>
              <a:gd name="connsiteY1" fmla="*/ 5084 h 10000"/>
              <a:gd name="connsiteX2" fmla="*/ 7449 w 9712"/>
              <a:gd name="connsiteY2" fmla="*/ 9086 h 10000"/>
              <a:gd name="connsiteX3" fmla="*/ 0 w 9712"/>
              <a:gd name="connsiteY3" fmla="*/ 10000 h 10000"/>
              <a:gd name="connsiteX4" fmla="*/ 2746 w 9712"/>
              <a:gd name="connsiteY4" fmla="*/ 0 h 10000"/>
              <a:gd name="connsiteX0" fmla="*/ 2827 w 10000"/>
              <a:gd name="connsiteY0" fmla="*/ 0 h 10243"/>
              <a:gd name="connsiteX1" fmla="*/ 10000 w 10000"/>
              <a:gd name="connsiteY1" fmla="*/ 5084 h 10243"/>
              <a:gd name="connsiteX2" fmla="*/ 5696 w 10000"/>
              <a:gd name="connsiteY2" fmla="*/ 10243 h 10243"/>
              <a:gd name="connsiteX3" fmla="*/ 0 w 10000"/>
              <a:gd name="connsiteY3" fmla="*/ 10000 h 10243"/>
              <a:gd name="connsiteX4" fmla="*/ 2827 w 10000"/>
              <a:gd name="connsiteY4" fmla="*/ 0 h 10243"/>
              <a:gd name="connsiteX0" fmla="*/ 2827 w 10000"/>
              <a:gd name="connsiteY0" fmla="*/ 0 h 11207"/>
              <a:gd name="connsiteX1" fmla="*/ 10000 w 10000"/>
              <a:gd name="connsiteY1" fmla="*/ 5084 h 11207"/>
              <a:gd name="connsiteX2" fmla="*/ 6486 w 10000"/>
              <a:gd name="connsiteY2" fmla="*/ 11207 h 11207"/>
              <a:gd name="connsiteX3" fmla="*/ 0 w 10000"/>
              <a:gd name="connsiteY3" fmla="*/ 10000 h 11207"/>
              <a:gd name="connsiteX4" fmla="*/ 2827 w 10000"/>
              <a:gd name="connsiteY4" fmla="*/ 0 h 11207"/>
              <a:gd name="connsiteX0" fmla="*/ 2761 w 10000"/>
              <a:gd name="connsiteY0" fmla="*/ 0 h 10436"/>
              <a:gd name="connsiteX1" fmla="*/ 10000 w 10000"/>
              <a:gd name="connsiteY1" fmla="*/ 4313 h 10436"/>
              <a:gd name="connsiteX2" fmla="*/ 6486 w 10000"/>
              <a:gd name="connsiteY2" fmla="*/ 10436 h 10436"/>
              <a:gd name="connsiteX3" fmla="*/ 0 w 10000"/>
              <a:gd name="connsiteY3" fmla="*/ 9229 h 10436"/>
              <a:gd name="connsiteX4" fmla="*/ 2761 w 10000"/>
              <a:gd name="connsiteY4" fmla="*/ 0 h 10436"/>
              <a:gd name="connsiteX0" fmla="*/ 2728 w 10000"/>
              <a:gd name="connsiteY0" fmla="*/ 0 h 10050"/>
              <a:gd name="connsiteX1" fmla="*/ 10000 w 10000"/>
              <a:gd name="connsiteY1" fmla="*/ 3927 h 10050"/>
              <a:gd name="connsiteX2" fmla="*/ 6486 w 10000"/>
              <a:gd name="connsiteY2" fmla="*/ 10050 h 10050"/>
              <a:gd name="connsiteX3" fmla="*/ 0 w 10000"/>
              <a:gd name="connsiteY3" fmla="*/ 8843 h 10050"/>
              <a:gd name="connsiteX4" fmla="*/ 2728 w 10000"/>
              <a:gd name="connsiteY4" fmla="*/ 0 h 10050"/>
              <a:gd name="connsiteX0" fmla="*/ 2827 w 10099"/>
              <a:gd name="connsiteY0" fmla="*/ 0 h 10050"/>
              <a:gd name="connsiteX1" fmla="*/ 10099 w 10099"/>
              <a:gd name="connsiteY1" fmla="*/ 3927 h 10050"/>
              <a:gd name="connsiteX2" fmla="*/ 6585 w 10099"/>
              <a:gd name="connsiteY2" fmla="*/ 10050 h 10050"/>
              <a:gd name="connsiteX3" fmla="*/ 0 w 10099"/>
              <a:gd name="connsiteY3" fmla="*/ 8843 h 10050"/>
              <a:gd name="connsiteX4" fmla="*/ 2827 w 10099"/>
              <a:gd name="connsiteY4" fmla="*/ 0 h 10050"/>
              <a:gd name="connsiteX0" fmla="*/ 2827 w 10099"/>
              <a:gd name="connsiteY0" fmla="*/ 0 h 9857"/>
              <a:gd name="connsiteX1" fmla="*/ 10099 w 10099"/>
              <a:gd name="connsiteY1" fmla="*/ 3927 h 9857"/>
              <a:gd name="connsiteX2" fmla="*/ 6453 w 10099"/>
              <a:gd name="connsiteY2" fmla="*/ 9857 h 9857"/>
              <a:gd name="connsiteX3" fmla="*/ 0 w 10099"/>
              <a:gd name="connsiteY3" fmla="*/ 8843 h 9857"/>
              <a:gd name="connsiteX4" fmla="*/ 2827 w 10099"/>
              <a:gd name="connsiteY4" fmla="*/ 0 h 9857"/>
              <a:gd name="connsiteX0" fmla="*/ 2799 w 10000"/>
              <a:gd name="connsiteY0" fmla="*/ 0 h 10391"/>
              <a:gd name="connsiteX1" fmla="*/ 10000 w 10000"/>
              <a:gd name="connsiteY1" fmla="*/ 3984 h 10391"/>
              <a:gd name="connsiteX2" fmla="*/ 6651 w 10000"/>
              <a:gd name="connsiteY2" fmla="*/ 10391 h 10391"/>
              <a:gd name="connsiteX3" fmla="*/ 0 w 10000"/>
              <a:gd name="connsiteY3" fmla="*/ 8971 h 10391"/>
              <a:gd name="connsiteX4" fmla="*/ 2799 w 10000"/>
              <a:gd name="connsiteY4" fmla="*/ 0 h 10391"/>
              <a:gd name="connsiteX0" fmla="*/ 1398 w 10000"/>
              <a:gd name="connsiteY0" fmla="*/ 320 h 6407"/>
              <a:gd name="connsiteX1" fmla="*/ 10000 w 10000"/>
              <a:gd name="connsiteY1" fmla="*/ 0 h 6407"/>
              <a:gd name="connsiteX2" fmla="*/ 6651 w 10000"/>
              <a:gd name="connsiteY2" fmla="*/ 6407 h 6407"/>
              <a:gd name="connsiteX3" fmla="*/ 0 w 10000"/>
              <a:gd name="connsiteY3" fmla="*/ 4987 h 6407"/>
              <a:gd name="connsiteX4" fmla="*/ 1398 w 10000"/>
              <a:gd name="connsiteY4" fmla="*/ 320 h 6407"/>
              <a:gd name="connsiteX0" fmla="*/ 1398 w 6651"/>
              <a:gd name="connsiteY0" fmla="*/ 0 h 9501"/>
              <a:gd name="connsiteX1" fmla="*/ 5211 w 6651"/>
              <a:gd name="connsiteY1" fmla="*/ 1333 h 9501"/>
              <a:gd name="connsiteX2" fmla="*/ 6651 w 6651"/>
              <a:gd name="connsiteY2" fmla="*/ 9501 h 9501"/>
              <a:gd name="connsiteX3" fmla="*/ 0 w 6651"/>
              <a:gd name="connsiteY3" fmla="*/ 7285 h 9501"/>
              <a:gd name="connsiteX4" fmla="*/ 1398 w 6651"/>
              <a:gd name="connsiteY4" fmla="*/ 0 h 9501"/>
              <a:gd name="connsiteX0" fmla="*/ 2102 w 7835"/>
              <a:gd name="connsiteY0" fmla="*/ 0 h 7668"/>
              <a:gd name="connsiteX1" fmla="*/ 7835 w 7835"/>
              <a:gd name="connsiteY1" fmla="*/ 1403 h 7668"/>
              <a:gd name="connsiteX2" fmla="*/ 6228 w 7835"/>
              <a:gd name="connsiteY2" fmla="*/ 7429 h 7668"/>
              <a:gd name="connsiteX3" fmla="*/ 0 w 7835"/>
              <a:gd name="connsiteY3" fmla="*/ 7668 h 7668"/>
              <a:gd name="connsiteX4" fmla="*/ 2102 w 7835"/>
              <a:gd name="connsiteY4" fmla="*/ 0 h 7668"/>
              <a:gd name="connsiteX0" fmla="*/ 2683 w 9883"/>
              <a:gd name="connsiteY0" fmla="*/ 0 h 10000"/>
              <a:gd name="connsiteX1" fmla="*/ 9883 w 9883"/>
              <a:gd name="connsiteY1" fmla="*/ 4711 h 10000"/>
              <a:gd name="connsiteX2" fmla="*/ 7949 w 9883"/>
              <a:gd name="connsiteY2" fmla="*/ 9688 h 10000"/>
              <a:gd name="connsiteX3" fmla="*/ 0 w 9883"/>
              <a:gd name="connsiteY3" fmla="*/ 10000 h 10000"/>
              <a:gd name="connsiteX4" fmla="*/ 2683 w 9883"/>
              <a:gd name="connsiteY4" fmla="*/ 0 h 10000"/>
              <a:gd name="connsiteX0" fmla="*/ 2873 w 10000"/>
              <a:gd name="connsiteY0" fmla="*/ 0 h 8166"/>
              <a:gd name="connsiteX1" fmla="*/ 10000 w 10000"/>
              <a:gd name="connsiteY1" fmla="*/ 2877 h 8166"/>
              <a:gd name="connsiteX2" fmla="*/ 8043 w 10000"/>
              <a:gd name="connsiteY2" fmla="*/ 7854 h 8166"/>
              <a:gd name="connsiteX3" fmla="*/ 0 w 10000"/>
              <a:gd name="connsiteY3" fmla="*/ 8166 h 8166"/>
              <a:gd name="connsiteX4" fmla="*/ 2873 w 10000"/>
              <a:gd name="connsiteY4" fmla="*/ 0 h 8166"/>
              <a:gd name="connsiteX0" fmla="*/ 2754 w 10000"/>
              <a:gd name="connsiteY0" fmla="*/ 0 h 8717"/>
              <a:gd name="connsiteX1" fmla="*/ 10000 w 10000"/>
              <a:gd name="connsiteY1" fmla="*/ 2240 h 8717"/>
              <a:gd name="connsiteX2" fmla="*/ 8043 w 10000"/>
              <a:gd name="connsiteY2" fmla="*/ 8335 h 8717"/>
              <a:gd name="connsiteX3" fmla="*/ 0 w 10000"/>
              <a:gd name="connsiteY3" fmla="*/ 8717 h 8717"/>
              <a:gd name="connsiteX4" fmla="*/ 2754 w 10000"/>
              <a:gd name="connsiteY4" fmla="*/ 0 h 8717"/>
              <a:gd name="connsiteX0" fmla="*/ 2754 w 9684"/>
              <a:gd name="connsiteY0" fmla="*/ 0 h 10000"/>
              <a:gd name="connsiteX1" fmla="*/ 9684 w 9684"/>
              <a:gd name="connsiteY1" fmla="*/ 2570 h 10000"/>
              <a:gd name="connsiteX2" fmla="*/ 8043 w 9684"/>
              <a:gd name="connsiteY2" fmla="*/ 9562 h 10000"/>
              <a:gd name="connsiteX3" fmla="*/ 0 w 9684"/>
              <a:gd name="connsiteY3" fmla="*/ 10000 h 10000"/>
              <a:gd name="connsiteX4" fmla="*/ 2754 w 9684"/>
              <a:gd name="connsiteY4" fmla="*/ 0 h 10000"/>
              <a:gd name="connsiteX0" fmla="*/ 2844 w 10000"/>
              <a:gd name="connsiteY0" fmla="*/ 0 h 10000"/>
              <a:gd name="connsiteX1" fmla="*/ 10000 w 10000"/>
              <a:gd name="connsiteY1" fmla="*/ 2570 h 10000"/>
              <a:gd name="connsiteX2" fmla="*/ 7080 w 10000"/>
              <a:gd name="connsiteY2" fmla="*/ 8826 h 10000"/>
              <a:gd name="connsiteX3" fmla="*/ 0 w 10000"/>
              <a:gd name="connsiteY3" fmla="*/ 10000 h 10000"/>
              <a:gd name="connsiteX4" fmla="*/ 2844 w 10000"/>
              <a:gd name="connsiteY4" fmla="*/ 0 h 10000"/>
              <a:gd name="connsiteX0" fmla="*/ 2844 w 10000"/>
              <a:gd name="connsiteY0" fmla="*/ 0 h 10000"/>
              <a:gd name="connsiteX1" fmla="*/ 10000 w 10000"/>
              <a:gd name="connsiteY1" fmla="*/ 2570 h 10000"/>
              <a:gd name="connsiteX2" fmla="*/ 6386 w 10000"/>
              <a:gd name="connsiteY2" fmla="*/ 5882 h 10000"/>
              <a:gd name="connsiteX3" fmla="*/ 0 w 10000"/>
              <a:gd name="connsiteY3" fmla="*/ 10000 h 10000"/>
              <a:gd name="connsiteX4" fmla="*/ 2844 w 10000"/>
              <a:gd name="connsiteY4" fmla="*/ 0 h 10000"/>
              <a:gd name="connsiteX0" fmla="*/ 2844 w 10000"/>
              <a:gd name="connsiteY0" fmla="*/ 0 h 10000"/>
              <a:gd name="connsiteX1" fmla="*/ 10000 w 10000"/>
              <a:gd name="connsiteY1" fmla="*/ 2570 h 10000"/>
              <a:gd name="connsiteX2" fmla="*/ 6427 w 10000"/>
              <a:gd name="connsiteY2" fmla="*/ 9194 h 10000"/>
              <a:gd name="connsiteX3" fmla="*/ 0 w 10000"/>
              <a:gd name="connsiteY3" fmla="*/ 10000 h 10000"/>
              <a:gd name="connsiteX4" fmla="*/ 2844 w 10000"/>
              <a:gd name="connsiteY4" fmla="*/ 0 h 10000"/>
              <a:gd name="connsiteX0" fmla="*/ 2803 w 9959"/>
              <a:gd name="connsiteY0" fmla="*/ 0 h 9632"/>
              <a:gd name="connsiteX1" fmla="*/ 9959 w 9959"/>
              <a:gd name="connsiteY1" fmla="*/ 2570 h 9632"/>
              <a:gd name="connsiteX2" fmla="*/ 6386 w 9959"/>
              <a:gd name="connsiteY2" fmla="*/ 9194 h 9632"/>
              <a:gd name="connsiteX3" fmla="*/ 0 w 9959"/>
              <a:gd name="connsiteY3" fmla="*/ 9632 h 9632"/>
              <a:gd name="connsiteX4" fmla="*/ 2803 w 9959"/>
              <a:gd name="connsiteY4" fmla="*/ 0 h 9632"/>
              <a:gd name="connsiteX0" fmla="*/ 2897 w 10000"/>
              <a:gd name="connsiteY0" fmla="*/ 0 h 9618"/>
              <a:gd name="connsiteX1" fmla="*/ 10000 w 10000"/>
              <a:gd name="connsiteY1" fmla="*/ 2286 h 9618"/>
              <a:gd name="connsiteX2" fmla="*/ 6412 w 10000"/>
              <a:gd name="connsiteY2" fmla="*/ 9163 h 9618"/>
              <a:gd name="connsiteX3" fmla="*/ 0 w 10000"/>
              <a:gd name="connsiteY3" fmla="*/ 9618 h 9618"/>
              <a:gd name="connsiteX4" fmla="*/ 2897 w 10000"/>
              <a:gd name="connsiteY4" fmla="*/ 0 h 9618"/>
              <a:gd name="connsiteX0" fmla="*/ 2897 w 10246"/>
              <a:gd name="connsiteY0" fmla="*/ 0 h 10000"/>
              <a:gd name="connsiteX1" fmla="*/ 10246 w 10246"/>
              <a:gd name="connsiteY1" fmla="*/ 2377 h 10000"/>
              <a:gd name="connsiteX2" fmla="*/ 6412 w 10246"/>
              <a:gd name="connsiteY2" fmla="*/ 9527 h 10000"/>
              <a:gd name="connsiteX3" fmla="*/ 0 w 10246"/>
              <a:gd name="connsiteY3" fmla="*/ 10000 h 10000"/>
              <a:gd name="connsiteX4" fmla="*/ 2897 w 10246"/>
              <a:gd name="connsiteY4" fmla="*/ 0 h 10000"/>
              <a:gd name="connsiteX0" fmla="*/ 2897 w 10041"/>
              <a:gd name="connsiteY0" fmla="*/ 0 h 10000"/>
              <a:gd name="connsiteX1" fmla="*/ 10041 w 10041"/>
              <a:gd name="connsiteY1" fmla="*/ 1583 h 10000"/>
              <a:gd name="connsiteX2" fmla="*/ 6412 w 10041"/>
              <a:gd name="connsiteY2" fmla="*/ 9527 h 10000"/>
              <a:gd name="connsiteX3" fmla="*/ 0 w 10041"/>
              <a:gd name="connsiteY3" fmla="*/ 10000 h 10000"/>
              <a:gd name="connsiteX4" fmla="*/ 2897 w 10041"/>
              <a:gd name="connsiteY4" fmla="*/ 0 h 10000"/>
              <a:gd name="connsiteX0" fmla="*/ 2897 w 10246"/>
              <a:gd name="connsiteY0" fmla="*/ 0 h 10000"/>
              <a:gd name="connsiteX1" fmla="*/ 10246 w 10246"/>
              <a:gd name="connsiteY1" fmla="*/ 1980 h 10000"/>
              <a:gd name="connsiteX2" fmla="*/ 6412 w 10246"/>
              <a:gd name="connsiteY2" fmla="*/ 9527 h 10000"/>
              <a:gd name="connsiteX3" fmla="*/ 0 w 10246"/>
              <a:gd name="connsiteY3" fmla="*/ 10000 h 10000"/>
              <a:gd name="connsiteX4" fmla="*/ 2897 w 10246"/>
              <a:gd name="connsiteY4" fmla="*/ 0 h 10000"/>
              <a:gd name="connsiteX0" fmla="*/ 2897 w 10246"/>
              <a:gd name="connsiteY0" fmla="*/ 0 h 10586"/>
              <a:gd name="connsiteX1" fmla="*/ 10246 w 10246"/>
              <a:gd name="connsiteY1" fmla="*/ 1980 h 10586"/>
              <a:gd name="connsiteX2" fmla="*/ 6576 w 10246"/>
              <a:gd name="connsiteY2" fmla="*/ 10586 h 10586"/>
              <a:gd name="connsiteX3" fmla="*/ 0 w 10246"/>
              <a:gd name="connsiteY3" fmla="*/ 10000 h 10586"/>
              <a:gd name="connsiteX4" fmla="*/ 2897 w 10246"/>
              <a:gd name="connsiteY4" fmla="*/ 0 h 10586"/>
              <a:gd name="connsiteX0" fmla="*/ 2897 w 10123"/>
              <a:gd name="connsiteY0" fmla="*/ 0 h 10586"/>
              <a:gd name="connsiteX1" fmla="*/ 10123 w 10123"/>
              <a:gd name="connsiteY1" fmla="*/ 1980 h 10586"/>
              <a:gd name="connsiteX2" fmla="*/ 6576 w 10123"/>
              <a:gd name="connsiteY2" fmla="*/ 10586 h 10586"/>
              <a:gd name="connsiteX3" fmla="*/ 0 w 10123"/>
              <a:gd name="connsiteY3" fmla="*/ 10000 h 10586"/>
              <a:gd name="connsiteX4" fmla="*/ 2897 w 10123"/>
              <a:gd name="connsiteY4" fmla="*/ 0 h 10586"/>
              <a:gd name="connsiteX0" fmla="*/ 2897 w 10021"/>
              <a:gd name="connsiteY0" fmla="*/ 0 h 10586"/>
              <a:gd name="connsiteX1" fmla="*/ 10021 w 10021"/>
              <a:gd name="connsiteY1" fmla="*/ 2179 h 10586"/>
              <a:gd name="connsiteX2" fmla="*/ 6576 w 10021"/>
              <a:gd name="connsiteY2" fmla="*/ 10586 h 10586"/>
              <a:gd name="connsiteX3" fmla="*/ 0 w 10021"/>
              <a:gd name="connsiteY3" fmla="*/ 10000 h 10586"/>
              <a:gd name="connsiteX4" fmla="*/ 2897 w 10021"/>
              <a:gd name="connsiteY4" fmla="*/ 0 h 10586"/>
              <a:gd name="connsiteX0" fmla="*/ 2856 w 10021"/>
              <a:gd name="connsiteY0" fmla="*/ 6 h 8407"/>
              <a:gd name="connsiteX1" fmla="*/ 10021 w 10021"/>
              <a:gd name="connsiteY1" fmla="*/ 0 h 8407"/>
              <a:gd name="connsiteX2" fmla="*/ 6576 w 10021"/>
              <a:gd name="connsiteY2" fmla="*/ 8407 h 8407"/>
              <a:gd name="connsiteX3" fmla="*/ 0 w 10021"/>
              <a:gd name="connsiteY3" fmla="*/ 7821 h 8407"/>
              <a:gd name="connsiteX4" fmla="*/ 2856 w 10021"/>
              <a:gd name="connsiteY4" fmla="*/ 6 h 8407"/>
              <a:gd name="connsiteX0" fmla="*/ 2850 w 10082"/>
              <a:gd name="connsiteY0" fmla="*/ 0 h 9993"/>
              <a:gd name="connsiteX1" fmla="*/ 10082 w 10082"/>
              <a:gd name="connsiteY1" fmla="*/ 229 h 9993"/>
              <a:gd name="connsiteX2" fmla="*/ 6562 w 10082"/>
              <a:gd name="connsiteY2" fmla="*/ 9993 h 9993"/>
              <a:gd name="connsiteX3" fmla="*/ 0 w 10082"/>
              <a:gd name="connsiteY3" fmla="*/ 9296 h 9993"/>
              <a:gd name="connsiteX4" fmla="*/ 2850 w 10082"/>
              <a:gd name="connsiteY4" fmla="*/ 0 h 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2" h="9993">
                <a:moveTo>
                  <a:pt x="2850" y="0"/>
                </a:moveTo>
                <a:lnTo>
                  <a:pt x="10082" y="229"/>
                </a:lnTo>
                <a:lnTo>
                  <a:pt x="6562" y="9993"/>
                </a:lnTo>
                <a:lnTo>
                  <a:pt x="0" y="9296"/>
                </a:lnTo>
                <a:lnTo>
                  <a:pt x="2850" y="0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87" name="Operazione manuale 215"/>
          <p:cNvSpPr/>
          <p:nvPr/>
        </p:nvSpPr>
        <p:spPr>
          <a:xfrm flipV="1">
            <a:off x="4392536" y="3762570"/>
            <a:ext cx="3097306" cy="114264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1353 w 10000"/>
              <a:gd name="connsiteY3" fmla="*/ 9877 h 10000"/>
              <a:gd name="connsiteX4" fmla="*/ 0 w 10000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53 w 12093"/>
              <a:gd name="connsiteY3" fmla="*/ 9877 h 10000"/>
              <a:gd name="connsiteX4" fmla="*/ 0 w 12093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91 w 12093"/>
              <a:gd name="connsiteY3" fmla="*/ 9938 h 10000"/>
              <a:gd name="connsiteX4" fmla="*/ 0 w 12093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15 w 12093"/>
              <a:gd name="connsiteY3" fmla="*/ 9938 h 10000"/>
              <a:gd name="connsiteX4" fmla="*/ 0 w 12093"/>
              <a:gd name="connsiteY4" fmla="*/ 0 h 10000"/>
              <a:gd name="connsiteX0" fmla="*/ 0 w 14775"/>
              <a:gd name="connsiteY0" fmla="*/ 0 h 11660"/>
              <a:gd name="connsiteX1" fmla="*/ 12093 w 14775"/>
              <a:gd name="connsiteY1" fmla="*/ 1045 h 11660"/>
              <a:gd name="connsiteX2" fmla="*/ 14775 w 14775"/>
              <a:gd name="connsiteY2" fmla="*/ 11660 h 11660"/>
              <a:gd name="connsiteX3" fmla="*/ 1315 w 14775"/>
              <a:gd name="connsiteY3" fmla="*/ 9938 h 11660"/>
              <a:gd name="connsiteX4" fmla="*/ 0 w 14775"/>
              <a:gd name="connsiteY4" fmla="*/ 0 h 11660"/>
              <a:gd name="connsiteX0" fmla="*/ 0 w 18297"/>
              <a:gd name="connsiteY0" fmla="*/ 0 h 11660"/>
              <a:gd name="connsiteX1" fmla="*/ 18297 w 18297"/>
              <a:gd name="connsiteY1" fmla="*/ 3320 h 11660"/>
              <a:gd name="connsiteX2" fmla="*/ 14775 w 18297"/>
              <a:gd name="connsiteY2" fmla="*/ 11660 h 11660"/>
              <a:gd name="connsiteX3" fmla="*/ 1315 w 18297"/>
              <a:gd name="connsiteY3" fmla="*/ 9938 h 11660"/>
              <a:gd name="connsiteX4" fmla="*/ 0 w 18297"/>
              <a:gd name="connsiteY4" fmla="*/ 0 h 11660"/>
              <a:gd name="connsiteX0" fmla="*/ 0 w 18297"/>
              <a:gd name="connsiteY0" fmla="*/ 0 h 11660"/>
              <a:gd name="connsiteX1" fmla="*/ 18297 w 18297"/>
              <a:gd name="connsiteY1" fmla="*/ 3320 h 11660"/>
              <a:gd name="connsiteX2" fmla="*/ 14775 w 18297"/>
              <a:gd name="connsiteY2" fmla="*/ 11660 h 11660"/>
              <a:gd name="connsiteX3" fmla="*/ 1429 w 18297"/>
              <a:gd name="connsiteY3" fmla="*/ 10061 h 11660"/>
              <a:gd name="connsiteX4" fmla="*/ 0 w 18297"/>
              <a:gd name="connsiteY4" fmla="*/ 0 h 11660"/>
              <a:gd name="connsiteX0" fmla="*/ 0 w 18335"/>
              <a:gd name="connsiteY0" fmla="*/ 0 h 11721"/>
              <a:gd name="connsiteX1" fmla="*/ 18335 w 18335"/>
              <a:gd name="connsiteY1" fmla="*/ 3381 h 11721"/>
              <a:gd name="connsiteX2" fmla="*/ 14813 w 18335"/>
              <a:gd name="connsiteY2" fmla="*/ 11721 h 11721"/>
              <a:gd name="connsiteX3" fmla="*/ 1467 w 18335"/>
              <a:gd name="connsiteY3" fmla="*/ 10122 h 11721"/>
              <a:gd name="connsiteX4" fmla="*/ 0 w 18335"/>
              <a:gd name="connsiteY4" fmla="*/ 0 h 11721"/>
              <a:gd name="connsiteX0" fmla="*/ 0 w 24851"/>
              <a:gd name="connsiteY0" fmla="*/ 0 h 11721"/>
              <a:gd name="connsiteX1" fmla="*/ 24851 w 24851"/>
              <a:gd name="connsiteY1" fmla="*/ 6431 h 11721"/>
              <a:gd name="connsiteX2" fmla="*/ 14813 w 24851"/>
              <a:gd name="connsiteY2" fmla="*/ 11721 h 11721"/>
              <a:gd name="connsiteX3" fmla="*/ 1467 w 24851"/>
              <a:gd name="connsiteY3" fmla="*/ 10122 h 11721"/>
              <a:gd name="connsiteX4" fmla="*/ 0 w 24851"/>
              <a:gd name="connsiteY4" fmla="*/ 0 h 11721"/>
              <a:gd name="connsiteX0" fmla="*/ 0 w 24851"/>
              <a:gd name="connsiteY0" fmla="*/ 0 h 13984"/>
              <a:gd name="connsiteX1" fmla="*/ 24851 w 24851"/>
              <a:gd name="connsiteY1" fmla="*/ 6431 h 13984"/>
              <a:gd name="connsiteX2" fmla="*/ 21207 w 24851"/>
              <a:gd name="connsiteY2" fmla="*/ 13984 h 13984"/>
              <a:gd name="connsiteX3" fmla="*/ 1467 w 24851"/>
              <a:gd name="connsiteY3" fmla="*/ 10122 h 13984"/>
              <a:gd name="connsiteX4" fmla="*/ 0 w 24851"/>
              <a:gd name="connsiteY4" fmla="*/ 0 h 13984"/>
              <a:gd name="connsiteX0" fmla="*/ 0 w 24912"/>
              <a:gd name="connsiteY0" fmla="*/ 0 h 14574"/>
              <a:gd name="connsiteX1" fmla="*/ 24912 w 24912"/>
              <a:gd name="connsiteY1" fmla="*/ 7021 h 14574"/>
              <a:gd name="connsiteX2" fmla="*/ 21268 w 24912"/>
              <a:gd name="connsiteY2" fmla="*/ 14574 h 14574"/>
              <a:gd name="connsiteX3" fmla="*/ 1528 w 24912"/>
              <a:gd name="connsiteY3" fmla="*/ 10712 h 14574"/>
              <a:gd name="connsiteX4" fmla="*/ 0 w 24912"/>
              <a:gd name="connsiteY4" fmla="*/ 0 h 14574"/>
              <a:gd name="connsiteX0" fmla="*/ 0 w 24912"/>
              <a:gd name="connsiteY0" fmla="*/ 0 h 14574"/>
              <a:gd name="connsiteX1" fmla="*/ 24912 w 24912"/>
              <a:gd name="connsiteY1" fmla="*/ 7021 h 14574"/>
              <a:gd name="connsiteX2" fmla="*/ 21268 w 24912"/>
              <a:gd name="connsiteY2" fmla="*/ 14574 h 14574"/>
              <a:gd name="connsiteX3" fmla="*/ 1650 w 24912"/>
              <a:gd name="connsiteY3" fmla="*/ 10810 h 14574"/>
              <a:gd name="connsiteX4" fmla="*/ 0 w 24912"/>
              <a:gd name="connsiteY4" fmla="*/ 0 h 14574"/>
              <a:gd name="connsiteX0" fmla="*/ 0 w 24912"/>
              <a:gd name="connsiteY0" fmla="*/ 0 h 14697"/>
              <a:gd name="connsiteX1" fmla="*/ 24912 w 24912"/>
              <a:gd name="connsiteY1" fmla="*/ 7021 h 14697"/>
              <a:gd name="connsiteX2" fmla="*/ 21154 w 24912"/>
              <a:gd name="connsiteY2" fmla="*/ 14697 h 14697"/>
              <a:gd name="connsiteX3" fmla="*/ 1650 w 24912"/>
              <a:gd name="connsiteY3" fmla="*/ 10810 h 14697"/>
              <a:gd name="connsiteX4" fmla="*/ 0 w 24912"/>
              <a:gd name="connsiteY4" fmla="*/ 0 h 14697"/>
              <a:gd name="connsiteX0" fmla="*/ 0 w 24760"/>
              <a:gd name="connsiteY0" fmla="*/ 0 h 14697"/>
              <a:gd name="connsiteX1" fmla="*/ 24760 w 24760"/>
              <a:gd name="connsiteY1" fmla="*/ 6898 h 14697"/>
              <a:gd name="connsiteX2" fmla="*/ 21154 w 24760"/>
              <a:gd name="connsiteY2" fmla="*/ 14697 h 14697"/>
              <a:gd name="connsiteX3" fmla="*/ 1650 w 24760"/>
              <a:gd name="connsiteY3" fmla="*/ 10810 h 14697"/>
              <a:gd name="connsiteX4" fmla="*/ 0 w 24760"/>
              <a:gd name="connsiteY4" fmla="*/ 0 h 14697"/>
              <a:gd name="connsiteX0" fmla="*/ 0 w 24760"/>
              <a:gd name="connsiteY0" fmla="*/ 0 h 14697"/>
              <a:gd name="connsiteX1" fmla="*/ 24760 w 24760"/>
              <a:gd name="connsiteY1" fmla="*/ 6898 h 14697"/>
              <a:gd name="connsiteX2" fmla="*/ 21154 w 24760"/>
              <a:gd name="connsiteY2" fmla="*/ 14697 h 14697"/>
              <a:gd name="connsiteX3" fmla="*/ 1574 w 24760"/>
              <a:gd name="connsiteY3" fmla="*/ 10687 h 14697"/>
              <a:gd name="connsiteX4" fmla="*/ 0 w 24760"/>
              <a:gd name="connsiteY4" fmla="*/ 0 h 14697"/>
              <a:gd name="connsiteX0" fmla="*/ 0 w 24760"/>
              <a:gd name="connsiteY0" fmla="*/ 0 h 14758"/>
              <a:gd name="connsiteX1" fmla="*/ 24760 w 24760"/>
              <a:gd name="connsiteY1" fmla="*/ 6898 h 14758"/>
              <a:gd name="connsiteX2" fmla="*/ 21268 w 24760"/>
              <a:gd name="connsiteY2" fmla="*/ 14758 h 14758"/>
              <a:gd name="connsiteX3" fmla="*/ 1574 w 24760"/>
              <a:gd name="connsiteY3" fmla="*/ 10687 h 14758"/>
              <a:gd name="connsiteX4" fmla="*/ 0 w 24760"/>
              <a:gd name="connsiteY4" fmla="*/ 0 h 14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0" h="14758">
                <a:moveTo>
                  <a:pt x="0" y="0"/>
                </a:moveTo>
                <a:lnTo>
                  <a:pt x="24760" y="6898"/>
                </a:lnTo>
                <a:lnTo>
                  <a:pt x="21268" y="14758"/>
                </a:lnTo>
                <a:lnTo>
                  <a:pt x="1574" y="10687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88" name="Operazione manuale 215"/>
          <p:cNvSpPr/>
          <p:nvPr/>
        </p:nvSpPr>
        <p:spPr>
          <a:xfrm flipV="1">
            <a:off x="3684691" y="3380160"/>
            <a:ext cx="3342215" cy="694151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1353 w 10000"/>
              <a:gd name="connsiteY3" fmla="*/ 9877 h 10000"/>
              <a:gd name="connsiteX4" fmla="*/ 0 w 10000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53 w 12093"/>
              <a:gd name="connsiteY3" fmla="*/ 9877 h 10000"/>
              <a:gd name="connsiteX4" fmla="*/ 0 w 12093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91 w 12093"/>
              <a:gd name="connsiteY3" fmla="*/ 9938 h 10000"/>
              <a:gd name="connsiteX4" fmla="*/ 0 w 12093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15 w 12093"/>
              <a:gd name="connsiteY3" fmla="*/ 9938 h 10000"/>
              <a:gd name="connsiteX4" fmla="*/ 0 w 12093"/>
              <a:gd name="connsiteY4" fmla="*/ 0 h 10000"/>
              <a:gd name="connsiteX0" fmla="*/ 0 w 14775"/>
              <a:gd name="connsiteY0" fmla="*/ 0 h 11660"/>
              <a:gd name="connsiteX1" fmla="*/ 12093 w 14775"/>
              <a:gd name="connsiteY1" fmla="*/ 1045 h 11660"/>
              <a:gd name="connsiteX2" fmla="*/ 14775 w 14775"/>
              <a:gd name="connsiteY2" fmla="*/ 11660 h 11660"/>
              <a:gd name="connsiteX3" fmla="*/ 1315 w 14775"/>
              <a:gd name="connsiteY3" fmla="*/ 9938 h 11660"/>
              <a:gd name="connsiteX4" fmla="*/ 0 w 14775"/>
              <a:gd name="connsiteY4" fmla="*/ 0 h 11660"/>
              <a:gd name="connsiteX0" fmla="*/ 0 w 18297"/>
              <a:gd name="connsiteY0" fmla="*/ 0 h 11660"/>
              <a:gd name="connsiteX1" fmla="*/ 18297 w 18297"/>
              <a:gd name="connsiteY1" fmla="*/ 3320 h 11660"/>
              <a:gd name="connsiteX2" fmla="*/ 14775 w 18297"/>
              <a:gd name="connsiteY2" fmla="*/ 11660 h 11660"/>
              <a:gd name="connsiteX3" fmla="*/ 1315 w 18297"/>
              <a:gd name="connsiteY3" fmla="*/ 9938 h 11660"/>
              <a:gd name="connsiteX4" fmla="*/ 0 w 18297"/>
              <a:gd name="connsiteY4" fmla="*/ 0 h 11660"/>
              <a:gd name="connsiteX0" fmla="*/ 0 w 18297"/>
              <a:gd name="connsiteY0" fmla="*/ 0 h 11660"/>
              <a:gd name="connsiteX1" fmla="*/ 18297 w 18297"/>
              <a:gd name="connsiteY1" fmla="*/ 3320 h 11660"/>
              <a:gd name="connsiteX2" fmla="*/ 14775 w 18297"/>
              <a:gd name="connsiteY2" fmla="*/ 11660 h 11660"/>
              <a:gd name="connsiteX3" fmla="*/ 1429 w 18297"/>
              <a:gd name="connsiteY3" fmla="*/ 10061 h 11660"/>
              <a:gd name="connsiteX4" fmla="*/ 0 w 18297"/>
              <a:gd name="connsiteY4" fmla="*/ 0 h 11660"/>
              <a:gd name="connsiteX0" fmla="*/ 0 w 18335"/>
              <a:gd name="connsiteY0" fmla="*/ 0 h 11721"/>
              <a:gd name="connsiteX1" fmla="*/ 18335 w 18335"/>
              <a:gd name="connsiteY1" fmla="*/ 3381 h 11721"/>
              <a:gd name="connsiteX2" fmla="*/ 14813 w 18335"/>
              <a:gd name="connsiteY2" fmla="*/ 11721 h 11721"/>
              <a:gd name="connsiteX3" fmla="*/ 1467 w 18335"/>
              <a:gd name="connsiteY3" fmla="*/ 10122 h 11721"/>
              <a:gd name="connsiteX4" fmla="*/ 0 w 18335"/>
              <a:gd name="connsiteY4" fmla="*/ 0 h 11721"/>
              <a:gd name="connsiteX0" fmla="*/ 0 w 24851"/>
              <a:gd name="connsiteY0" fmla="*/ 0 h 11721"/>
              <a:gd name="connsiteX1" fmla="*/ 24851 w 24851"/>
              <a:gd name="connsiteY1" fmla="*/ 6431 h 11721"/>
              <a:gd name="connsiteX2" fmla="*/ 14813 w 24851"/>
              <a:gd name="connsiteY2" fmla="*/ 11721 h 11721"/>
              <a:gd name="connsiteX3" fmla="*/ 1467 w 24851"/>
              <a:gd name="connsiteY3" fmla="*/ 10122 h 11721"/>
              <a:gd name="connsiteX4" fmla="*/ 0 w 24851"/>
              <a:gd name="connsiteY4" fmla="*/ 0 h 11721"/>
              <a:gd name="connsiteX0" fmla="*/ 0 w 24851"/>
              <a:gd name="connsiteY0" fmla="*/ 0 h 13984"/>
              <a:gd name="connsiteX1" fmla="*/ 24851 w 24851"/>
              <a:gd name="connsiteY1" fmla="*/ 6431 h 13984"/>
              <a:gd name="connsiteX2" fmla="*/ 21207 w 24851"/>
              <a:gd name="connsiteY2" fmla="*/ 13984 h 13984"/>
              <a:gd name="connsiteX3" fmla="*/ 1467 w 24851"/>
              <a:gd name="connsiteY3" fmla="*/ 10122 h 13984"/>
              <a:gd name="connsiteX4" fmla="*/ 0 w 24851"/>
              <a:gd name="connsiteY4" fmla="*/ 0 h 13984"/>
              <a:gd name="connsiteX0" fmla="*/ 0 w 24912"/>
              <a:gd name="connsiteY0" fmla="*/ 0 h 14574"/>
              <a:gd name="connsiteX1" fmla="*/ 24912 w 24912"/>
              <a:gd name="connsiteY1" fmla="*/ 7021 h 14574"/>
              <a:gd name="connsiteX2" fmla="*/ 21268 w 24912"/>
              <a:gd name="connsiteY2" fmla="*/ 14574 h 14574"/>
              <a:gd name="connsiteX3" fmla="*/ 1528 w 24912"/>
              <a:gd name="connsiteY3" fmla="*/ 10712 h 14574"/>
              <a:gd name="connsiteX4" fmla="*/ 0 w 24912"/>
              <a:gd name="connsiteY4" fmla="*/ 0 h 14574"/>
              <a:gd name="connsiteX0" fmla="*/ 0 w 24912"/>
              <a:gd name="connsiteY0" fmla="*/ 0 h 14574"/>
              <a:gd name="connsiteX1" fmla="*/ 24912 w 24912"/>
              <a:gd name="connsiteY1" fmla="*/ 7021 h 14574"/>
              <a:gd name="connsiteX2" fmla="*/ 21268 w 24912"/>
              <a:gd name="connsiteY2" fmla="*/ 14574 h 14574"/>
              <a:gd name="connsiteX3" fmla="*/ 1650 w 24912"/>
              <a:gd name="connsiteY3" fmla="*/ 10810 h 14574"/>
              <a:gd name="connsiteX4" fmla="*/ 0 w 24912"/>
              <a:gd name="connsiteY4" fmla="*/ 0 h 14574"/>
              <a:gd name="connsiteX0" fmla="*/ 8764 w 33676"/>
              <a:gd name="connsiteY0" fmla="*/ 0 h 14574"/>
              <a:gd name="connsiteX1" fmla="*/ 33676 w 33676"/>
              <a:gd name="connsiteY1" fmla="*/ 7021 h 14574"/>
              <a:gd name="connsiteX2" fmla="*/ 30032 w 33676"/>
              <a:gd name="connsiteY2" fmla="*/ 14574 h 14574"/>
              <a:gd name="connsiteX3" fmla="*/ 0 w 33676"/>
              <a:gd name="connsiteY3" fmla="*/ 5890 h 14574"/>
              <a:gd name="connsiteX4" fmla="*/ 8764 w 33676"/>
              <a:gd name="connsiteY4" fmla="*/ 0 h 14574"/>
              <a:gd name="connsiteX0" fmla="*/ 6998 w 33676"/>
              <a:gd name="connsiteY0" fmla="*/ 0 h 16345"/>
              <a:gd name="connsiteX1" fmla="*/ 33676 w 33676"/>
              <a:gd name="connsiteY1" fmla="*/ 8792 h 16345"/>
              <a:gd name="connsiteX2" fmla="*/ 30032 w 33676"/>
              <a:gd name="connsiteY2" fmla="*/ 16345 h 16345"/>
              <a:gd name="connsiteX3" fmla="*/ 0 w 33676"/>
              <a:gd name="connsiteY3" fmla="*/ 7661 h 16345"/>
              <a:gd name="connsiteX4" fmla="*/ 6998 w 33676"/>
              <a:gd name="connsiteY4" fmla="*/ 0 h 16345"/>
              <a:gd name="connsiteX0" fmla="*/ 6998 w 30032"/>
              <a:gd name="connsiteY0" fmla="*/ 0 h 16345"/>
              <a:gd name="connsiteX1" fmla="*/ 26490 w 30032"/>
              <a:gd name="connsiteY1" fmla="*/ 3971 h 16345"/>
              <a:gd name="connsiteX2" fmla="*/ 30032 w 30032"/>
              <a:gd name="connsiteY2" fmla="*/ 16345 h 16345"/>
              <a:gd name="connsiteX3" fmla="*/ 0 w 30032"/>
              <a:gd name="connsiteY3" fmla="*/ 7661 h 16345"/>
              <a:gd name="connsiteX4" fmla="*/ 6998 w 30032"/>
              <a:gd name="connsiteY4" fmla="*/ 0 h 16345"/>
              <a:gd name="connsiteX0" fmla="*/ 6998 w 26490"/>
              <a:gd name="connsiteY0" fmla="*/ 0 h 8375"/>
              <a:gd name="connsiteX1" fmla="*/ 26490 w 26490"/>
              <a:gd name="connsiteY1" fmla="*/ 3971 h 8375"/>
              <a:gd name="connsiteX2" fmla="*/ 18888 w 26490"/>
              <a:gd name="connsiteY2" fmla="*/ 8375 h 8375"/>
              <a:gd name="connsiteX3" fmla="*/ 0 w 26490"/>
              <a:gd name="connsiteY3" fmla="*/ 7661 h 8375"/>
              <a:gd name="connsiteX4" fmla="*/ 6998 w 26490"/>
              <a:gd name="connsiteY4" fmla="*/ 0 h 8375"/>
              <a:gd name="connsiteX0" fmla="*/ 2642 w 10000"/>
              <a:gd name="connsiteY0" fmla="*/ 0 h 10705"/>
              <a:gd name="connsiteX1" fmla="*/ 10000 w 10000"/>
              <a:gd name="connsiteY1" fmla="*/ 4741 h 10705"/>
              <a:gd name="connsiteX2" fmla="*/ 5889 w 10000"/>
              <a:gd name="connsiteY2" fmla="*/ 10705 h 10705"/>
              <a:gd name="connsiteX3" fmla="*/ 0 w 10000"/>
              <a:gd name="connsiteY3" fmla="*/ 9147 h 10705"/>
              <a:gd name="connsiteX4" fmla="*/ 2642 w 10000"/>
              <a:gd name="connsiteY4" fmla="*/ 0 h 10705"/>
              <a:gd name="connsiteX0" fmla="*/ 2728 w 10086"/>
              <a:gd name="connsiteY0" fmla="*/ 0 h 10705"/>
              <a:gd name="connsiteX1" fmla="*/ 10086 w 10086"/>
              <a:gd name="connsiteY1" fmla="*/ 4741 h 10705"/>
              <a:gd name="connsiteX2" fmla="*/ 5975 w 10086"/>
              <a:gd name="connsiteY2" fmla="*/ 10705 h 10705"/>
              <a:gd name="connsiteX3" fmla="*/ 0 w 10086"/>
              <a:gd name="connsiteY3" fmla="*/ 9294 h 10705"/>
              <a:gd name="connsiteX4" fmla="*/ 2728 w 10086"/>
              <a:gd name="connsiteY4" fmla="*/ 0 h 1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6" h="10705">
                <a:moveTo>
                  <a:pt x="2728" y="0"/>
                </a:moveTo>
                <a:lnTo>
                  <a:pt x="10086" y="4741"/>
                </a:lnTo>
                <a:lnTo>
                  <a:pt x="5975" y="10705"/>
                </a:lnTo>
                <a:lnTo>
                  <a:pt x="0" y="9294"/>
                </a:lnTo>
                <a:lnTo>
                  <a:pt x="2728" y="0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89" name="Operazione manuale 215"/>
          <p:cNvSpPr/>
          <p:nvPr/>
        </p:nvSpPr>
        <p:spPr>
          <a:xfrm flipV="1">
            <a:off x="4163036" y="2723806"/>
            <a:ext cx="2314556" cy="41416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1353 w 10000"/>
              <a:gd name="connsiteY3" fmla="*/ 9877 h 10000"/>
              <a:gd name="connsiteX4" fmla="*/ 0 w 10000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53 w 12093"/>
              <a:gd name="connsiteY3" fmla="*/ 9877 h 10000"/>
              <a:gd name="connsiteX4" fmla="*/ 0 w 12093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91 w 12093"/>
              <a:gd name="connsiteY3" fmla="*/ 9938 h 10000"/>
              <a:gd name="connsiteX4" fmla="*/ 0 w 12093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15 w 12093"/>
              <a:gd name="connsiteY3" fmla="*/ 9938 h 10000"/>
              <a:gd name="connsiteX4" fmla="*/ 0 w 12093"/>
              <a:gd name="connsiteY4" fmla="*/ 0 h 10000"/>
              <a:gd name="connsiteX0" fmla="*/ 0 w 14775"/>
              <a:gd name="connsiteY0" fmla="*/ 0 h 11660"/>
              <a:gd name="connsiteX1" fmla="*/ 12093 w 14775"/>
              <a:gd name="connsiteY1" fmla="*/ 1045 h 11660"/>
              <a:gd name="connsiteX2" fmla="*/ 14775 w 14775"/>
              <a:gd name="connsiteY2" fmla="*/ 11660 h 11660"/>
              <a:gd name="connsiteX3" fmla="*/ 1315 w 14775"/>
              <a:gd name="connsiteY3" fmla="*/ 9938 h 11660"/>
              <a:gd name="connsiteX4" fmla="*/ 0 w 14775"/>
              <a:gd name="connsiteY4" fmla="*/ 0 h 11660"/>
              <a:gd name="connsiteX0" fmla="*/ 0 w 18297"/>
              <a:gd name="connsiteY0" fmla="*/ 0 h 11660"/>
              <a:gd name="connsiteX1" fmla="*/ 18297 w 18297"/>
              <a:gd name="connsiteY1" fmla="*/ 3320 h 11660"/>
              <a:gd name="connsiteX2" fmla="*/ 14775 w 18297"/>
              <a:gd name="connsiteY2" fmla="*/ 11660 h 11660"/>
              <a:gd name="connsiteX3" fmla="*/ 1315 w 18297"/>
              <a:gd name="connsiteY3" fmla="*/ 9938 h 11660"/>
              <a:gd name="connsiteX4" fmla="*/ 0 w 18297"/>
              <a:gd name="connsiteY4" fmla="*/ 0 h 11660"/>
              <a:gd name="connsiteX0" fmla="*/ 0 w 18297"/>
              <a:gd name="connsiteY0" fmla="*/ 0 h 11660"/>
              <a:gd name="connsiteX1" fmla="*/ 18297 w 18297"/>
              <a:gd name="connsiteY1" fmla="*/ 3320 h 11660"/>
              <a:gd name="connsiteX2" fmla="*/ 14775 w 18297"/>
              <a:gd name="connsiteY2" fmla="*/ 11660 h 11660"/>
              <a:gd name="connsiteX3" fmla="*/ 1429 w 18297"/>
              <a:gd name="connsiteY3" fmla="*/ 10061 h 11660"/>
              <a:gd name="connsiteX4" fmla="*/ 0 w 18297"/>
              <a:gd name="connsiteY4" fmla="*/ 0 h 11660"/>
              <a:gd name="connsiteX0" fmla="*/ 0 w 18335"/>
              <a:gd name="connsiteY0" fmla="*/ 0 h 11721"/>
              <a:gd name="connsiteX1" fmla="*/ 18335 w 18335"/>
              <a:gd name="connsiteY1" fmla="*/ 3381 h 11721"/>
              <a:gd name="connsiteX2" fmla="*/ 14813 w 18335"/>
              <a:gd name="connsiteY2" fmla="*/ 11721 h 11721"/>
              <a:gd name="connsiteX3" fmla="*/ 1467 w 18335"/>
              <a:gd name="connsiteY3" fmla="*/ 10122 h 11721"/>
              <a:gd name="connsiteX4" fmla="*/ 0 w 18335"/>
              <a:gd name="connsiteY4" fmla="*/ 0 h 11721"/>
              <a:gd name="connsiteX0" fmla="*/ 0 w 24851"/>
              <a:gd name="connsiteY0" fmla="*/ 0 h 11721"/>
              <a:gd name="connsiteX1" fmla="*/ 24851 w 24851"/>
              <a:gd name="connsiteY1" fmla="*/ 6431 h 11721"/>
              <a:gd name="connsiteX2" fmla="*/ 14813 w 24851"/>
              <a:gd name="connsiteY2" fmla="*/ 11721 h 11721"/>
              <a:gd name="connsiteX3" fmla="*/ 1467 w 24851"/>
              <a:gd name="connsiteY3" fmla="*/ 10122 h 11721"/>
              <a:gd name="connsiteX4" fmla="*/ 0 w 24851"/>
              <a:gd name="connsiteY4" fmla="*/ 0 h 11721"/>
              <a:gd name="connsiteX0" fmla="*/ 0 w 24851"/>
              <a:gd name="connsiteY0" fmla="*/ 0 h 13984"/>
              <a:gd name="connsiteX1" fmla="*/ 24851 w 24851"/>
              <a:gd name="connsiteY1" fmla="*/ 6431 h 13984"/>
              <a:gd name="connsiteX2" fmla="*/ 21207 w 24851"/>
              <a:gd name="connsiteY2" fmla="*/ 13984 h 13984"/>
              <a:gd name="connsiteX3" fmla="*/ 1467 w 24851"/>
              <a:gd name="connsiteY3" fmla="*/ 10122 h 13984"/>
              <a:gd name="connsiteX4" fmla="*/ 0 w 24851"/>
              <a:gd name="connsiteY4" fmla="*/ 0 h 13984"/>
              <a:gd name="connsiteX0" fmla="*/ 0 w 24912"/>
              <a:gd name="connsiteY0" fmla="*/ 0 h 14574"/>
              <a:gd name="connsiteX1" fmla="*/ 24912 w 24912"/>
              <a:gd name="connsiteY1" fmla="*/ 7021 h 14574"/>
              <a:gd name="connsiteX2" fmla="*/ 21268 w 24912"/>
              <a:gd name="connsiteY2" fmla="*/ 14574 h 14574"/>
              <a:gd name="connsiteX3" fmla="*/ 1528 w 24912"/>
              <a:gd name="connsiteY3" fmla="*/ 10712 h 14574"/>
              <a:gd name="connsiteX4" fmla="*/ 0 w 24912"/>
              <a:gd name="connsiteY4" fmla="*/ 0 h 14574"/>
              <a:gd name="connsiteX0" fmla="*/ 0 w 24912"/>
              <a:gd name="connsiteY0" fmla="*/ 0 h 14574"/>
              <a:gd name="connsiteX1" fmla="*/ 24912 w 24912"/>
              <a:gd name="connsiteY1" fmla="*/ 7021 h 14574"/>
              <a:gd name="connsiteX2" fmla="*/ 21268 w 24912"/>
              <a:gd name="connsiteY2" fmla="*/ 14574 h 14574"/>
              <a:gd name="connsiteX3" fmla="*/ 1650 w 24912"/>
              <a:gd name="connsiteY3" fmla="*/ 10810 h 14574"/>
              <a:gd name="connsiteX4" fmla="*/ 0 w 24912"/>
              <a:gd name="connsiteY4" fmla="*/ 0 h 14574"/>
              <a:gd name="connsiteX0" fmla="*/ 7789 w 32701"/>
              <a:gd name="connsiteY0" fmla="*/ 0 h 14574"/>
              <a:gd name="connsiteX1" fmla="*/ 32701 w 32701"/>
              <a:gd name="connsiteY1" fmla="*/ 7021 h 14574"/>
              <a:gd name="connsiteX2" fmla="*/ 29057 w 32701"/>
              <a:gd name="connsiteY2" fmla="*/ 14574 h 14574"/>
              <a:gd name="connsiteX3" fmla="*/ 0 w 32701"/>
              <a:gd name="connsiteY3" fmla="*/ 10908 h 14574"/>
              <a:gd name="connsiteX4" fmla="*/ 7789 w 32701"/>
              <a:gd name="connsiteY4" fmla="*/ 0 h 14574"/>
              <a:gd name="connsiteX0" fmla="*/ 5231 w 32701"/>
              <a:gd name="connsiteY0" fmla="*/ 0 h 8769"/>
              <a:gd name="connsiteX1" fmla="*/ 32701 w 32701"/>
              <a:gd name="connsiteY1" fmla="*/ 1216 h 8769"/>
              <a:gd name="connsiteX2" fmla="*/ 29057 w 32701"/>
              <a:gd name="connsiteY2" fmla="*/ 8769 h 8769"/>
              <a:gd name="connsiteX3" fmla="*/ 0 w 32701"/>
              <a:gd name="connsiteY3" fmla="*/ 5103 h 8769"/>
              <a:gd name="connsiteX4" fmla="*/ 5231 w 32701"/>
              <a:gd name="connsiteY4" fmla="*/ 0 h 8769"/>
              <a:gd name="connsiteX0" fmla="*/ 1600 w 8886"/>
              <a:gd name="connsiteY0" fmla="*/ 0 h 10000"/>
              <a:gd name="connsiteX1" fmla="*/ 5828 w 8886"/>
              <a:gd name="connsiteY1" fmla="*/ 1163 h 10000"/>
              <a:gd name="connsiteX2" fmla="*/ 8886 w 8886"/>
              <a:gd name="connsiteY2" fmla="*/ 10000 h 10000"/>
              <a:gd name="connsiteX3" fmla="*/ 0 w 8886"/>
              <a:gd name="connsiteY3" fmla="*/ 5819 h 10000"/>
              <a:gd name="connsiteX4" fmla="*/ 1600 w 8886"/>
              <a:gd name="connsiteY4" fmla="*/ 0 h 10000"/>
              <a:gd name="connsiteX0" fmla="*/ 1801 w 6559"/>
              <a:gd name="connsiteY0" fmla="*/ 0 h 5819"/>
              <a:gd name="connsiteX1" fmla="*/ 6559 w 6559"/>
              <a:gd name="connsiteY1" fmla="*/ 1163 h 5819"/>
              <a:gd name="connsiteX2" fmla="*/ 4886 w 6559"/>
              <a:gd name="connsiteY2" fmla="*/ 5287 h 5819"/>
              <a:gd name="connsiteX3" fmla="*/ 0 w 6559"/>
              <a:gd name="connsiteY3" fmla="*/ 5819 h 5819"/>
              <a:gd name="connsiteX4" fmla="*/ 1801 w 6559"/>
              <a:gd name="connsiteY4" fmla="*/ 0 h 5819"/>
              <a:gd name="connsiteX0" fmla="*/ 2746 w 9712"/>
              <a:gd name="connsiteY0" fmla="*/ 0 h 10000"/>
              <a:gd name="connsiteX1" fmla="*/ 9712 w 9712"/>
              <a:gd name="connsiteY1" fmla="*/ 5084 h 10000"/>
              <a:gd name="connsiteX2" fmla="*/ 7449 w 9712"/>
              <a:gd name="connsiteY2" fmla="*/ 9086 h 10000"/>
              <a:gd name="connsiteX3" fmla="*/ 0 w 9712"/>
              <a:gd name="connsiteY3" fmla="*/ 10000 h 10000"/>
              <a:gd name="connsiteX4" fmla="*/ 2746 w 9712"/>
              <a:gd name="connsiteY4" fmla="*/ 0 h 10000"/>
              <a:gd name="connsiteX0" fmla="*/ 2827 w 10000"/>
              <a:gd name="connsiteY0" fmla="*/ 0 h 10243"/>
              <a:gd name="connsiteX1" fmla="*/ 10000 w 10000"/>
              <a:gd name="connsiteY1" fmla="*/ 5084 h 10243"/>
              <a:gd name="connsiteX2" fmla="*/ 5696 w 10000"/>
              <a:gd name="connsiteY2" fmla="*/ 10243 h 10243"/>
              <a:gd name="connsiteX3" fmla="*/ 0 w 10000"/>
              <a:gd name="connsiteY3" fmla="*/ 10000 h 10243"/>
              <a:gd name="connsiteX4" fmla="*/ 2827 w 10000"/>
              <a:gd name="connsiteY4" fmla="*/ 0 h 10243"/>
              <a:gd name="connsiteX0" fmla="*/ 2827 w 10000"/>
              <a:gd name="connsiteY0" fmla="*/ 0 h 11207"/>
              <a:gd name="connsiteX1" fmla="*/ 10000 w 10000"/>
              <a:gd name="connsiteY1" fmla="*/ 5084 h 11207"/>
              <a:gd name="connsiteX2" fmla="*/ 6486 w 10000"/>
              <a:gd name="connsiteY2" fmla="*/ 11207 h 11207"/>
              <a:gd name="connsiteX3" fmla="*/ 0 w 10000"/>
              <a:gd name="connsiteY3" fmla="*/ 10000 h 11207"/>
              <a:gd name="connsiteX4" fmla="*/ 2827 w 10000"/>
              <a:gd name="connsiteY4" fmla="*/ 0 h 11207"/>
              <a:gd name="connsiteX0" fmla="*/ 2761 w 10000"/>
              <a:gd name="connsiteY0" fmla="*/ 0 h 10436"/>
              <a:gd name="connsiteX1" fmla="*/ 10000 w 10000"/>
              <a:gd name="connsiteY1" fmla="*/ 4313 h 10436"/>
              <a:gd name="connsiteX2" fmla="*/ 6486 w 10000"/>
              <a:gd name="connsiteY2" fmla="*/ 10436 h 10436"/>
              <a:gd name="connsiteX3" fmla="*/ 0 w 10000"/>
              <a:gd name="connsiteY3" fmla="*/ 9229 h 10436"/>
              <a:gd name="connsiteX4" fmla="*/ 2761 w 10000"/>
              <a:gd name="connsiteY4" fmla="*/ 0 h 10436"/>
              <a:gd name="connsiteX0" fmla="*/ 2728 w 10000"/>
              <a:gd name="connsiteY0" fmla="*/ 0 h 10050"/>
              <a:gd name="connsiteX1" fmla="*/ 10000 w 10000"/>
              <a:gd name="connsiteY1" fmla="*/ 3927 h 10050"/>
              <a:gd name="connsiteX2" fmla="*/ 6486 w 10000"/>
              <a:gd name="connsiteY2" fmla="*/ 10050 h 10050"/>
              <a:gd name="connsiteX3" fmla="*/ 0 w 10000"/>
              <a:gd name="connsiteY3" fmla="*/ 8843 h 10050"/>
              <a:gd name="connsiteX4" fmla="*/ 2728 w 10000"/>
              <a:gd name="connsiteY4" fmla="*/ 0 h 10050"/>
              <a:gd name="connsiteX0" fmla="*/ 2827 w 10099"/>
              <a:gd name="connsiteY0" fmla="*/ 0 h 10050"/>
              <a:gd name="connsiteX1" fmla="*/ 10099 w 10099"/>
              <a:gd name="connsiteY1" fmla="*/ 3927 h 10050"/>
              <a:gd name="connsiteX2" fmla="*/ 6585 w 10099"/>
              <a:gd name="connsiteY2" fmla="*/ 10050 h 10050"/>
              <a:gd name="connsiteX3" fmla="*/ 0 w 10099"/>
              <a:gd name="connsiteY3" fmla="*/ 8843 h 10050"/>
              <a:gd name="connsiteX4" fmla="*/ 2827 w 10099"/>
              <a:gd name="connsiteY4" fmla="*/ 0 h 10050"/>
              <a:gd name="connsiteX0" fmla="*/ 2827 w 10099"/>
              <a:gd name="connsiteY0" fmla="*/ 0 h 9857"/>
              <a:gd name="connsiteX1" fmla="*/ 10099 w 10099"/>
              <a:gd name="connsiteY1" fmla="*/ 3927 h 9857"/>
              <a:gd name="connsiteX2" fmla="*/ 6453 w 10099"/>
              <a:gd name="connsiteY2" fmla="*/ 9857 h 9857"/>
              <a:gd name="connsiteX3" fmla="*/ 0 w 10099"/>
              <a:gd name="connsiteY3" fmla="*/ 8843 h 9857"/>
              <a:gd name="connsiteX4" fmla="*/ 2827 w 10099"/>
              <a:gd name="connsiteY4" fmla="*/ 0 h 9857"/>
              <a:gd name="connsiteX0" fmla="*/ 2799 w 10000"/>
              <a:gd name="connsiteY0" fmla="*/ 0 h 10391"/>
              <a:gd name="connsiteX1" fmla="*/ 10000 w 10000"/>
              <a:gd name="connsiteY1" fmla="*/ 3984 h 10391"/>
              <a:gd name="connsiteX2" fmla="*/ 6651 w 10000"/>
              <a:gd name="connsiteY2" fmla="*/ 10391 h 10391"/>
              <a:gd name="connsiteX3" fmla="*/ 0 w 10000"/>
              <a:gd name="connsiteY3" fmla="*/ 8971 h 10391"/>
              <a:gd name="connsiteX4" fmla="*/ 2799 w 10000"/>
              <a:gd name="connsiteY4" fmla="*/ 0 h 10391"/>
              <a:gd name="connsiteX0" fmla="*/ 2779 w 9980"/>
              <a:gd name="connsiteY0" fmla="*/ 0 h 10391"/>
              <a:gd name="connsiteX1" fmla="*/ 9980 w 9980"/>
              <a:gd name="connsiteY1" fmla="*/ 3984 h 10391"/>
              <a:gd name="connsiteX2" fmla="*/ 6631 w 9980"/>
              <a:gd name="connsiteY2" fmla="*/ 10391 h 10391"/>
              <a:gd name="connsiteX3" fmla="*/ 0 w 9980"/>
              <a:gd name="connsiteY3" fmla="*/ 9216 h 10391"/>
              <a:gd name="connsiteX4" fmla="*/ 2779 w 9980"/>
              <a:gd name="connsiteY4" fmla="*/ 0 h 10391"/>
              <a:gd name="connsiteX0" fmla="*/ 2785 w 10041"/>
              <a:gd name="connsiteY0" fmla="*/ 0 h 10000"/>
              <a:gd name="connsiteX1" fmla="*/ 10041 w 10041"/>
              <a:gd name="connsiteY1" fmla="*/ 4187 h 10000"/>
              <a:gd name="connsiteX2" fmla="*/ 6644 w 10041"/>
              <a:gd name="connsiteY2" fmla="*/ 10000 h 10000"/>
              <a:gd name="connsiteX3" fmla="*/ 0 w 10041"/>
              <a:gd name="connsiteY3" fmla="*/ 8869 h 10000"/>
              <a:gd name="connsiteX4" fmla="*/ 2785 w 10041"/>
              <a:gd name="connsiteY4" fmla="*/ 0 h 10000"/>
              <a:gd name="connsiteX0" fmla="*/ 2785 w 10102"/>
              <a:gd name="connsiteY0" fmla="*/ 0 h 10000"/>
              <a:gd name="connsiteX1" fmla="*/ 10102 w 10102"/>
              <a:gd name="connsiteY1" fmla="*/ 3834 h 10000"/>
              <a:gd name="connsiteX2" fmla="*/ 6644 w 10102"/>
              <a:gd name="connsiteY2" fmla="*/ 10000 h 10000"/>
              <a:gd name="connsiteX3" fmla="*/ 0 w 10102"/>
              <a:gd name="connsiteY3" fmla="*/ 8869 h 10000"/>
              <a:gd name="connsiteX4" fmla="*/ 2785 w 10102"/>
              <a:gd name="connsiteY4" fmla="*/ 0 h 10000"/>
              <a:gd name="connsiteX0" fmla="*/ 2785 w 10102"/>
              <a:gd name="connsiteY0" fmla="*/ 0 h 10235"/>
              <a:gd name="connsiteX1" fmla="*/ 10102 w 10102"/>
              <a:gd name="connsiteY1" fmla="*/ 3834 h 10235"/>
              <a:gd name="connsiteX2" fmla="*/ 6644 w 10102"/>
              <a:gd name="connsiteY2" fmla="*/ 10235 h 10235"/>
              <a:gd name="connsiteX3" fmla="*/ 0 w 10102"/>
              <a:gd name="connsiteY3" fmla="*/ 8869 h 10235"/>
              <a:gd name="connsiteX4" fmla="*/ 2785 w 10102"/>
              <a:gd name="connsiteY4" fmla="*/ 0 h 10235"/>
              <a:gd name="connsiteX0" fmla="*/ 2785 w 9918"/>
              <a:gd name="connsiteY0" fmla="*/ 0 h 10235"/>
              <a:gd name="connsiteX1" fmla="*/ 9918 w 9918"/>
              <a:gd name="connsiteY1" fmla="*/ 4658 h 10235"/>
              <a:gd name="connsiteX2" fmla="*/ 6644 w 9918"/>
              <a:gd name="connsiteY2" fmla="*/ 10235 h 10235"/>
              <a:gd name="connsiteX3" fmla="*/ 0 w 9918"/>
              <a:gd name="connsiteY3" fmla="*/ 8869 h 10235"/>
              <a:gd name="connsiteX4" fmla="*/ 2785 w 9918"/>
              <a:gd name="connsiteY4" fmla="*/ 0 h 10235"/>
              <a:gd name="connsiteX0" fmla="*/ 2808 w 9959"/>
              <a:gd name="connsiteY0" fmla="*/ 0 h 10000"/>
              <a:gd name="connsiteX1" fmla="*/ 9959 w 9959"/>
              <a:gd name="connsiteY1" fmla="*/ 4551 h 10000"/>
              <a:gd name="connsiteX2" fmla="*/ 6699 w 9959"/>
              <a:gd name="connsiteY2" fmla="*/ 10000 h 10000"/>
              <a:gd name="connsiteX3" fmla="*/ 0 w 9959"/>
              <a:gd name="connsiteY3" fmla="*/ 8665 h 10000"/>
              <a:gd name="connsiteX4" fmla="*/ 2808 w 9959"/>
              <a:gd name="connsiteY4" fmla="*/ 0 h 10000"/>
              <a:gd name="connsiteX0" fmla="*/ 2820 w 9979"/>
              <a:gd name="connsiteY0" fmla="*/ 0 h 10000"/>
              <a:gd name="connsiteX1" fmla="*/ 9979 w 9979"/>
              <a:gd name="connsiteY1" fmla="*/ 4436 h 10000"/>
              <a:gd name="connsiteX2" fmla="*/ 6727 w 9979"/>
              <a:gd name="connsiteY2" fmla="*/ 10000 h 10000"/>
              <a:gd name="connsiteX3" fmla="*/ 0 w 9979"/>
              <a:gd name="connsiteY3" fmla="*/ 8665 h 10000"/>
              <a:gd name="connsiteX4" fmla="*/ 2820 w 9979"/>
              <a:gd name="connsiteY4" fmla="*/ 0 h 10000"/>
              <a:gd name="connsiteX0" fmla="*/ 2826 w 10062"/>
              <a:gd name="connsiteY0" fmla="*/ 0 h 10000"/>
              <a:gd name="connsiteX1" fmla="*/ 10062 w 10062"/>
              <a:gd name="connsiteY1" fmla="*/ 4206 h 10000"/>
              <a:gd name="connsiteX2" fmla="*/ 6741 w 10062"/>
              <a:gd name="connsiteY2" fmla="*/ 10000 h 10000"/>
              <a:gd name="connsiteX3" fmla="*/ 0 w 10062"/>
              <a:gd name="connsiteY3" fmla="*/ 8665 h 10000"/>
              <a:gd name="connsiteX4" fmla="*/ 2826 w 10062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2" h="10000">
                <a:moveTo>
                  <a:pt x="2826" y="0"/>
                </a:moveTo>
                <a:lnTo>
                  <a:pt x="10062" y="4206"/>
                </a:lnTo>
                <a:lnTo>
                  <a:pt x="6741" y="10000"/>
                </a:lnTo>
                <a:lnTo>
                  <a:pt x="0" y="8665"/>
                </a:lnTo>
                <a:lnTo>
                  <a:pt x="2826" y="0"/>
                </a:lnTo>
                <a:close/>
              </a:path>
            </a:pathLst>
          </a:cu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90" name="Figura a mano libera 89"/>
          <p:cNvSpPr/>
          <p:nvPr/>
        </p:nvSpPr>
        <p:spPr>
          <a:xfrm>
            <a:off x="3777971" y="2779213"/>
            <a:ext cx="1034780" cy="1082393"/>
          </a:xfrm>
          <a:custGeom>
            <a:avLst/>
            <a:gdLst>
              <a:gd name="connsiteX0" fmla="*/ 381000 w 1035050"/>
              <a:gd name="connsiteY0" fmla="*/ 0 h 1085850"/>
              <a:gd name="connsiteX1" fmla="*/ 1035050 w 1035050"/>
              <a:gd name="connsiteY1" fmla="*/ 304800 h 1085850"/>
              <a:gd name="connsiteX2" fmla="*/ 850900 w 1035050"/>
              <a:gd name="connsiteY2" fmla="*/ 1085850 h 1085850"/>
              <a:gd name="connsiteX3" fmla="*/ 0 w 1035050"/>
              <a:gd name="connsiteY3" fmla="*/ 552450 h 1085850"/>
              <a:gd name="connsiteX4" fmla="*/ 381000 w 1035050"/>
              <a:gd name="connsiteY4" fmla="*/ 0 h 1085850"/>
              <a:gd name="connsiteX0" fmla="*/ 384175 w 1035050"/>
              <a:gd name="connsiteY0" fmla="*/ 0 h 1082675"/>
              <a:gd name="connsiteX1" fmla="*/ 1035050 w 1035050"/>
              <a:gd name="connsiteY1" fmla="*/ 301625 h 1082675"/>
              <a:gd name="connsiteX2" fmla="*/ 850900 w 1035050"/>
              <a:gd name="connsiteY2" fmla="*/ 1082675 h 1082675"/>
              <a:gd name="connsiteX3" fmla="*/ 0 w 1035050"/>
              <a:gd name="connsiteY3" fmla="*/ 549275 h 1082675"/>
              <a:gd name="connsiteX4" fmla="*/ 384175 w 1035050"/>
              <a:gd name="connsiteY4" fmla="*/ 0 h 1082675"/>
              <a:gd name="connsiteX0" fmla="*/ 371475 w 1035050"/>
              <a:gd name="connsiteY0" fmla="*/ 0 h 1082675"/>
              <a:gd name="connsiteX1" fmla="*/ 1035050 w 1035050"/>
              <a:gd name="connsiteY1" fmla="*/ 301625 h 1082675"/>
              <a:gd name="connsiteX2" fmla="*/ 850900 w 1035050"/>
              <a:gd name="connsiteY2" fmla="*/ 1082675 h 1082675"/>
              <a:gd name="connsiteX3" fmla="*/ 0 w 1035050"/>
              <a:gd name="connsiteY3" fmla="*/ 549275 h 1082675"/>
              <a:gd name="connsiteX4" fmla="*/ 371475 w 1035050"/>
              <a:gd name="connsiteY4" fmla="*/ 0 h 108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5050" h="1082675">
                <a:moveTo>
                  <a:pt x="371475" y="0"/>
                </a:moveTo>
                <a:lnTo>
                  <a:pt x="1035050" y="301625"/>
                </a:lnTo>
                <a:lnTo>
                  <a:pt x="850900" y="1082675"/>
                </a:lnTo>
                <a:lnTo>
                  <a:pt x="0" y="549275"/>
                </a:lnTo>
                <a:lnTo>
                  <a:pt x="371475" y="0"/>
                </a:lnTo>
                <a:close/>
              </a:path>
            </a:pathLst>
          </a:custGeom>
          <a:solidFill>
            <a:srgbClr val="005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91" name="Operazione manuale 215"/>
          <p:cNvSpPr/>
          <p:nvPr/>
        </p:nvSpPr>
        <p:spPr>
          <a:xfrm flipV="1">
            <a:off x="4623764" y="2967101"/>
            <a:ext cx="2309344" cy="89317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1353 w 10000"/>
              <a:gd name="connsiteY3" fmla="*/ 9877 h 10000"/>
              <a:gd name="connsiteX4" fmla="*/ 0 w 10000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53 w 12093"/>
              <a:gd name="connsiteY3" fmla="*/ 9877 h 10000"/>
              <a:gd name="connsiteX4" fmla="*/ 0 w 12093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91 w 12093"/>
              <a:gd name="connsiteY3" fmla="*/ 9938 h 10000"/>
              <a:gd name="connsiteX4" fmla="*/ 0 w 12093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15 w 12093"/>
              <a:gd name="connsiteY3" fmla="*/ 9938 h 10000"/>
              <a:gd name="connsiteX4" fmla="*/ 0 w 12093"/>
              <a:gd name="connsiteY4" fmla="*/ 0 h 10000"/>
              <a:gd name="connsiteX0" fmla="*/ 0 w 14775"/>
              <a:gd name="connsiteY0" fmla="*/ 0 h 11660"/>
              <a:gd name="connsiteX1" fmla="*/ 12093 w 14775"/>
              <a:gd name="connsiteY1" fmla="*/ 1045 h 11660"/>
              <a:gd name="connsiteX2" fmla="*/ 14775 w 14775"/>
              <a:gd name="connsiteY2" fmla="*/ 11660 h 11660"/>
              <a:gd name="connsiteX3" fmla="*/ 1315 w 14775"/>
              <a:gd name="connsiteY3" fmla="*/ 9938 h 11660"/>
              <a:gd name="connsiteX4" fmla="*/ 0 w 14775"/>
              <a:gd name="connsiteY4" fmla="*/ 0 h 11660"/>
              <a:gd name="connsiteX0" fmla="*/ 0 w 18297"/>
              <a:gd name="connsiteY0" fmla="*/ 0 h 11660"/>
              <a:gd name="connsiteX1" fmla="*/ 18297 w 18297"/>
              <a:gd name="connsiteY1" fmla="*/ 3320 h 11660"/>
              <a:gd name="connsiteX2" fmla="*/ 14775 w 18297"/>
              <a:gd name="connsiteY2" fmla="*/ 11660 h 11660"/>
              <a:gd name="connsiteX3" fmla="*/ 1315 w 18297"/>
              <a:gd name="connsiteY3" fmla="*/ 9938 h 11660"/>
              <a:gd name="connsiteX4" fmla="*/ 0 w 18297"/>
              <a:gd name="connsiteY4" fmla="*/ 0 h 11660"/>
              <a:gd name="connsiteX0" fmla="*/ 0 w 18297"/>
              <a:gd name="connsiteY0" fmla="*/ 0 h 11660"/>
              <a:gd name="connsiteX1" fmla="*/ 18297 w 18297"/>
              <a:gd name="connsiteY1" fmla="*/ 3320 h 11660"/>
              <a:gd name="connsiteX2" fmla="*/ 14775 w 18297"/>
              <a:gd name="connsiteY2" fmla="*/ 11660 h 11660"/>
              <a:gd name="connsiteX3" fmla="*/ 1429 w 18297"/>
              <a:gd name="connsiteY3" fmla="*/ 10061 h 11660"/>
              <a:gd name="connsiteX4" fmla="*/ 0 w 18297"/>
              <a:gd name="connsiteY4" fmla="*/ 0 h 11660"/>
              <a:gd name="connsiteX0" fmla="*/ 0 w 18335"/>
              <a:gd name="connsiteY0" fmla="*/ 0 h 11721"/>
              <a:gd name="connsiteX1" fmla="*/ 18335 w 18335"/>
              <a:gd name="connsiteY1" fmla="*/ 3381 h 11721"/>
              <a:gd name="connsiteX2" fmla="*/ 14813 w 18335"/>
              <a:gd name="connsiteY2" fmla="*/ 11721 h 11721"/>
              <a:gd name="connsiteX3" fmla="*/ 1467 w 18335"/>
              <a:gd name="connsiteY3" fmla="*/ 10122 h 11721"/>
              <a:gd name="connsiteX4" fmla="*/ 0 w 18335"/>
              <a:gd name="connsiteY4" fmla="*/ 0 h 11721"/>
              <a:gd name="connsiteX0" fmla="*/ 0 w 18335"/>
              <a:gd name="connsiteY0" fmla="*/ 0 h 11721"/>
              <a:gd name="connsiteX1" fmla="*/ 18335 w 18335"/>
              <a:gd name="connsiteY1" fmla="*/ 3381 h 11721"/>
              <a:gd name="connsiteX2" fmla="*/ 14813 w 18335"/>
              <a:gd name="connsiteY2" fmla="*/ 11721 h 11721"/>
              <a:gd name="connsiteX3" fmla="*/ 1340 w 18335"/>
              <a:gd name="connsiteY3" fmla="*/ 10122 h 11721"/>
              <a:gd name="connsiteX4" fmla="*/ 0 w 18335"/>
              <a:gd name="connsiteY4" fmla="*/ 0 h 11721"/>
              <a:gd name="connsiteX0" fmla="*/ 0 w 18436"/>
              <a:gd name="connsiteY0" fmla="*/ 0 h 11598"/>
              <a:gd name="connsiteX1" fmla="*/ 18436 w 18436"/>
              <a:gd name="connsiteY1" fmla="*/ 3258 h 11598"/>
              <a:gd name="connsiteX2" fmla="*/ 14914 w 18436"/>
              <a:gd name="connsiteY2" fmla="*/ 11598 h 11598"/>
              <a:gd name="connsiteX3" fmla="*/ 1441 w 18436"/>
              <a:gd name="connsiteY3" fmla="*/ 9999 h 11598"/>
              <a:gd name="connsiteX4" fmla="*/ 0 w 18436"/>
              <a:gd name="connsiteY4" fmla="*/ 0 h 11598"/>
              <a:gd name="connsiteX0" fmla="*/ 0 w 18436"/>
              <a:gd name="connsiteY0" fmla="*/ 0 h 11536"/>
              <a:gd name="connsiteX1" fmla="*/ 18436 w 18436"/>
              <a:gd name="connsiteY1" fmla="*/ 3258 h 11536"/>
              <a:gd name="connsiteX2" fmla="*/ 14838 w 18436"/>
              <a:gd name="connsiteY2" fmla="*/ 11536 h 11536"/>
              <a:gd name="connsiteX3" fmla="*/ 1441 w 18436"/>
              <a:gd name="connsiteY3" fmla="*/ 9999 h 11536"/>
              <a:gd name="connsiteX4" fmla="*/ 0 w 18436"/>
              <a:gd name="connsiteY4" fmla="*/ 0 h 11536"/>
              <a:gd name="connsiteX0" fmla="*/ 0 w 18461"/>
              <a:gd name="connsiteY0" fmla="*/ 0 h 11536"/>
              <a:gd name="connsiteX1" fmla="*/ 18461 w 18461"/>
              <a:gd name="connsiteY1" fmla="*/ 3299 h 11536"/>
              <a:gd name="connsiteX2" fmla="*/ 14838 w 18461"/>
              <a:gd name="connsiteY2" fmla="*/ 11536 h 11536"/>
              <a:gd name="connsiteX3" fmla="*/ 1441 w 18461"/>
              <a:gd name="connsiteY3" fmla="*/ 9999 h 11536"/>
              <a:gd name="connsiteX4" fmla="*/ 0 w 18461"/>
              <a:gd name="connsiteY4" fmla="*/ 0 h 1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61" h="11536">
                <a:moveTo>
                  <a:pt x="0" y="0"/>
                </a:moveTo>
                <a:lnTo>
                  <a:pt x="18461" y="3299"/>
                </a:lnTo>
                <a:lnTo>
                  <a:pt x="14838" y="11536"/>
                </a:lnTo>
                <a:lnTo>
                  <a:pt x="1441" y="9999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92" name="Operazione manuale 215"/>
          <p:cNvSpPr/>
          <p:nvPr/>
        </p:nvSpPr>
        <p:spPr>
          <a:xfrm flipV="1">
            <a:off x="4846875" y="2123293"/>
            <a:ext cx="1517536" cy="77436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1353 w 10000"/>
              <a:gd name="connsiteY3" fmla="*/ 9877 h 10000"/>
              <a:gd name="connsiteX4" fmla="*/ 0 w 10000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53 w 12093"/>
              <a:gd name="connsiteY3" fmla="*/ 9877 h 10000"/>
              <a:gd name="connsiteX4" fmla="*/ 0 w 12093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91 w 12093"/>
              <a:gd name="connsiteY3" fmla="*/ 9938 h 10000"/>
              <a:gd name="connsiteX4" fmla="*/ 0 w 12093"/>
              <a:gd name="connsiteY4" fmla="*/ 0 h 10000"/>
              <a:gd name="connsiteX0" fmla="*/ 0 w 12093"/>
              <a:gd name="connsiteY0" fmla="*/ 0 h 10000"/>
              <a:gd name="connsiteX1" fmla="*/ 12093 w 12093"/>
              <a:gd name="connsiteY1" fmla="*/ 1045 h 10000"/>
              <a:gd name="connsiteX2" fmla="*/ 8000 w 12093"/>
              <a:gd name="connsiteY2" fmla="*/ 10000 h 10000"/>
              <a:gd name="connsiteX3" fmla="*/ 1315 w 12093"/>
              <a:gd name="connsiteY3" fmla="*/ 9938 h 10000"/>
              <a:gd name="connsiteX4" fmla="*/ 0 w 12093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3" h="10000">
                <a:moveTo>
                  <a:pt x="0" y="0"/>
                </a:moveTo>
                <a:lnTo>
                  <a:pt x="12093" y="1045"/>
                </a:lnTo>
                <a:lnTo>
                  <a:pt x="8000" y="10000"/>
                </a:lnTo>
                <a:lnTo>
                  <a:pt x="1315" y="9938"/>
                </a:lnTo>
                <a:lnTo>
                  <a:pt x="0" y="0"/>
                </a:lnTo>
                <a:close/>
              </a:path>
            </a:pathLst>
          </a:cu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sp>
        <p:nvSpPr>
          <p:cNvPr id="93" name="Figura a mano libera 92"/>
          <p:cNvSpPr/>
          <p:nvPr/>
        </p:nvSpPr>
        <p:spPr>
          <a:xfrm>
            <a:off x="4260446" y="2033282"/>
            <a:ext cx="752279" cy="872898"/>
          </a:xfrm>
          <a:custGeom>
            <a:avLst/>
            <a:gdLst>
              <a:gd name="connsiteX0" fmla="*/ 406400 w 742950"/>
              <a:gd name="connsiteY0" fmla="*/ 0 h 869950"/>
              <a:gd name="connsiteX1" fmla="*/ 742950 w 742950"/>
              <a:gd name="connsiteY1" fmla="*/ 88900 h 869950"/>
              <a:gd name="connsiteX2" fmla="*/ 577850 w 742950"/>
              <a:gd name="connsiteY2" fmla="*/ 869950 h 869950"/>
              <a:gd name="connsiteX3" fmla="*/ 0 w 742950"/>
              <a:gd name="connsiteY3" fmla="*/ 590550 h 869950"/>
              <a:gd name="connsiteX4" fmla="*/ 406400 w 742950"/>
              <a:gd name="connsiteY4" fmla="*/ 0 h 869950"/>
              <a:gd name="connsiteX0" fmla="*/ 406400 w 752475"/>
              <a:gd name="connsiteY0" fmla="*/ 0 h 869950"/>
              <a:gd name="connsiteX1" fmla="*/ 752475 w 752475"/>
              <a:gd name="connsiteY1" fmla="*/ 98425 h 869950"/>
              <a:gd name="connsiteX2" fmla="*/ 577850 w 752475"/>
              <a:gd name="connsiteY2" fmla="*/ 869950 h 869950"/>
              <a:gd name="connsiteX3" fmla="*/ 0 w 752475"/>
              <a:gd name="connsiteY3" fmla="*/ 590550 h 869950"/>
              <a:gd name="connsiteX4" fmla="*/ 406400 w 752475"/>
              <a:gd name="connsiteY4" fmla="*/ 0 h 869950"/>
              <a:gd name="connsiteX0" fmla="*/ 406400 w 752475"/>
              <a:gd name="connsiteY0" fmla="*/ 0 h 873125"/>
              <a:gd name="connsiteX1" fmla="*/ 752475 w 752475"/>
              <a:gd name="connsiteY1" fmla="*/ 98425 h 873125"/>
              <a:gd name="connsiteX2" fmla="*/ 584200 w 752475"/>
              <a:gd name="connsiteY2" fmla="*/ 873125 h 873125"/>
              <a:gd name="connsiteX3" fmla="*/ 0 w 752475"/>
              <a:gd name="connsiteY3" fmla="*/ 590550 h 873125"/>
              <a:gd name="connsiteX4" fmla="*/ 406400 w 752475"/>
              <a:gd name="connsiteY4" fmla="*/ 0 h 87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475" h="873125">
                <a:moveTo>
                  <a:pt x="406400" y="0"/>
                </a:moveTo>
                <a:lnTo>
                  <a:pt x="752475" y="98425"/>
                </a:lnTo>
                <a:lnTo>
                  <a:pt x="584200" y="873125"/>
                </a:lnTo>
                <a:lnTo>
                  <a:pt x="0" y="590550"/>
                </a:lnTo>
                <a:lnTo>
                  <a:pt x="406400" y="0"/>
                </a:lnTo>
                <a:close/>
              </a:path>
            </a:pathLst>
          </a:custGeom>
          <a:solidFill>
            <a:srgbClr val="9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>
              <a:solidFill>
                <a:schemeClr val="tx1"/>
              </a:solidFill>
            </a:endParaRPr>
          </a:p>
        </p:txBody>
      </p:sp>
      <p:cxnSp>
        <p:nvCxnSpPr>
          <p:cNvPr id="94" name="Connettore 1 96"/>
          <p:cNvCxnSpPr>
            <a:stCxn id="85" idx="0"/>
            <a:endCxn id="76" idx="2"/>
          </p:cNvCxnSpPr>
          <p:nvPr/>
        </p:nvCxnSpPr>
        <p:spPr>
          <a:xfrm flipV="1">
            <a:off x="4143504" y="1252435"/>
            <a:ext cx="1062845" cy="47784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1 98"/>
          <p:cNvCxnSpPr>
            <a:stCxn id="85" idx="1"/>
            <a:endCxn id="84" idx="0"/>
          </p:cNvCxnSpPr>
          <p:nvPr/>
        </p:nvCxnSpPr>
        <p:spPr>
          <a:xfrm flipH="1" flipV="1">
            <a:off x="5215475" y="1235886"/>
            <a:ext cx="2790906" cy="38475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1 66"/>
          <p:cNvCxnSpPr/>
          <p:nvPr/>
        </p:nvCxnSpPr>
        <p:spPr>
          <a:xfrm flipV="1">
            <a:off x="2901899" y="1246087"/>
            <a:ext cx="2298101" cy="33519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ttore 1 99"/>
          <p:cNvCxnSpPr/>
          <p:nvPr/>
        </p:nvCxnSpPr>
        <p:spPr>
          <a:xfrm flipV="1">
            <a:off x="10684902" y="1179705"/>
            <a:ext cx="0" cy="3897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CasellaDiTesto 97"/>
          <p:cNvSpPr txBox="1"/>
          <p:nvPr/>
        </p:nvSpPr>
        <p:spPr>
          <a:xfrm>
            <a:off x="933016" y="3934337"/>
            <a:ext cx="158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140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defRPr>
            </a:lvl1pPr>
          </a:lstStyle>
          <a:p>
            <a:r>
              <a:rPr lang="it-IT" dirty="0" smtClean="0"/>
              <a:t>Tecnologie </a:t>
            </a:r>
          </a:p>
          <a:p>
            <a:r>
              <a:rPr lang="it-IT" dirty="0" smtClean="0"/>
              <a:t>per le </a:t>
            </a:r>
            <a:r>
              <a:rPr lang="it-IT" dirty="0" smtClean="0">
                <a:solidFill>
                  <a:srgbClr val="0070C0"/>
                </a:solidFill>
              </a:rPr>
              <a:t>EMISSIONI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99" name="CasellaDiTesto 98"/>
          <p:cNvSpPr txBox="1"/>
          <p:nvPr/>
        </p:nvSpPr>
        <p:spPr>
          <a:xfrm>
            <a:off x="918767" y="933558"/>
            <a:ext cx="2451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Tecnologie </a:t>
            </a:r>
            <a:endParaRPr lang="it-IT" sz="1400" dirty="0" smtClean="0">
              <a:latin typeface="Segoe UI Semibold" panose="020B0702040204020203" pitchFamily="34" charset="0"/>
              <a:ea typeface="Arial Unicode MS" panose="020B0604020202020204" pitchFamily="34" charset="-128"/>
              <a:cs typeface="Segoe UI Semibold" panose="020B0702040204020203" pitchFamily="34" charset="0"/>
            </a:endParaRPr>
          </a:p>
          <a:p>
            <a:r>
              <a:rPr lang="it-IT" sz="1400" dirty="0" smtClean="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per </a:t>
            </a:r>
            <a:r>
              <a:rPr lang="it-IT" sz="1400" dirty="0" smtClean="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la </a:t>
            </a:r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GESTIONE </a:t>
            </a:r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DEI</a:t>
            </a:r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 FLUSSI</a:t>
            </a:r>
            <a:endParaRPr lang="en-GB" sz="1400" dirty="0">
              <a:latin typeface="Segoe UI Semibold" panose="020B0702040204020203" pitchFamily="34" charset="0"/>
              <a:ea typeface="Arial Unicode MS" panose="020B0604020202020204" pitchFamily="34" charset="-128"/>
              <a:cs typeface="Segoe UI Semibold" panose="020B0702040204020203" pitchFamily="34" charset="0"/>
            </a:endParaRPr>
          </a:p>
        </p:txBody>
      </p:sp>
      <p:cxnSp>
        <p:nvCxnSpPr>
          <p:cNvPr id="100" name="Connettore 1 35"/>
          <p:cNvCxnSpPr/>
          <p:nvPr/>
        </p:nvCxnSpPr>
        <p:spPr>
          <a:xfrm flipH="1">
            <a:off x="989027" y="1448079"/>
            <a:ext cx="3857847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e 100"/>
          <p:cNvSpPr/>
          <p:nvPr/>
        </p:nvSpPr>
        <p:spPr>
          <a:xfrm>
            <a:off x="4732809" y="1331007"/>
            <a:ext cx="241872" cy="234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cxnSp>
        <p:nvCxnSpPr>
          <p:cNvPr id="102" name="Connettore 1 38"/>
          <p:cNvCxnSpPr/>
          <p:nvPr/>
        </p:nvCxnSpPr>
        <p:spPr>
          <a:xfrm flipH="1">
            <a:off x="1007484" y="2205583"/>
            <a:ext cx="3167175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Ovale 102"/>
          <p:cNvSpPr/>
          <p:nvPr/>
        </p:nvSpPr>
        <p:spPr>
          <a:xfrm>
            <a:off x="4213922" y="2088511"/>
            <a:ext cx="241872" cy="234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cxnSp>
        <p:nvCxnSpPr>
          <p:cNvPr id="104" name="Connettore 1 42"/>
          <p:cNvCxnSpPr/>
          <p:nvPr/>
        </p:nvCxnSpPr>
        <p:spPr>
          <a:xfrm flipH="1">
            <a:off x="991676" y="2949798"/>
            <a:ext cx="273528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Ovale 104"/>
          <p:cNvSpPr/>
          <p:nvPr/>
        </p:nvSpPr>
        <p:spPr>
          <a:xfrm>
            <a:off x="3704757" y="2832726"/>
            <a:ext cx="241872" cy="234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cxnSp>
        <p:nvCxnSpPr>
          <p:cNvPr id="106" name="Connettore 1 45"/>
          <p:cNvCxnSpPr/>
          <p:nvPr/>
        </p:nvCxnSpPr>
        <p:spPr>
          <a:xfrm flipH="1">
            <a:off x="994617" y="3800158"/>
            <a:ext cx="2159438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e 106"/>
          <p:cNvSpPr/>
          <p:nvPr/>
        </p:nvSpPr>
        <p:spPr>
          <a:xfrm>
            <a:off x="3102794" y="3683087"/>
            <a:ext cx="241872" cy="234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cxnSp>
        <p:nvCxnSpPr>
          <p:cNvPr id="108" name="Connettore 1 47"/>
          <p:cNvCxnSpPr/>
          <p:nvPr/>
        </p:nvCxnSpPr>
        <p:spPr>
          <a:xfrm flipH="1">
            <a:off x="1000210" y="4513927"/>
            <a:ext cx="1691559" cy="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Ovale 108"/>
          <p:cNvSpPr/>
          <p:nvPr/>
        </p:nvSpPr>
        <p:spPr>
          <a:xfrm>
            <a:off x="2640982" y="4363792"/>
            <a:ext cx="241872" cy="23414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110" name="CasellaDiTesto 109"/>
          <p:cNvSpPr txBox="1"/>
          <p:nvPr/>
        </p:nvSpPr>
        <p:spPr>
          <a:xfrm>
            <a:off x="8468975" y="4568218"/>
            <a:ext cx="222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r">
              <a:defRPr sz="120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defRPr>
            </a:lvl1pPr>
          </a:lstStyle>
          <a:p>
            <a:r>
              <a:rPr lang="it-IT" dirty="0" smtClean="0">
                <a:solidFill>
                  <a:schemeClr val="bg1"/>
                </a:solidFill>
              </a:rPr>
              <a:t>CATTURA </a:t>
            </a:r>
            <a:r>
              <a:rPr lang="it-IT" dirty="0" smtClean="0">
                <a:solidFill>
                  <a:schemeClr val="bg1"/>
                </a:solidFill>
              </a:rPr>
              <a:t>SCARTI/</a:t>
            </a:r>
            <a:r>
              <a:rPr lang="it-IT" dirty="0" smtClean="0">
                <a:solidFill>
                  <a:schemeClr val="bg1"/>
                </a:solidFill>
              </a:rPr>
              <a:t>EMISSIONI</a:t>
            </a:r>
            <a:endParaRPr lang="en-GB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11" name="CasellaDiTesto 110"/>
          <p:cNvSpPr txBox="1"/>
          <p:nvPr/>
        </p:nvSpPr>
        <p:spPr>
          <a:xfrm>
            <a:off x="7598913" y="3780624"/>
            <a:ext cx="3100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dirty="0" smtClean="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RIDUZIONE DEI </a:t>
            </a:r>
            <a:r>
              <a:rPr lang="it-IT" sz="1200" dirty="0" smtClean="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CONSUMI ED EMISSIONI </a:t>
            </a:r>
            <a:endParaRPr lang="it-IT" sz="1200" dirty="0" smtClean="0">
              <a:latin typeface="Segoe UI Semibold" panose="020B0702040204020203" pitchFamily="34" charset="0"/>
              <a:ea typeface="Arial Unicode MS" panose="020B0604020202020204" pitchFamily="34" charset="-128"/>
              <a:cs typeface="Segoe UI Semibold" panose="020B0702040204020203" pitchFamily="34" charset="0"/>
            </a:endParaRPr>
          </a:p>
          <a:p>
            <a:pPr algn="r"/>
            <a:r>
              <a:rPr lang="it-IT" sz="1200" dirty="0" smtClean="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E INCREMENTO VALORE PRODOTTO</a:t>
            </a:r>
            <a:endParaRPr lang="en-GB" sz="1200" dirty="0">
              <a:latin typeface="Segoe UI Semibold" panose="020B0702040204020203" pitchFamily="34" charset="0"/>
              <a:ea typeface="Arial Unicode MS" panose="020B0604020202020204" pitchFamily="34" charset="-128"/>
              <a:cs typeface="Segoe UI Semibold" panose="020B0702040204020203" pitchFamily="34" charset="0"/>
            </a:endParaRPr>
          </a:p>
          <a:p>
            <a:pPr algn="r"/>
            <a:endParaRPr lang="it-IT" sz="1200" dirty="0">
              <a:latin typeface="Segoe UI Semibold" panose="020B0702040204020203" pitchFamily="34" charset="0"/>
              <a:ea typeface="Arial Unicode MS" panose="020B0604020202020204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112" name="CasellaDiTesto 111"/>
          <p:cNvSpPr txBox="1"/>
          <p:nvPr/>
        </p:nvSpPr>
        <p:spPr>
          <a:xfrm>
            <a:off x="6755887" y="3004905"/>
            <a:ext cx="3952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r">
              <a:defRPr sz="1200">
                <a:solidFill>
                  <a:schemeClr val="bg1"/>
                </a:solidFill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defRPr>
            </a:lvl1pPr>
          </a:lstStyle>
          <a:p>
            <a:r>
              <a:rPr lang="it-IT" dirty="0" smtClean="0"/>
              <a:t>RINNOVABILITA’ </a:t>
            </a:r>
            <a:r>
              <a:rPr lang="it-IT" dirty="0" smtClean="0"/>
              <a:t>DEGLI INPUT DI MASSA ED ENERGIA</a:t>
            </a:r>
            <a:endParaRPr lang="en-GB" dirty="0"/>
          </a:p>
          <a:p>
            <a:endParaRPr lang="it-IT" dirty="0"/>
          </a:p>
        </p:txBody>
      </p:sp>
      <p:sp>
        <p:nvSpPr>
          <p:cNvPr id="113" name="CasellaDiTesto 112"/>
          <p:cNvSpPr txBox="1"/>
          <p:nvPr/>
        </p:nvSpPr>
        <p:spPr>
          <a:xfrm>
            <a:off x="7353872" y="2162602"/>
            <a:ext cx="3354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dirty="0" smtClean="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TRASFORMAZIONE E PURIFICAZIONE WASTE</a:t>
            </a:r>
            <a:endParaRPr lang="en-GB" sz="1200" dirty="0">
              <a:latin typeface="Segoe UI Semibold" panose="020B0702040204020203" pitchFamily="34" charset="0"/>
              <a:ea typeface="Arial Unicode MS" panose="020B0604020202020204" pitchFamily="34" charset="-128"/>
              <a:cs typeface="Segoe UI Semibold" panose="020B0702040204020203" pitchFamily="34" charset="0"/>
            </a:endParaRPr>
          </a:p>
          <a:p>
            <a:pPr algn="r"/>
            <a:endParaRPr lang="it-IT" sz="1200" dirty="0">
              <a:latin typeface="Segoe UI Semibold" panose="020B0702040204020203" pitchFamily="34" charset="0"/>
              <a:ea typeface="Arial Unicode MS" panose="020B0604020202020204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114" name="CasellaDiTesto 113"/>
          <p:cNvSpPr txBox="1"/>
          <p:nvPr/>
        </p:nvSpPr>
        <p:spPr>
          <a:xfrm>
            <a:off x="6624057" y="1348690"/>
            <a:ext cx="4084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MONITORAGGIO E </a:t>
            </a:r>
            <a:r>
              <a:rPr lang="it-IT" sz="1200" dirty="0" smtClean="0">
                <a:solidFill>
                  <a:schemeClr val="bg1"/>
                </a:solidFill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SCAMBIO OTTIMIZZATO DI RISORSE</a:t>
            </a:r>
            <a:endParaRPr lang="en-GB" sz="1200" dirty="0">
              <a:solidFill>
                <a:schemeClr val="bg1"/>
              </a:solidFill>
              <a:latin typeface="Segoe UI Semibold" panose="020B0702040204020203" pitchFamily="34" charset="0"/>
              <a:ea typeface="Arial Unicode MS" panose="020B0604020202020204" pitchFamily="34" charset="-128"/>
              <a:cs typeface="Segoe UI Semibold" panose="020B0702040204020203" pitchFamily="34" charset="0"/>
            </a:endParaRPr>
          </a:p>
          <a:p>
            <a:pPr algn="r"/>
            <a:endParaRPr lang="it-IT" sz="1200" dirty="0">
              <a:solidFill>
                <a:schemeClr val="bg1"/>
              </a:solidFill>
              <a:latin typeface="Segoe UI Semibold" panose="020B0702040204020203" pitchFamily="34" charset="0"/>
              <a:ea typeface="Arial Unicode MS" panose="020B0604020202020204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115" name="Ovale 114"/>
          <p:cNvSpPr/>
          <p:nvPr/>
        </p:nvSpPr>
        <p:spPr>
          <a:xfrm>
            <a:off x="10778897" y="1349205"/>
            <a:ext cx="431888" cy="4318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799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O</a:t>
            </a:r>
            <a:endParaRPr lang="en-GB" sz="1799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6" name="Ovale 115"/>
          <p:cNvSpPr/>
          <p:nvPr/>
        </p:nvSpPr>
        <p:spPr>
          <a:xfrm>
            <a:off x="10764479" y="2205581"/>
            <a:ext cx="431888" cy="431888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799" dirty="0" smtClean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</a:t>
            </a:r>
            <a:endParaRPr lang="en-GB" sz="1799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7" name="Ovale 116"/>
          <p:cNvSpPr/>
          <p:nvPr/>
        </p:nvSpPr>
        <p:spPr>
          <a:xfrm>
            <a:off x="10764479" y="3004905"/>
            <a:ext cx="431888" cy="431888"/>
          </a:xfrm>
          <a:prstGeom prst="ellipse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799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R</a:t>
            </a:r>
            <a:endParaRPr lang="en-GB" sz="1799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8" name="Ovale 117"/>
          <p:cNvSpPr/>
          <p:nvPr/>
        </p:nvSpPr>
        <p:spPr>
          <a:xfrm>
            <a:off x="10764479" y="4554501"/>
            <a:ext cx="431888" cy="431888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799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</a:t>
            </a:r>
            <a:endParaRPr lang="en-GB" sz="1799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19" name="Ovale 118"/>
          <p:cNvSpPr/>
          <p:nvPr/>
        </p:nvSpPr>
        <p:spPr>
          <a:xfrm>
            <a:off x="10764479" y="3791634"/>
            <a:ext cx="431888" cy="43188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799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</a:t>
            </a:r>
            <a:endParaRPr lang="en-GB" sz="1799" dirty="0">
              <a:solidFill>
                <a:schemeClr val="tx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0" name="CasellaDiTesto 119"/>
          <p:cNvSpPr txBox="1"/>
          <p:nvPr/>
        </p:nvSpPr>
        <p:spPr>
          <a:xfrm>
            <a:off x="925958" y="3218403"/>
            <a:ext cx="1575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140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defRPr>
            </a:lvl1pPr>
          </a:lstStyle>
          <a:p>
            <a:r>
              <a:rPr lang="it-IT" dirty="0" smtClean="0"/>
              <a:t>Tecnologie </a:t>
            </a:r>
          </a:p>
          <a:p>
            <a:r>
              <a:rPr lang="it-IT" dirty="0" smtClean="0"/>
              <a:t>per </a:t>
            </a:r>
            <a:r>
              <a:rPr lang="it-IT" dirty="0" smtClean="0">
                <a:solidFill>
                  <a:srgbClr val="FF9933"/>
                </a:solidFill>
              </a:rPr>
              <a:t>L’EFFICIENZA</a:t>
            </a:r>
            <a:endParaRPr lang="en-GB" dirty="0">
              <a:solidFill>
                <a:srgbClr val="FF9933"/>
              </a:solidFill>
            </a:endParaRPr>
          </a:p>
        </p:txBody>
      </p:sp>
      <p:sp>
        <p:nvSpPr>
          <p:cNvPr id="121" name="CasellaDiTesto 120"/>
          <p:cNvSpPr txBox="1"/>
          <p:nvPr/>
        </p:nvSpPr>
        <p:spPr>
          <a:xfrm>
            <a:off x="923502" y="2402651"/>
            <a:ext cx="25821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140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defRPr>
            </a:lvl1pPr>
          </a:lstStyle>
          <a:p>
            <a:r>
              <a:rPr lang="it-IT" dirty="0" smtClean="0"/>
              <a:t>Tecnologie </a:t>
            </a:r>
          </a:p>
          <a:p>
            <a:r>
              <a:rPr lang="it-IT" dirty="0" smtClean="0"/>
              <a:t>per </a:t>
            </a:r>
            <a:r>
              <a:rPr lang="it-IT" dirty="0" smtClean="0">
                <a:solidFill>
                  <a:srgbClr val="00B050"/>
                </a:solidFill>
              </a:rPr>
              <a:t>L’USO DI RISORSE GREEN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122" name="CasellaDiTesto 121"/>
          <p:cNvSpPr txBox="1"/>
          <p:nvPr/>
        </p:nvSpPr>
        <p:spPr>
          <a:xfrm>
            <a:off x="923502" y="1679943"/>
            <a:ext cx="1555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140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defRPr>
            </a:lvl1pPr>
          </a:lstStyle>
          <a:p>
            <a:r>
              <a:rPr lang="it-IT" dirty="0" smtClean="0"/>
              <a:t>Tecnologie </a:t>
            </a:r>
          </a:p>
          <a:p>
            <a:r>
              <a:rPr lang="it-IT" dirty="0" smtClean="0"/>
              <a:t>per </a:t>
            </a:r>
            <a:r>
              <a:rPr lang="it-IT" dirty="0" smtClean="0">
                <a:solidFill>
                  <a:srgbClr val="FF0000"/>
                </a:solidFill>
              </a:rPr>
              <a:t>l’UPCYCLING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4" name="Connettore 2 3"/>
          <p:cNvCxnSpPr/>
          <p:nvPr/>
        </p:nvCxnSpPr>
        <p:spPr>
          <a:xfrm flipV="1">
            <a:off x="579568" y="1002644"/>
            <a:ext cx="34506" cy="3464734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70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517"/>
            <a:ext cx="1058672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Fattori abilitanti tecnologici: una tassonomia</a:t>
            </a:r>
            <a:endParaRPr lang="en-GB" sz="2400" dirty="0">
              <a:solidFill>
                <a:schemeClr val="tx1"/>
              </a:solidFill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21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24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25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6" name="Immagine 2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01693" y="23144"/>
            <a:ext cx="1980701" cy="52137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086" y="1078770"/>
            <a:ext cx="5345352" cy="2779443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859" y="1604764"/>
            <a:ext cx="4038465" cy="2591315"/>
          </a:xfrm>
          <a:prstGeom prst="roundRect">
            <a:avLst>
              <a:gd name="adj" fmla="val 21811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29" name="Immagine 28"/>
          <p:cNvPicPr>
            <a:picLocks noChangeAspect="1"/>
          </p:cNvPicPr>
          <p:nvPr/>
        </p:nvPicPr>
        <p:blipFill rotWithShape="1">
          <a:blip r:embed="rId6"/>
          <a:srcRect l="1966" t="281" r="1195" b="-281"/>
          <a:stretch/>
        </p:blipFill>
        <p:spPr>
          <a:xfrm>
            <a:off x="1500374" y="3693526"/>
            <a:ext cx="4233676" cy="2602086"/>
          </a:xfrm>
          <a:prstGeom prst="roundRect">
            <a:avLst>
              <a:gd name="adj" fmla="val 21811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cxnSp>
        <p:nvCxnSpPr>
          <p:cNvPr id="31" name="Connettore 2 30"/>
          <p:cNvCxnSpPr>
            <a:endCxn id="28" idx="3"/>
          </p:cNvCxnSpPr>
          <p:nvPr/>
        </p:nvCxnSpPr>
        <p:spPr>
          <a:xfrm flipH="1" flipV="1">
            <a:off x="4226324" y="2900422"/>
            <a:ext cx="2591036" cy="701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>
            <a:endCxn id="29" idx="3"/>
          </p:cNvCxnSpPr>
          <p:nvPr/>
        </p:nvCxnSpPr>
        <p:spPr>
          <a:xfrm flipH="1">
            <a:off x="5734050" y="3031278"/>
            <a:ext cx="1083310" cy="19632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187859" y="694949"/>
            <a:ext cx="1555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140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defRPr>
            </a:lvl1pPr>
          </a:lstStyle>
          <a:p>
            <a:r>
              <a:rPr lang="it-IT" dirty="0" smtClean="0"/>
              <a:t>Tecnologie </a:t>
            </a:r>
          </a:p>
          <a:p>
            <a:r>
              <a:rPr lang="it-IT" dirty="0" smtClean="0"/>
              <a:t>per </a:t>
            </a:r>
            <a:r>
              <a:rPr lang="it-IT" dirty="0" smtClean="0">
                <a:solidFill>
                  <a:srgbClr val="FF0000"/>
                </a:solidFill>
              </a:rPr>
              <a:t>l’UPCYCLING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8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517"/>
            <a:ext cx="9371949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Fattori abilitanti: Esempi </a:t>
            </a:r>
            <a:r>
              <a:rPr lang="it-IT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nel mondo dell’automazione</a:t>
            </a:r>
            <a:endParaRPr lang="en-GB" sz="2400" dirty="0">
              <a:solidFill>
                <a:schemeClr val="tx1"/>
              </a:solidFill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31428" b="2034"/>
          <a:stretch/>
        </p:blipFill>
        <p:spPr>
          <a:xfrm>
            <a:off x="239334" y="1168636"/>
            <a:ext cx="5670041" cy="251639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t="14060"/>
          <a:stretch/>
        </p:blipFill>
        <p:spPr>
          <a:xfrm>
            <a:off x="239333" y="3750110"/>
            <a:ext cx="5670042" cy="274097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38" b="12937"/>
          <a:stretch/>
        </p:blipFill>
        <p:spPr>
          <a:xfrm>
            <a:off x="5962545" y="4995515"/>
            <a:ext cx="5963703" cy="1468088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544" y="1091912"/>
            <a:ext cx="6003122" cy="3823989"/>
          </a:xfrm>
          <a:prstGeom prst="rect">
            <a:avLst/>
          </a:prstGeom>
        </p:spPr>
      </p:pic>
      <p:cxnSp>
        <p:nvCxnSpPr>
          <p:cNvPr id="11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o 15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7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8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20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01693" y="23144"/>
            <a:ext cx="1980701" cy="521370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125137" y="645416"/>
            <a:ext cx="2451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Tecnologie </a:t>
            </a:r>
            <a:endParaRPr lang="it-IT" sz="1400" dirty="0" smtClean="0">
              <a:latin typeface="Segoe UI Semibold" panose="020B0702040204020203" pitchFamily="34" charset="0"/>
              <a:ea typeface="Arial Unicode MS" panose="020B0604020202020204" pitchFamily="34" charset="-128"/>
              <a:cs typeface="Segoe UI Semibold" panose="020B0702040204020203" pitchFamily="34" charset="0"/>
            </a:endParaRPr>
          </a:p>
          <a:p>
            <a:r>
              <a:rPr lang="it-IT" sz="1400" dirty="0" smtClean="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per </a:t>
            </a:r>
            <a:r>
              <a:rPr lang="it-IT" sz="1400" dirty="0" smtClean="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la </a:t>
            </a:r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GESTIONE </a:t>
            </a:r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DEI</a:t>
            </a:r>
            <a:r>
              <a:rPr lang="it-IT" sz="1400" dirty="0" smtClean="0">
                <a:solidFill>
                  <a:schemeClr val="accent4">
                    <a:lumMod val="75000"/>
                  </a:schemeClr>
                </a:solidFill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rPr>
              <a:t> FLUSSI</a:t>
            </a:r>
            <a:endParaRPr lang="en-GB" sz="1400" dirty="0">
              <a:latin typeface="Segoe UI Semibold" panose="020B0702040204020203" pitchFamily="34" charset="0"/>
              <a:ea typeface="Arial Unicode MS" panose="020B0604020202020204" pitchFamily="34" charset="-128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03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" y="0"/>
            <a:ext cx="1846980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I megatrend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79438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9"/>
          <p:cNvPicPr>
            <a:picLocks noChangeAspect="1"/>
          </p:cNvPicPr>
          <p:nvPr/>
        </p:nvPicPr>
        <p:blipFill rotWithShape="1">
          <a:blip r:embed="rId2"/>
          <a:srcRect t="12325"/>
          <a:stretch/>
        </p:blipFill>
        <p:spPr>
          <a:xfrm>
            <a:off x="1059253" y="1116018"/>
            <a:ext cx="2058434" cy="1624263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 rotWithShape="1">
          <a:blip r:embed="rId3"/>
          <a:srcRect r="6140"/>
          <a:stretch/>
        </p:blipFill>
        <p:spPr>
          <a:xfrm>
            <a:off x="1059253" y="2724956"/>
            <a:ext cx="2058570" cy="1437421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253" y="4162376"/>
            <a:ext cx="2058570" cy="1273740"/>
          </a:xfrm>
          <a:prstGeom prst="rect">
            <a:avLst/>
          </a:prstGeom>
        </p:spPr>
      </p:pic>
      <p:pic>
        <p:nvPicPr>
          <p:cNvPr id="16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076" y="5465471"/>
            <a:ext cx="1806789" cy="1080013"/>
          </a:xfrm>
          <a:prstGeom prst="rect">
            <a:avLst/>
          </a:prstGeom>
        </p:spPr>
      </p:pic>
      <p:sp>
        <p:nvSpPr>
          <p:cNvPr id="17" name="TextBox 15"/>
          <p:cNvSpPr txBox="1"/>
          <p:nvPr/>
        </p:nvSpPr>
        <p:spPr>
          <a:xfrm rot="16200000">
            <a:off x="738" y="1693736"/>
            <a:ext cx="1590016" cy="430887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err="1">
                <a:solidFill>
                  <a:schemeClr val="bg1"/>
                </a:solidFill>
                <a:latin typeface="+mj-lt"/>
              </a:rPr>
              <a:t>Incremeno</a:t>
            </a:r>
            <a:r>
              <a:rPr lang="en-GB" sz="11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en-GB" sz="1100" b="1" dirty="0" err="1">
                <a:solidFill>
                  <a:schemeClr val="bg1"/>
                </a:solidFill>
                <a:latin typeface="+mj-lt"/>
              </a:rPr>
              <a:t>popolazione</a:t>
            </a:r>
            <a:endParaRPr lang="en-GB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6"/>
          <p:cNvSpPr txBox="1"/>
          <p:nvPr/>
        </p:nvSpPr>
        <p:spPr>
          <a:xfrm rot="16200000">
            <a:off x="71244" y="3220533"/>
            <a:ext cx="1452799" cy="430887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err="1">
                <a:solidFill>
                  <a:schemeClr val="bg1"/>
                </a:solidFill>
                <a:latin typeface="+mj-lt"/>
              </a:rPr>
              <a:t>Accelerazione</a:t>
            </a:r>
            <a:endParaRPr lang="en-GB" sz="11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1100" b="1" dirty="0" err="1">
                <a:solidFill>
                  <a:schemeClr val="bg1"/>
                </a:solidFill>
                <a:latin typeface="+mj-lt"/>
              </a:rPr>
              <a:t>urbanizzazione</a:t>
            </a:r>
            <a:endParaRPr lang="en-GB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154945" y="4577974"/>
            <a:ext cx="1285397" cy="430887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 err="1">
                <a:solidFill>
                  <a:schemeClr val="bg1"/>
                </a:solidFill>
                <a:latin typeface="+mj-lt"/>
              </a:rPr>
              <a:t>Cambiamenti</a:t>
            </a:r>
            <a:r>
              <a:rPr lang="en-GB" sz="11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en-GB" sz="1100" b="1" dirty="0" err="1">
                <a:solidFill>
                  <a:schemeClr val="bg1"/>
                </a:solidFill>
                <a:latin typeface="+mj-lt"/>
              </a:rPr>
              <a:t>climatici</a:t>
            </a:r>
            <a:endParaRPr lang="en-GB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242961" y="5775357"/>
            <a:ext cx="1109367" cy="430887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  <a:latin typeface="+mj-lt"/>
              </a:rPr>
              <a:t>Geo-</a:t>
            </a:r>
            <a:r>
              <a:rPr lang="en-GB" sz="1100" b="1" dirty="0" err="1">
                <a:solidFill>
                  <a:schemeClr val="bg1"/>
                </a:solidFill>
                <a:latin typeface="+mj-lt"/>
              </a:rPr>
              <a:t>politica</a:t>
            </a:r>
            <a:endParaRPr lang="en-GB" sz="11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en-GB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Rectangle 8"/>
          <p:cNvSpPr/>
          <p:nvPr/>
        </p:nvSpPr>
        <p:spPr>
          <a:xfrm>
            <a:off x="610439" y="699384"/>
            <a:ext cx="256913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latin typeface="+mj-lt"/>
                <a:ea typeface="ＭＳ Ｐゴシック" panose="020B0600070205080204" pitchFamily="34" charset="-128"/>
              </a:rPr>
              <a:t>Megatrend </a:t>
            </a:r>
            <a:r>
              <a:rPr lang="en-GB" sz="2000" dirty="0" err="1">
                <a:latin typeface="+mj-lt"/>
                <a:ea typeface="ＭＳ Ｐゴシック" panose="020B0600070205080204" pitchFamily="34" charset="-128"/>
              </a:rPr>
              <a:t>globali</a:t>
            </a:r>
            <a:r>
              <a:rPr lang="en-GB" sz="2000" dirty="0">
                <a:latin typeface="+mj-lt"/>
                <a:ea typeface="ＭＳ Ｐゴシック" panose="020B0600070205080204" pitchFamily="34" charset="-128"/>
              </a:rPr>
              <a:t> </a:t>
            </a:r>
          </a:p>
        </p:txBody>
      </p:sp>
      <p:grpSp>
        <p:nvGrpSpPr>
          <p:cNvPr id="22" name="Group 49"/>
          <p:cNvGrpSpPr/>
          <p:nvPr/>
        </p:nvGrpSpPr>
        <p:grpSpPr>
          <a:xfrm>
            <a:off x="3214410" y="715828"/>
            <a:ext cx="3556167" cy="5829655"/>
            <a:chOff x="3749557" y="1266522"/>
            <a:chExt cx="3121316" cy="5606857"/>
          </a:xfrm>
        </p:grpSpPr>
        <p:sp>
          <p:nvSpPr>
            <p:cNvPr id="23" name="Rectangle 9"/>
            <p:cNvSpPr/>
            <p:nvPr/>
          </p:nvSpPr>
          <p:spPr>
            <a:xfrm>
              <a:off x="3886098" y="1266522"/>
              <a:ext cx="2905406" cy="3848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000" dirty="0">
                  <a:ea typeface="ＭＳ Ｐゴシック" panose="020B0600070205080204" pitchFamily="34" charset="-128"/>
                  <a:sym typeface="Webdings" panose="05030102010509060703" pitchFamily="18" charset="2"/>
                </a:rPr>
                <a:t></a:t>
              </a:r>
              <a:r>
                <a:rPr lang="en-GB" sz="2000" dirty="0">
                  <a:latin typeface="+mj-lt"/>
                  <a:ea typeface="ＭＳ Ｐゴシック" panose="020B0600070205080204" pitchFamily="34" charset="-128"/>
                </a:rPr>
                <a:t> </a:t>
              </a:r>
              <a:r>
                <a:rPr lang="en-GB" sz="2000" dirty="0" err="1">
                  <a:latin typeface="+mj-lt"/>
                  <a:ea typeface="ＭＳ Ｐゴシック" panose="020B0600070205080204" pitchFamily="34" charset="-128"/>
                </a:rPr>
                <a:t>spostamento</a:t>
              </a:r>
              <a:r>
                <a:rPr lang="en-GB" sz="2000" dirty="0">
                  <a:latin typeface="+mj-lt"/>
                  <a:ea typeface="ＭＳ Ｐゴシック" panose="020B0600070205080204" pitchFamily="34" charset="-128"/>
                </a:rPr>
                <a:t> </a:t>
              </a:r>
              <a:r>
                <a:rPr lang="en-GB" sz="2000" dirty="0">
                  <a:ea typeface="ＭＳ Ｐゴシック" panose="020B0600070205080204" pitchFamily="34" charset="-128"/>
                  <a:sym typeface="Webdings" panose="05030102010509060703" pitchFamily="18" charset="2"/>
                </a:rPr>
                <a:t></a:t>
              </a:r>
              <a:r>
                <a:rPr lang="en-GB" sz="2000" dirty="0">
                  <a:latin typeface="+mj-lt"/>
                  <a:ea typeface="ＭＳ Ｐゴシック" panose="020B0600070205080204" pitchFamily="34" charset="-128"/>
                  <a:sym typeface="Webdings" panose="05030102010509060703" pitchFamily="18" charset="2"/>
                </a:rPr>
                <a:t></a:t>
              </a:r>
              <a:endParaRPr lang="en-GB" sz="2000" dirty="0">
                <a:latin typeface="+mj-lt"/>
                <a:ea typeface="ＭＳ Ｐゴシック" panose="020B0600070205080204" pitchFamily="34" charset="-128"/>
              </a:endParaRPr>
            </a:p>
          </p:txBody>
        </p:sp>
        <p:sp>
          <p:nvSpPr>
            <p:cNvPr id="24" name="Pentagon 24"/>
            <p:cNvSpPr/>
            <p:nvPr/>
          </p:nvSpPr>
          <p:spPr>
            <a:xfrm>
              <a:off x="3963365" y="1672276"/>
              <a:ext cx="2751950" cy="5185723"/>
            </a:xfrm>
            <a:prstGeom prst="homePlate">
              <a:avLst>
                <a:gd name="adj" fmla="val 6118"/>
              </a:avLst>
            </a:prstGeom>
            <a:solidFill>
              <a:srgbClr val="5F5F5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pic>
          <p:nvPicPr>
            <p:cNvPr id="25" name="Picture 25"/>
            <p:cNvPicPr>
              <a:picLocks noChangeAspect="1"/>
            </p:cNvPicPr>
            <p:nvPr/>
          </p:nvPicPr>
          <p:blipFill rotWithShape="1">
            <a:blip r:embed="rId6"/>
            <a:srcRect l="47344" r="8978"/>
            <a:stretch/>
          </p:blipFill>
          <p:spPr>
            <a:xfrm>
              <a:off x="5437927" y="2154295"/>
              <a:ext cx="1114037" cy="1336519"/>
            </a:xfrm>
            <a:prstGeom prst="rect">
              <a:avLst/>
            </a:prstGeom>
          </p:spPr>
        </p:pic>
        <p:sp>
          <p:nvSpPr>
            <p:cNvPr id="26" name="TextBox 26"/>
            <p:cNvSpPr txBox="1"/>
            <p:nvPr/>
          </p:nvSpPr>
          <p:spPr>
            <a:xfrm>
              <a:off x="3982454" y="1912563"/>
              <a:ext cx="2506890" cy="2516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 err="1">
                  <a:solidFill>
                    <a:schemeClr val="bg1"/>
                  </a:solidFill>
                  <a:latin typeface="+mj-lt"/>
                </a:rPr>
                <a:t>Consapevolezza</a:t>
              </a:r>
              <a:r>
                <a:rPr lang="en-GB" sz="11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GB" sz="1100" b="1" dirty="0" err="1">
                  <a:solidFill>
                    <a:schemeClr val="bg1"/>
                  </a:solidFill>
                  <a:latin typeface="+mj-lt"/>
                </a:rPr>
                <a:t>sociale</a:t>
              </a:r>
              <a:r>
                <a:rPr lang="en-GB" sz="1100" b="1" dirty="0">
                  <a:solidFill>
                    <a:schemeClr val="bg1"/>
                  </a:solidFill>
                  <a:latin typeface="+mj-lt"/>
                </a:rPr>
                <a:t> e stile di vita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911727" y="3656801"/>
              <a:ext cx="2879777" cy="2516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100"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r>
                <a:rPr lang="en-GB" dirty="0" err="1"/>
                <a:t>Politica</a:t>
              </a:r>
              <a:r>
                <a:rPr lang="en-GB" dirty="0"/>
                <a:t> per lo </a:t>
              </a:r>
              <a:r>
                <a:rPr lang="en-GB" dirty="0" err="1"/>
                <a:t>sviluppo</a:t>
              </a:r>
              <a:r>
                <a:rPr lang="en-GB" dirty="0"/>
                <a:t> </a:t>
              </a:r>
              <a:r>
                <a:rPr lang="en-GB" dirty="0" err="1"/>
                <a:t>sostenibile</a:t>
              </a:r>
              <a:endParaRPr lang="en-GB" dirty="0"/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16873" y="3937678"/>
              <a:ext cx="2600600" cy="1324834"/>
            </a:xfrm>
            <a:prstGeom prst="rect">
              <a:avLst/>
            </a:prstGeom>
          </p:spPr>
        </p:pic>
        <p:pic>
          <p:nvPicPr>
            <p:cNvPr id="33" name="Picture 31"/>
            <p:cNvPicPr>
              <a:picLocks noChangeAspect="1"/>
            </p:cNvPicPr>
            <p:nvPr/>
          </p:nvPicPr>
          <p:blipFill rotWithShape="1">
            <a:blip r:embed="rId8"/>
            <a:srcRect t="27353" r="20749"/>
            <a:stretch/>
          </p:blipFill>
          <p:spPr>
            <a:xfrm>
              <a:off x="3971204" y="2161763"/>
              <a:ext cx="1455199" cy="1356318"/>
            </a:xfrm>
            <a:prstGeom prst="rect">
              <a:avLst/>
            </a:prstGeom>
          </p:spPr>
        </p:pic>
        <p:sp>
          <p:nvSpPr>
            <p:cNvPr id="34" name="TextBox 32"/>
            <p:cNvSpPr txBox="1"/>
            <p:nvPr/>
          </p:nvSpPr>
          <p:spPr>
            <a:xfrm>
              <a:off x="3749557" y="5600715"/>
              <a:ext cx="3121316" cy="2516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100"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r>
                <a:rPr lang="en-GB" dirty="0"/>
                <a:t>Business Models per </a:t>
              </a:r>
              <a:r>
                <a:rPr lang="en-GB" dirty="0" err="1"/>
                <a:t>uso</a:t>
              </a:r>
              <a:r>
                <a:rPr lang="en-GB" dirty="0"/>
                <a:t> </a:t>
              </a:r>
              <a:r>
                <a:rPr lang="en-GB" dirty="0" err="1"/>
                <a:t>efficiente</a:t>
              </a:r>
              <a:r>
                <a:rPr lang="en-GB" dirty="0"/>
                <a:t> </a:t>
              </a:r>
              <a:r>
                <a:rPr lang="en-GB" dirty="0" err="1"/>
                <a:t>risorse</a:t>
              </a:r>
              <a:r>
                <a:rPr lang="en-GB" dirty="0"/>
                <a:t> </a:t>
              </a:r>
            </a:p>
          </p:txBody>
        </p:sp>
        <p:pic>
          <p:nvPicPr>
            <p:cNvPr id="35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74050" y="5911702"/>
              <a:ext cx="1272030" cy="961677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 rotWithShape="1">
            <a:blip r:embed="rId10"/>
            <a:srcRect t="7856" b="6553"/>
            <a:stretch/>
          </p:blipFill>
          <p:spPr>
            <a:xfrm>
              <a:off x="5219315" y="5911702"/>
              <a:ext cx="1275287" cy="946298"/>
            </a:xfrm>
            <a:prstGeom prst="rect">
              <a:avLst/>
            </a:prstGeom>
          </p:spPr>
        </p:pic>
      </p:grpSp>
      <p:grpSp>
        <p:nvGrpSpPr>
          <p:cNvPr id="37" name="Group 50"/>
          <p:cNvGrpSpPr/>
          <p:nvPr/>
        </p:nvGrpSpPr>
        <p:grpSpPr>
          <a:xfrm>
            <a:off x="6663240" y="714814"/>
            <a:ext cx="5368435" cy="5086867"/>
            <a:chOff x="6771326" y="1286448"/>
            <a:chExt cx="5368435" cy="4827749"/>
          </a:xfrm>
        </p:grpSpPr>
        <p:sp>
          <p:nvSpPr>
            <p:cNvPr id="38" name="Oval 39"/>
            <p:cNvSpPr/>
            <p:nvPr/>
          </p:nvSpPr>
          <p:spPr>
            <a:xfrm>
              <a:off x="8099309" y="2563628"/>
              <a:ext cx="2467715" cy="236973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39" name="Rectangle 10"/>
            <p:cNvSpPr/>
            <p:nvPr/>
          </p:nvSpPr>
          <p:spPr>
            <a:xfrm>
              <a:off x="6771326" y="1286448"/>
              <a:ext cx="5356893" cy="3797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000" dirty="0">
                  <a:latin typeface="+mj-lt"/>
                  <a:ea typeface="ＭＳ Ｐゴシック" panose="020B0600070205080204" pitchFamily="34" charset="-128"/>
                </a:rPr>
                <a:t>verso </a:t>
              </a:r>
              <a:r>
                <a:rPr lang="en-GB" sz="2000" b="1" dirty="0" err="1">
                  <a:latin typeface="+mj-lt"/>
                  <a:ea typeface="ＭＳ Ｐゴシック" panose="020B0600070205080204" pitchFamily="34" charset="-128"/>
                </a:rPr>
                <a:t>modelli</a:t>
              </a:r>
              <a:r>
                <a:rPr lang="en-GB" sz="2000" b="1" dirty="0">
                  <a:latin typeface="+mj-lt"/>
                  <a:ea typeface="ＭＳ Ｐゴシック" panose="020B0600070205080204" pitchFamily="34" charset="-128"/>
                </a:rPr>
                <a:t> </a:t>
              </a:r>
              <a:r>
                <a:rPr lang="en-GB" sz="2000" b="1" dirty="0" err="1">
                  <a:latin typeface="+mj-lt"/>
                  <a:ea typeface="ＭＳ Ｐゴシック" panose="020B0600070205080204" pitchFamily="34" charset="-128"/>
                </a:rPr>
                <a:t>economici</a:t>
              </a:r>
              <a:r>
                <a:rPr lang="en-GB" sz="2000" b="1" dirty="0">
                  <a:latin typeface="+mj-lt"/>
                  <a:ea typeface="ＭＳ Ｐゴシック" panose="020B0600070205080204" pitchFamily="34" charset="-128"/>
                </a:rPr>
                <a:t> </a:t>
              </a:r>
              <a:r>
                <a:rPr lang="en-GB" sz="2000" b="1" dirty="0" err="1">
                  <a:latin typeface="+mj-lt"/>
                  <a:ea typeface="ＭＳ Ｐゴシック" panose="020B0600070205080204" pitchFamily="34" charset="-128"/>
                </a:rPr>
                <a:t>sostenibili</a:t>
              </a:r>
              <a:endParaRPr lang="en-GB" sz="2000" b="1" dirty="0">
                <a:latin typeface="+mj-lt"/>
                <a:ea typeface="ＭＳ Ｐゴシック" panose="020B0600070205080204" pitchFamily="34" charset="-128"/>
              </a:endParaRPr>
            </a:p>
          </p:txBody>
        </p:sp>
        <p:sp>
          <p:nvSpPr>
            <p:cNvPr id="40" name="Oval 38"/>
            <p:cNvSpPr/>
            <p:nvPr/>
          </p:nvSpPr>
          <p:spPr>
            <a:xfrm>
              <a:off x="8420965" y="2852151"/>
              <a:ext cx="1797885" cy="178589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+mj-lt"/>
              </a:endParaRPr>
            </a:p>
          </p:txBody>
        </p:sp>
        <p:sp>
          <p:nvSpPr>
            <p:cNvPr id="41" name="Oval 37"/>
            <p:cNvSpPr/>
            <p:nvPr/>
          </p:nvSpPr>
          <p:spPr>
            <a:xfrm>
              <a:off x="8569842" y="3016704"/>
              <a:ext cx="1510158" cy="144653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2" name="Rectangle 9"/>
            <p:cNvSpPr/>
            <p:nvPr/>
          </p:nvSpPr>
          <p:spPr>
            <a:xfrm>
              <a:off x="8674883" y="3421048"/>
              <a:ext cx="1567442" cy="6718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000" dirty="0" err="1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</a:rPr>
                <a:t>Economia</a:t>
              </a:r>
              <a:r>
                <a:rPr lang="en-GB" sz="2000" dirty="0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</a:rPr>
                <a:t> </a:t>
              </a:r>
            </a:p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sz="2000" dirty="0" err="1">
                  <a:solidFill>
                    <a:schemeClr val="bg1"/>
                  </a:solidFill>
                  <a:latin typeface="+mj-lt"/>
                  <a:ea typeface="ＭＳ Ｐゴシック" panose="020B0600070205080204" pitchFamily="34" charset="-128"/>
                </a:rPr>
                <a:t>sostenibile</a:t>
              </a:r>
              <a:endParaRPr lang="en-GB" sz="2000" dirty="0">
                <a:solidFill>
                  <a:schemeClr val="bg1"/>
                </a:solidFill>
                <a:latin typeface="+mj-lt"/>
                <a:ea typeface="ＭＳ Ｐゴシック" panose="020B0600070205080204" pitchFamily="34" charset="-128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83577" y="1652840"/>
              <a:ext cx="2026863" cy="1351242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926450" y="4026073"/>
              <a:ext cx="1974849" cy="868001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45" name="Picture 44">
              <a:hlinkClick r:id="rId13" action="ppaction://hlinkfile"/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840169" y="4015050"/>
              <a:ext cx="2225833" cy="1158542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46" name="TextBox 45"/>
            <p:cNvSpPr txBox="1"/>
            <p:nvPr/>
          </p:nvSpPr>
          <p:spPr>
            <a:xfrm>
              <a:off x="7055893" y="4802599"/>
              <a:ext cx="1678674" cy="49656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400">
                  <a:solidFill>
                    <a:srgbClr val="00B050"/>
                  </a:solidFill>
                  <a:latin typeface="+mj-lt"/>
                  <a:ea typeface="ＭＳ Ｐゴシック" panose="020B0600070205080204" pitchFamily="34" charset="-128"/>
                </a:defRPr>
              </a:lvl1pPr>
            </a:lstStyle>
            <a:p>
              <a:r>
                <a:rPr lang="en-GB" dirty="0" err="1"/>
                <a:t>Riduzione</a:t>
              </a:r>
              <a:r>
                <a:rPr lang="en-GB" dirty="0"/>
                <a:t> </a:t>
              </a:r>
              <a:r>
                <a:rPr lang="en-GB" dirty="0" err="1"/>
                <a:t>impatto</a:t>
              </a:r>
              <a:r>
                <a:rPr lang="en-GB" dirty="0"/>
                <a:t> </a:t>
              </a:r>
              <a:r>
                <a:rPr lang="en-GB" dirty="0" err="1"/>
                <a:t>ambientale</a:t>
              </a:r>
              <a:endParaRPr lang="en-GB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766409" y="5107394"/>
              <a:ext cx="2373352" cy="2920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400">
                  <a:solidFill>
                    <a:srgbClr val="00B050"/>
                  </a:solidFill>
                  <a:latin typeface="+mj-lt"/>
                  <a:ea typeface="ＭＳ Ｐゴシック" panose="020B0600070205080204" pitchFamily="34" charset="-128"/>
                </a:defRPr>
              </a:lvl1pPr>
            </a:lstStyle>
            <a:p>
              <a:r>
                <a:rPr lang="en-GB" dirty="0" err="1"/>
                <a:t>Economia</a:t>
              </a:r>
              <a:r>
                <a:rPr lang="en-GB" dirty="0"/>
                <a:t> </a:t>
              </a:r>
              <a:r>
                <a:rPr lang="en-GB" dirty="0" err="1"/>
                <a:t>circolare</a:t>
              </a:r>
              <a:endParaRPr lang="en-GB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554435" y="2916655"/>
              <a:ext cx="2373352" cy="2920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err="1">
                  <a:solidFill>
                    <a:srgbClr val="00B050"/>
                  </a:solidFill>
                  <a:latin typeface="+mj-lt"/>
                  <a:ea typeface="ＭＳ Ｐゴシック" panose="020B0600070205080204" pitchFamily="34" charset="-128"/>
                </a:rPr>
                <a:t>Decarbonizzazione</a:t>
              </a:r>
              <a:endParaRPr lang="en-GB" sz="1400" dirty="0">
                <a:solidFill>
                  <a:srgbClr val="00B050"/>
                </a:solidFill>
                <a:latin typeface="+mj-lt"/>
                <a:ea typeface="ＭＳ Ｐゴシック" panose="020B0600070205080204" pitchFamily="34" charset="-128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7055893" y="5637438"/>
              <a:ext cx="4885898" cy="476759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>
                  <a:solidFill>
                    <a:schemeClr val="bg1"/>
                  </a:solidFill>
                  <a:latin typeface="+mj-lt"/>
                </a:rPr>
                <a:t>supportata</a:t>
              </a:r>
              <a:r>
                <a:rPr lang="en-GB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+mj-lt"/>
                </a:rPr>
                <a:t>dall’economia</a:t>
              </a:r>
              <a:r>
                <a:rPr lang="en-GB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GB" dirty="0" err="1">
                  <a:solidFill>
                    <a:schemeClr val="bg1"/>
                  </a:solidFill>
                  <a:latin typeface="+mj-lt"/>
                </a:rPr>
                <a:t>digitale</a:t>
              </a:r>
              <a:endParaRPr lang="en-GB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50" name="Rettangolo 49"/>
          <p:cNvSpPr/>
          <p:nvPr/>
        </p:nvSpPr>
        <p:spPr>
          <a:xfrm>
            <a:off x="536033" y="2691566"/>
            <a:ext cx="2581790" cy="78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Rettangolo 50"/>
          <p:cNvSpPr/>
          <p:nvPr/>
        </p:nvSpPr>
        <p:spPr>
          <a:xfrm>
            <a:off x="536033" y="4111684"/>
            <a:ext cx="2581790" cy="78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ettangolo 51"/>
          <p:cNvSpPr/>
          <p:nvPr/>
        </p:nvSpPr>
        <p:spPr>
          <a:xfrm>
            <a:off x="547967" y="5379280"/>
            <a:ext cx="2581790" cy="780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52"/>
          <p:cNvSpPr/>
          <p:nvPr/>
        </p:nvSpPr>
        <p:spPr>
          <a:xfrm>
            <a:off x="3468161" y="3021741"/>
            <a:ext cx="3134116" cy="1003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53"/>
          <p:cNvSpPr/>
          <p:nvPr/>
        </p:nvSpPr>
        <p:spPr>
          <a:xfrm>
            <a:off x="3458003" y="4962802"/>
            <a:ext cx="3134116" cy="1003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5" name="Gruppo 54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56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57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58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59" name="Immagine 58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9222517" y="23144"/>
            <a:ext cx="2959878" cy="77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2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" y="0"/>
            <a:ext cx="1217000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Agenda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79438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po 27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29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0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32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9222517" y="23144"/>
            <a:ext cx="2959878" cy="779114"/>
          </a:xfrm>
          <a:prstGeom prst="rect">
            <a:avLst/>
          </a:prstGeom>
        </p:spPr>
      </p:pic>
      <p:sp>
        <p:nvSpPr>
          <p:cNvPr id="22" name="Vertical Text Placeholder 2"/>
          <p:cNvSpPr txBox="1">
            <a:spLocks/>
          </p:cNvSpPr>
          <p:nvPr/>
        </p:nvSpPr>
        <p:spPr>
          <a:xfrm>
            <a:off x="3307932" y="1088747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 smtClean="0"/>
              <a:t>1. La </a:t>
            </a:r>
            <a:r>
              <a:rPr lang="it-IT" dirty="0"/>
              <a:t>sostenibilità dei sistemi produttivi</a:t>
            </a:r>
            <a:endParaRPr lang="en-GB" dirty="0"/>
          </a:p>
        </p:txBody>
      </p:sp>
      <p:sp>
        <p:nvSpPr>
          <p:cNvPr id="23" name="Vertical Text Placeholder 6"/>
          <p:cNvSpPr txBox="1">
            <a:spLocks/>
          </p:cNvSpPr>
          <p:nvPr/>
        </p:nvSpPr>
        <p:spPr>
          <a:xfrm>
            <a:off x="3307932" y="1823293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2. Il cambiamento socio-ambientale</a:t>
            </a:r>
            <a:endParaRPr lang="en-GB" dirty="0"/>
          </a:p>
        </p:txBody>
      </p:sp>
      <p:sp>
        <p:nvSpPr>
          <p:cNvPr id="24" name="Vertical Text Placeholder 7"/>
          <p:cNvSpPr txBox="1">
            <a:spLocks/>
          </p:cNvSpPr>
          <p:nvPr/>
        </p:nvSpPr>
        <p:spPr>
          <a:xfrm>
            <a:off x="3307932" y="2557839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3. I contesti normativi e di business</a:t>
            </a:r>
            <a:endParaRPr lang="en-GB" dirty="0"/>
          </a:p>
        </p:txBody>
      </p:sp>
      <p:sp>
        <p:nvSpPr>
          <p:cNvPr id="26" name="Vertical Text Placeholder 9"/>
          <p:cNvSpPr txBox="1">
            <a:spLocks/>
          </p:cNvSpPr>
          <p:nvPr/>
        </p:nvSpPr>
        <p:spPr>
          <a:xfrm>
            <a:off x="3307932" y="3292385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4. La standardizzazione</a:t>
            </a:r>
            <a:endParaRPr lang="en-GB" dirty="0"/>
          </a:p>
        </p:txBody>
      </p:sp>
      <p:sp>
        <p:nvSpPr>
          <p:cNvPr id="31" name="Vertical Text Placeholder 11"/>
          <p:cNvSpPr txBox="1">
            <a:spLocks/>
          </p:cNvSpPr>
          <p:nvPr/>
        </p:nvSpPr>
        <p:spPr>
          <a:xfrm>
            <a:off x="3307932" y="4026931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5. I fattori abilitanti (tecnologici)</a:t>
            </a:r>
            <a:endParaRPr lang="en-GB" dirty="0"/>
          </a:p>
        </p:txBody>
      </p:sp>
      <p:sp>
        <p:nvSpPr>
          <p:cNvPr id="33" name="Vertical Text Placeholder 11"/>
          <p:cNvSpPr txBox="1">
            <a:spLocks/>
          </p:cNvSpPr>
          <p:nvPr/>
        </p:nvSpPr>
        <p:spPr>
          <a:xfrm>
            <a:off x="3307932" y="4761477"/>
            <a:ext cx="5086800" cy="5760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100"/>
              </a:spcBef>
              <a:buFont typeface="+mj-lt"/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6. Esempi di progetti di ricerca</a:t>
            </a:r>
            <a:endParaRPr lang="en-GB" dirty="0"/>
          </a:p>
        </p:txBody>
      </p:sp>
      <p:sp>
        <p:nvSpPr>
          <p:cNvPr id="35" name="Vertical Text Placeholder 11"/>
          <p:cNvSpPr txBox="1">
            <a:spLocks/>
          </p:cNvSpPr>
          <p:nvPr/>
        </p:nvSpPr>
        <p:spPr>
          <a:xfrm>
            <a:off x="3307932" y="5496023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7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Rischi e opportunità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42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517"/>
            <a:ext cx="9371949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Esempi di progetti di ricerca: </a:t>
            </a:r>
            <a:r>
              <a:rPr lang="it-IT" sz="2400" dirty="0" err="1" smtClean="0">
                <a:solidFill>
                  <a:schemeClr val="tx1"/>
                </a:solidFill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Demeto</a:t>
            </a:r>
            <a:endParaRPr lang="en-GB" sz="2400" dirty="0">
              <a:solidFill>
                <a:schemeClr val="tx1"/>
              </a:solidFill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1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o 15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7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8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20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01693" y="23144"/>
            <a:ext cx="1980701" cy="52137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2838" y="558620"/>
            <a:ext cx="4517817" cy="602064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01" y="1604367"/>
            <a:ext cx="6801898" cy="35024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901" y="1041712"/>
            <a:ext cx="6885957" cy="4772300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47625" y="542099"/>
            <a:ext cx="1555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>
              <a:defRPr sz="1400">
                <a:latin typeface="Segoe UI Semibold" panose="020B0702040204020203" pitchFamily="34" charset="0"/>
                <a:ea typeface="Arial Unicode MS" panose="020B0604020202020204" pitchFamily="34" charset="-128"/>
                <a:cs typeface="Segoe UI Semibold" panose="020B0702040204020203" pitchFamily="34" charset="0"/>
              </a:defRPr>
            </a:lvl1pPr>
          </a:lstStyle>
          <a:p>
            <a:r>
              <a:rPr lang="it-IT" dirty="0" smtClean="0"/>
              <a:t>Tecnologie </a:t>
            </a:r>
          </a:p>
          <a:p>
            <a:r>
              <a:rPr lang="it-IT" dirty="0" smtClean="0"/>
              <a:t>per </a:t>
            </a:r>
            <a:r>
              <a:rPr lang="it-IT" dirty="0" smtClean="0">
                <a:solidFill>
                  <a:srgbClr val="FF0000"/>
                </a:solidFill>
              </a:rPr>
              <a:t>l’UPCYCLING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1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30488" y="-110499"/>
            <a:ext cx="9371949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Esempi di progetti di ricerca: </a:t>
            </a:r>
            <a:r>
              <a:rPr lang="it-IT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il progetto </a:t>
            </a:r>
            <a:r>
              <a:rPr lang="it-IT" sz="2400" dirty="0" err="1" smtClean="0">
                <a:solidFill>
                  <a:schemeClr val="tx1"/>
                </a:solidFill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Symbioptima</a:t>
            </a:r>
            <a:endParaRPr lang="en-GB" sz="2400" dirty="0">
              <a:solidFill>
                <a:schemeClr val="tx1"/>
              </a:solidFill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01693" y="23144"/>
            <a:ext cx="1980701" cy="521370"/>
          </a:xfrm>
          <a:prstGeom prst="rect">
            <a:avLst/>
          </a:prstGeom>
        </p:spPr>
      </p:pic>
      <p:pic>
        <p:nvPicPr>
          <p:cNvPr id="63" name="Immagine 62"/>
          <p:cNvPicPr>
            <a:picLocks noChangeAspect="1"/>
          </p:cNvPicPr>
          <p:nvPr/>
        </p:nvPicPr>
        <p:blipFill rotWithShape="1">
          <a:blip r:embed="rId4"/>
          <a:srcRect t="9233"/>
          <a:stretch/>
        </p:blipFill>
        <p:spPr>
          <a:xfrm>
            <a:off x="278027" y="653143"/>
            <a:ext cx="11631736" cy="6121122"/>
          </a:xfrm>
          <a:prstGeom prst="rect">
            <a:avLst/>
          </a:prstGeom>
        </p:spPr>
      </p:pic>
      <p:sp>
        <p:nvSpPr>
          <p:cNvPr id="64" name="Rettangolo arrotondato 63"/>
          <p:cNvSpPr/>
          <p:nvPr/>
        </p:nvSpPr>
        <p:spPr>
          <a:xfrm>
            <a:off x="1650" y="440052"/>
            <a:ext cx="12192000" cy="6456208"/>
          </a:xfrm>
          <a:prstGeom prst="roundRect">
            <a:avLst>
              <a:gd name="adj" fmla="val 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accent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endParaRPr lang="en-US" sz="2400" b="1" dirty="0" smtClean="0">
              <a:solidFill>
                <a:schemeClr val="accent1"/>
              </a:solidFill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65" name="Rettangolo 64"/>
          <p:cNvSpPr/>
          <p:nvPr/>
        </p:nvSpPr>
        <p:spPr>
          <a:xfrm>
            <a:off x="207702" y="6402747"/>
            <a:ext cx="15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Modellazione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dei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network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simbiotici</a:t>
            </a:r>
            <a:endParaRPr lang="en-US" sz="12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66" name="Goccia 65"/>
          <p:cNvSpPr/>
          <p:nvPr/>
        </p:nvSpPr>
        <p:spPr>
          <a:xfrm rot="8065528">
            <a:off x="533485" y="5162047"/>
            <a:ext cx="958274" cy="945031"/>
          </a:xfrm>
          <a:prstGeom prst="teardrop">
            <a:avLst>
              <a:gd name="adj" fmla="val 103588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Ovale 66"/>
          <p:cNvSpPr/>
          <p:nvPr/>
        </p:nvSpPr>
        <p:spPr>
          <a:xfrm rot="21509180">
            <a:off x="580067" y="5205517"/>
            <a:ext cx="864000" cy="864000"/>
          </a:xfrm>
          <a:prstGeom prst="ellipse">
            <a:avLst/>
          </a:prstGeom>
          <a:solidFill>
            <a:schemeClr val="tx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>
              <a:solidFill>
                <a:schemeClr val="bg1"/>
              </a:solidFill>
              <a:latin typeface="Segoe UI Emoji" panose="020B0502040204020203" pitchFamily="34" charset="0"/>
              <a:ea typeface="Segoe UI Emoji" panose="020B0502040204020203" pitchFamily="34" charset="0"/>
            </a:endParaRPr>
          </a:p>
        </p:txBody>
      </p:sp>
      <p:sp>
        <p:nvSpPr>
          <p:cNvPr id="68" name="Rettangolo 67"/>
          <p:cNvSpPr/>
          <p:nvPr/>
        </p:nvSpPr>
        <p:spPr>
          <a:xfrm>
            <a:off x="9030318" y="6402747"/>
            <a:ext cx="15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Valutazione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LCSA a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vari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livelli</a:t>
            </a:r>
            <a:endParaRPr lang="en-US" sz="12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69" name="Rettangolo 68"/>
          <p:cNvSpPr/>
          <p:nvPr/>
        </p:nvSpPr>
        <p:spPr>
          <a:xfrm>
            <a:off x="1693378" y="6402747"/>
            <a:ext cx="15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Definizione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dei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vincoli</a:t>
            </a:r>
            <a:endParaRPr lang="en-US" sz="12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0" name="Rettangolo 69"/>
          <p:cNvSpPr/>
          <p:nvPr/>
        </p:nvSpPr>
        <p:spPr>
          <a:xfrm>
            <a:off x="3087614" y="6402747"/>
            <a:ext cx="15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Caratterizzazione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dei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processi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LCSA</a:t>
            </a:r>
            <a:endParaRPr lang="en-US" sz="12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1" name="Rettangolo 70"/>
          <p:cNvSpPr/>
          <p:nvPr/>
        </p:nvSpPr>
        <p:spPr>
          <a:xfrm>
            <a:off x="4573290" y="6402747"/>
            <a:ext cx="15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Inventario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dei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Rischi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connessi</a:t>
            </a:r>
            <a:endParaRPr lang="en-US" sz="12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2" name="Rettangolo 71"/>
          <p:cNvSpPr/>
          <p:nvPr/>
        </p:nvSpPr>
        <p:spPr>
          <a:xfrm>
            <a:off x="6058966" y="6402747"/>
            <a:ext cx="15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Ottimizzazione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dei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processi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di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simbiosi</a:t>
            </a:r>
            <a:endParaRPr lang="en-US" sz="12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3" name="Rettangolo 72"/>
          <p:cNvSpPr/>
          <p:nvPr/>
        </p:nvSpPr>
        <p:spPr>
          <a:xfrm>
            <a:off x="7636082" y="6402747"/>
            <a:ext cx="15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Supporto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alle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decisioni</a:t>
            </a:r>
            <a:endParaRPr lang="en-US" sz="12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4" name="Rettangolo 73"/>
          <p:cNvSpPr/>
          <p:nvPr/>
        </p:nvSpPr>
        <p:spPr>
          <a:xfrm>
            <a:off x="10515996" y="6402747"/>
            <a:ext cx="154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Report per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istogrammi</a:t>
            </a:r>
            <a:endParaRPr lang="en-US" sz="12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75" name="Goccia 74"/>
          <p:cNvSpPr/>
          <p:nvPr/>
        </p:nvSpPr>
        <p:spPr>
          <a:xfrm rot="8065528">
            <a:off x="1991891" y="5162047"/>
            <a:ext cx="958274" cy="945031"/>
          </a:xfrm>
          <a:prstGeom prst="teardrop">
            <a:avLst>
              <a:gd name="adj" fmla="val 103588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Ovale 75"/>
          <p:cNvSpPr/>
          <p:nvPr/>
        </p:nvSpPr>
        <p:spPr>
          <a:xfrm rot="21509180">
            <a:off x="2038602" y="5205517"/>
            <a:ext cx="864000" cy="864000"/>
          </a:xfrm>
          <a:prstGeom prst="ellipse">
            <a:avLst/>
          </a:prstGeom>
          <a:solidFill>
            <a:schemeClr val="tx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>
              <a:solidFill>
                <a:schemeClr val="bg1"/>
              </a:solidFill>
              <a:latin typeface="Segoe UI Emoji" panose="020B0502040204020203" pitchFamily="34" charset="0"/>
              <a:ea typeface="Segoe UI Emoji" panose="020B0502040204020203" pitchFamily="34" charset="0"/>
            </a:endParaRPr>
          </a:p>
        </p:txBody>
      </p:sp>
      <p:sp>
        <p:nvSpPr>
          <p:cNvPr id="77" name="Goccia 76"/>
          <p:cNvSpPr/>
          <p:nvPr/>
        </p:nvSpPr>
        <p:spPr>
          <a:xfrm rot="8065528">
            <a:off x="3450297" y="5162047"/>
            <a:ext cx="958274" cy="945031"/>
          </a:xfrm>
          <a:prstGeom prst="teardrop">
            <a:avLst>
              <a:gd name="adj" fmla="val 103588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Ovale 77"/>
          <p:cNvSpPr/>
          <p:nvPr/>
        </p:nvSpPr>
        <p:spPr>
          <a:xfrm rot="21509180">
            <a:off x="3497137" y="5205517"/>
            <a:ext cx="864000" cy="864000"/>
          </a:xfrm>
          <a:prstGeom prst="ellipse">
            <a:avLst/>
          </a:prstGeom>
          <a:solidFill>
            <a:schemeClr val="tx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>
              <a:solidFill>
                <a:schemeClr val="bg1"/>
              </a:solidFill>
              <a:latin typeface="Segoe UI Emoji" panose="020B0502040204020203" pitchFamily="34" charset="0"/>
              <a:ea typeface="Segoe UI Emoji" panose="020B0502040204020203" pitchFamily="34" charset="0"/>
            </a:endParaRPr>
          </a:p>
        </p:txBody>
      </p:sp>
      <p:sp>
        <p:nvSpPr>
          <p:cNvPr id="79" name="Goccia 78"/>
          <p:cNvSpPr/>
          <p:nvPr/>
        </p:nvSpPr>
        <p:spPr>
          <a:xfrm rot="8065528">
            <a:off x="4908703" y="5162047"/>
            <a:ext cx="958274" cy="945031"/>
          </a:xfrm>
          <a:prstGeom prst="teardrop">
            <a:avLst>
              <a:gd name="adj" fmla="val 103588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0" name="Ovale 79"/>
          <p:cNvSpPr/>
          <p:nvPr/>
        </p:nvSpPr>
        <p:spPr>
          <a:xfrm rot="21509180">
            <a:off x="4955672" y="5205517"/>
            <a:ext cx="864000" cy="864000"/>
          </a:xfrm>
          <a:prstGeom prst="ellipse">
            <a:avLst/>
          </a:prstGeom>
          <a:solidFill>
            <a:schemeClr val="tx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>
              <a:solidFill>
                <a:schemeClr val="bg1"/>
              </a:solidFill>
              <a:latin typeface="Segoe UI Emoji" panose="020B0502040204020203" pitchFamily="34" charset="0"/>
              <a:ea typeface="Segoe UI Emoji" panose="020B0502040204020203" pitchFamily="34" charset="0"/>
            </a:endParaRPr>
          </a:p>
        </p:txBody>
      </p:sp>
      <p:sp>
        <p:nvSpPr>
          <p:cNvPr id="81" name="Goccia 80"/>
          <p:cNvSpPr/>
          <p:nvPr/>
        </p:nvSpPr>
        <p:spPr>
          <a:xfrm rot="8065528">
            <a:off x="6367109" y="5162047"/>
            <a:ext cx="958274" cy="945031"/>
          </a:xfrm>
          <a:prstGeom prst="teardrop">
            <a:avLst>
              <a:gd name="adj" fmla="val 103588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Ovale 81"/>
          <p:cNvSpPr/>
          <p:nvPr/>
        </p:nvSpPr>
        <p:spPr>
          <a:xfrm rot="21509180">
            <a:off x="6414207" y="5205517"/>
            <a:ext cx="864000" cy="864000"/>
          </a:xfrm>
          <a:prstGeom prst="ellipse">
            <a:avLst/>
          </a:prstGeom>
          <a:solidFill>
            <a:schemeClr val="tx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>
              <a:solidFill>
                <a:schemeClr val="bg1"/>
              </a:solidFill>
              <a:latin typeface="Segoe UI Emoji" panose="020B0502040204020203" pitchFamily="34" charset="0"/>
              <a:ea typeface="Segoe UI Emoji" panose="020B0502040204020203" pitchFamily="34" charset="0"/>
            </a:endParaRPr>
          </a:p>
        </p:txBody>
      </p:sp>
      <p:sp>
        <p:nvSpPr>
          <p:cNvPr id="83" name="Goccia 82"/>
          <p:cNvSpPr/>
          <p:nvPr/>
        </p:nvSpPr>
        <p:spPr>
          <a:xfrm rot="8065528">
            <a:off x="7825515" y="5162047"/>
            <a:ext cx="958274" cy="945031"/>
          </a:xfrm>
          <a:prstGeom prst="teardrop">
            <a:avLst>
              <a:gd name="adj" fmla="val 103588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Ovale 83"/>
          <p:cNvSpPr/>
          <p:nvPr/>
        </p:nvSpPr>
        <p:spPr>
          <a:xfrm rot="21509180">
            <a:off x="7872742" y="5205517"/>
            <a:ext cx="864000" cy="864000"/>
          </a:xfrm>
          <a:prstGeom prst="ellipse">
            <a:avLst/>
          </a:prstGeom>
          <a:solidFill>
            <a:schemeClr val="tx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>
              <a:solidFill>
                <a:schemeClr val="bg1"/>
              </a:solidFill>
              <a:latin typeface="Segoe UI Emoji" panose="020B0502040204020203" pitchFamily="34" charset="0"/>
              <a:ea typeface="Segoe UI Emoji" panose="020B0502040204020203" pitchFamily="34" charset="0"/>
            </a:endParaRPr>
          </a:p>
        </p:txBody>
      </p:sp>
      <p:sp>
        <p:nvSpPr>
          <p:cNvPr id="85" name="Goccia 84"/>
          <p:cNvSpPr/>
          <p:nvPr/>
        </p:nvSpPr>
        <p:spPr>
          <a:xfrm rot="8065528">
            <a:off x="9283921" y="5162047"/>
            <a:ext cx="958274" cy="945031"/>
          </a:xfrm>
          <a:prstGeom prst="teardrop">
            <a:avLst>
              <a:gd name="adj" fmla="val 103588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6" name="Ovale 85"/>
          <p:cNvSpPr/>
          <p:nvPr/>
        </p:nvSpPr>
        <p:spPr>
          <a:xfrm rot="21509180">
            <a:off x="9331277" y="5205517"/>
            <a:ext cx="864000" cy="864000"/>
          </a:xfrm>
          <a:prstGeom prst="ellipse">
            <a:avLst/>
          </a:prstGeom>
          <a:solidFill>
            <a:schemeClr val="tx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>
              <a:solidFill>
                <a:schemeClr val="bg1"/>
              </a:solidFill>
              <a:latin typeface="Segoe UI Emoji" panose="020B0502040204020203" pitchFamily="34" charset="0"/>
              <a:ea typeface="Segoe UI Emoji" panose="020B0502040204020203" pitchFamily="34" charset="0"/>
            </a:endParaRPr>
          </a:p>
        </p:txBody>
      </p:sp>
      <p:sp>
        <p:nvSpPr>
          <p:cNvPr id="87" name="Goccia 86"/>
          <p:cNvSpPr/>
          <p:nvPr/>
        </p:nvSpPr>
        <p:spPr>
          <a:xfrm rot="8065528">
            <a:off x="10742326" y="5162047"/>
            <a:ext cx="958274" cy="945031"/>
          </a:xfrm>
          <a:prstGeom prst="teardrop">
            <a:avLst>
              <a:gd name="adj" fmla="val 103588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Ovale 87"/>
          <p:cNvSpPr/>
          <p:nvPr/>
        </p:nvSpPr>
        <p:spPr>
          <a:xfrm rot="21509180">
            <a:off x="10789811" y="5205517"/>
            <a:ext cx="864000" cy="864000"/>
          </a:xfrm>
          <a:prstGeom prst="ellipse">
            <a:avLst/>
          </a:prstGeom>
          <a:solidFill>
            <a:schemeClr val="tx1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 smtClean="0">
              <a:solidFill>
                <a:schemeClr val="bg1"/>
              </a:solidFill>
              <a:latin typeface="Segoe UI Emoji" panose="020B0502040204020203" pitchFamily="34" charset="0"/>
              <a:ea typeface="Segoe UI Emoji" panose="020B0502040204020203" pitchFamily="34" charset="0"/>
            </a:endParaRPr>
          </a:p>
        </p:txBody>
      </p:sp>
      <p:pic>
        <p:nvPicPr>
          <p:cNvPr id="89" name="Immagine 8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22500" t="56267" r="71667" b="21600"/>
          <a:stretch/>
        </p:blipFill>
        <p:spPr>
          <a:xfrm>
            <a:off x="3649610" y="5351812"/>
            <a:ext cx="700905" cy="831074"/>
          </a:xfrm>
          <a:prstGeom prst="rect">
            <a:avLst/>
          </a:prstGeom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6">
            <a:lum bright="70000" contrast="-7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8508" y="5322264"/>
            <a:ext cx="544382" cy="544382"/>
          </a:xfrm>
          <a:prstGeom prst="rect">
            <a:avLst/>
          </a:prstGeom>
        </p:spPr>
      </p:pic>
      <p:pic>
        <p:nvPicPr>
          <p:cNvPr id="91" name="Immagine 9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9320016" y="5235498"/>
            <a:ext cx="849666" cy="746392"/>
          </a:xfrm>
          <a:prstGeom prst="rect">
            <a:avLst/>
          </a:prstGeom>
        </p:spPr>
      </p:pic>
      <p:pic>
        <p:nvPicPr>
          <p:cNvPr id="92" name="Immagine 91"/>
          <p:cNvPicPr>
            <a:picLocks noChangeAspect="1"/>
          </p:cNvPicPr>
          <p:nvPr/>
        </p:nvPicPr>
        <p:blipFill>
          <a:blip r:embed="rId8">
            <a:lum bright="70000" contrast="-7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6200000">
            <a:off x="612621" y="5233981"/>
            <a:ext cx="739991" cy="827621"/>
          </a:xfrm>
          <a:prstGeom prst="rect">
            <a:avLst/>
          </a:prstGeom>
        </p:spPr>
      </p:pic>
      <p:pic>
        <p:nvPicPr>
          <p:cNvPr id="93" name="Immagine 92"/>
          <p:cNvPicPr>
            <a:picLocks noChangeAspect="1"/>
          </p:cNvPicPr>
          <p:nvPr/>
        </p:nvPicPr>
        <p:blipFill>
          <a:blip r:embed="rId9">
            <a:lum bright="70000" contrast="-7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5026" y="5344793"/>
            <a:ext cx="599252" cy="594948"/>
          </a:xfrm>
          <a:prstGeom prst="rect">
            <a:avLst/>
          </a:prstGeom>
        </p:spPr>
      </p:pic>
      <p:pic>
        <p:nvPicPr>
          <p:cNvPr id="94" name="Immagine 93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25980" t="21776" r="26510" b="22870"/>
          <a:stretch/>
        </p:blipFill>
        <p:spPr>
          <a:xfrm>
            <a:off x="10851988" y="5289688"/>
            <a:ext cx="738950" cy="573252"/>
          </a:xfrm>
          <a:prstGeom prst="rect">
            <a:avLst/>
          </a:prstGeom>
        </p:spPr>
      </p:pic>
      <p:pic>
        <p:nvPicPr>
          <p:cNvPr id="95" name="Immagine 94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rcRect l="10293" t="1" b="11720"/>
          <a:stretch/>
        </p:blipFill>
        <p:spPr>
          <a:xfrm>
            <a:off x="6554293" y="5355003"/>
            <a:ext cx="583828" cy="574529"/>
          </a:xfrm>
          <a:prstGeom prst="rect">
            <a:avLst/>
          </a:prstGeom>
        </p:spPr>
      </p:pic>
      <p:pic>
        <p:nvPicPr>
          <p:cNvPr id="96" name="Immagine 95"/>
          <p:cNvPicPr>
            <a:picLocks noChangeAspect="1"/>
          </p:cNvPicPr>
          <p:nvPr/>
        </p:nvPicPr>
        <p:blipFill rotWithShape="1">
          <a:blip r:embed="rId12">
            <a:lum bright="70000" contrast="-70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39" t="20653" r="19784" b="18404"/>
          <a:stretch/>
        </p:blipFill>
        <p:spPr>
          <a:xfrm rot="18906506">
            <a:off x="2141044" y="5329985"/>
            <a:ext cx="658824" cy="647827"/>
          </a:xfrm>
          <a:prstGeom prst="rect">
            <a:avLst/>
          </a:prstGeom>
        </p:spPr>
      </p:pic>
      <p:pic>
        <p:nvPicPr>
          <p:cNvPr id="97" name="Immagine 96"/>
          <p:cNvPicPr>
            <a:picLocks noChangeAspect="1"/>
          </p:cNvPicPr>
          <p:nvPr/>
        </p:nvPicPr>
        <p:blipFill rotWithShape="1">
          <a:blip r:embed="rId13"/>
          <a:srcRect l="10067" t="3767" r="13331" b="9206"/>
          <a:stretch/>
        </p:blipFill>
        <p:spPr>
          <a:xfrm>
            <a:off x="7203966" y="1487570"/>
            <a:ext cx="4923008" cy="3274578"/>
          </a:xfrm>
          <a:prstGeom prst="roundRect">
            <a:avLst>
              <a:gd name="adj" fmla="val 8698"/>
            </a:avLst>
          </a:prstGeom>
          <a:solidFill>
            <a:schemeClr val="bg1"/>
          </a:solidFill>
          <a:ln w="57150">
            <a:noFill/>
            <a:prstDash val="sysDash"/>
          </a:ln>
        </p:spPr>
      </p:pic>
      <p:sp>
        <p:nvSpPr>
          <p:cNvPr id="98" name="Rettangolo arrotondato 97"/>
          <p:cNvSpPr/>
          <p:nvPr/>
        </p:nvSpPr>
        <p:spPr>
          <a:xfrm>
            <a:off x="1649" y="5000301"/>
            <a:ext cx="12192000" cy="1336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9" name="Immagine 98"/>
          <p:cNvPicPr>
            <a:picLocks noChangeAspect="1"/>
          </p:cNvPicPr>
          <p:nvPr/>
        </p:nvPicPr>
        <p:blipFill rotWithShape="1">
          <a:blip r:embed="rId14"/>
          <a:srcRect l="-41345" t="-31688" r="-54426" b="-26899"/>
          <a:stretch/>
        </p:blipFill>
        <p:spPr>
          <a:xfrm>
            <a:off x="7256464" y="606196"/>
            <a:ext cx="4870509" cy="795554"/>
          </a:xfrm>
          <a:prstGeom prst="roundRect">
            <a:avLst>
              <a:gd name="adj" fmla="val 31700"/>
            </a:avLst>
          </a:prstGeom>
          <a:solidFill>
            <a:schemeClr val="bg1"/>
          </a:solidFill>
          <a:ln w="57150">
            <a:noFill/>
            <a:prstDash val="solid"/>
          </a:ln>
        </p:spPr>
      </p:pic>
      <p:pic>
        <p:nvPicPr>
          <p:cNvPr id="100" name="Immagine 9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440" y="610966"/>
            <a:ext cx="7065681" cy="4274498"/>
          </a:xfrm>
          <a:prstGeom prst="roundRect">
            <a:avLst>
              <a:gd name="adj" fmla="val 12731"/>
            </a:avLst>
          </a:prstGeom>
          <a:solidFill>
            <a:schemeClr val="bg1"/>
          </a:solidFill>
          <a:ln w="57150">
            <a:noFill/>
            <a:prstDash val="solid"/>
          </a:ln>
        </p:spPr>
      </p:pic>
      <p:sp>
        <p:nvSpPr>
          <p:cNvPr id="101" name="Rettangolo 100"/>
          <p:cNvSpPr/>
          <p:nvPr/>
        </p:nvSpPr>
        <p:spPr>
          <a:xfrm>
            <a:off x="207702" y="3668156"/>
            <a:ext cx="2151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Come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supportare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le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aziende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che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vogliono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tracciare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e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ottimizzare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la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simbiosi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industriale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?</a:t>
            </a:r>
            <a:endParaRPr lang="en-US" sz="12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sp>
        <p:nvSpPr>
          <p:cNvPr id="102" name="Rettangolo 101"/>
          <p:cNvSpPr/>
          <p:nvPr/>
        </p:nvSpPr>
        <p:spPr>
          <a:xfrm>
            <a:off x="4635614" y="892854"/>
            <a:ext cx="2151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Come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coordinare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e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quantificare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le performance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dei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 network </a:t>
            </a:r>
            <a:r>
              <a:rPr lang="en-US" sz="1200" b="1" dirty="0" err="1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simbiotici</a:t>
            </a:r>
            <a:r>
              <a:rPr lang="en-US" sz="1200" b="1" dirty="0" smtClean="0">
                <a:latin typeface="Yu Gothic UI" panose="020B0500000000000000" pitchFamily="34" charset="-128"/>
                <a:ea typeface="Yu Gothic UI" panose="020B0500000000000000" pitchFamily="34" charset="-128"/>
              </a:rPr>
              <a:t>?</a:t>
            </a:r>
            <a:endParaRPr lang="en-US" sz="1200" b="1" dirty="0"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  <p:pic>
        <p:nvPicPr>
          <p:cNvPr id="103" name="Immagine 10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" b="2645"/>
          <a:stretch/>
        </p:blipFill>
        <p:spPr>
          <a:xfrm>
            <a:off x="132783" y="523592"/>
            <a:ext cx="11931213" cy="4466394"/>
          </a:xfrm>
          <a:prstGeom prst="roundRect">
            <a:avLst>
              <a:gd name="adj" fmla="val 10441"/>
            </a:avLst>
          </a:prstGeom>
          <a:solidFill>
            <a:schemeClr val="bg1"/>
          </a:solidFill>
          <a:ln w="57150">
            <a:solidFill>
              <a:schemeClr val="bg1"/>
            </a:solidFill>
            <a:prstDash val="solid"/>
          </a:ln>
        </p:spPr>
      </p:pic>
      <p:pic>
        <p:nvPicPr>
          <p:cNvPr id="104" name="Immagine 103"/>
          <p:cNvPicPr>
            <a:picLocks noChangeAspect="1"/>
          </p:cNvPicPr>
          <p:nvPr/>
        </p:nvPicPr>
        <p:blipFill rotWithShape="1">
          <a:blip r:embed="rId17"/>
          <a:srcRect t="1119" b="-1"/>
          <a:stretch/>
        </p:blipFill>
        <p:spPr>
          <a:xfrm>
            <a:off x="-30488" y="513277"/>
            <a:ext cx="12178907" cy="4564574"/>
          </a:xfrm>
          <a:prstGeom prst="rect">
            <a:avLst/>
          </a:prstGeom>
        </p:spPr>
      </p:pic>
      <p:cxnSp>
        <p:nvCxnSpPr>
          <p:cNvPr id="105" name="Connettore 1 9"/>
          <p:cNvCxnSpPr/>
          <p:nvPr/>
        </p:nvCxnSpPr>
        <p:spPr>
          <a:xfrm>
            <a:off x="0" y="37306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96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/>
      <p:bldP spid="66" grpId="0" animBg="1"/>
      <p:bldP spid="67" grpId="0" animBg="1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8" grpId="0" animBg="1"/>
      <p:bldP spid="101" grpId="0"/>
      <p:bldP spid="10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" y="0"/>
            <a:ext cx="1217000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Agenda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79438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po 27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29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0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32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9222517" y="23144"/>
            <a:ext cx="2959878" cy="779114"/>
          </a:xfrm>
          <a:prstGeom prst="rect">
            <a:avLst/>
          </a:prstGeom>
        </p:spPr>
      </p:pic>
      <p:sp>
        <p:nvSpPr>
          <p:cNvPr id="22" name="Vertical Text Placeholder 2"/>
          <p:cNvSpPr txBox="1">
            <a:spLocks/>
          </p:cNvSpPr>
          <p:nvPr/>
        </p:nvSpPr>
        <p:spPr>
          <a:xfrm>
            <a:off x="3307932" y="1088747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 smtClean="0"/>
              <a:t>1. La </a:t>
            </a:r>
            <a:r>
              <a:rPr lang="it-IT" dirty="0"/>
              <a:t>sostenibilità dei sistemi produttivi</a:t>
            </a:r>
            <a:endParaRPr lang="en-GB" dirty="0"/>
          </a:p>
        </p:txBody>
      </p:sp>
      <p:sp>
        <p:nvSpPr>
          <p:cNvPr id="23" name="Vertical Text Placeholder 6"/>
          <p:cNvSpPr txBox="1">
            <a:spLocks/>
          </p:cNvSpPr>
          <p:nvPr/>
        </p:nvSpPr>
        <p:spPr>
          <a:xfrm>
            <a:off x="3307932" y="1823293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2. Il cambiamento socio-ambientale</a:t>
            </a:r>
            <a:endParaRPr lang="en-GB" dirty="0"/>
          </a:p>
        </p:txBody>
      </p:sp>
      <p:sp>
        <p:nvSpPr>
          <p:cNvPr id="24" name="Vertical Text Placeholder 7"/>
          <p:cNvSpPr txBox="1">
            <a:spLocks/>
          </p:cNvSpPr>
          <p:nvPr/>
        </p:nvSpPr>
        <p:spPr>
          <a:xfrm>
            <a:off x="3307932" y="2557839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3. I contesti normativi e di business</a:t>
            </a:r>
            <a:endParaRPr lang="en-GB" dirty="0"/>
          </a:p>
        </p:txBody>
      </p:sp>
      <p:sp>
        <p:nvSpPr>
          <p:cNvPr id="26" name="Vertical Text Placeholder 9"/>
          <p:cNvSpPr txBox="1">
            <a:spLocks/>
          </p:cNvSpPr>
          <p:nvPr/>
        </p:nvSpPr>
        <p:spPr>
          <a:xfrm>
            <a:off x="3307932" y="3292385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4. La standardizzazione</a:t>
            </a:r>
            <a:endParaRPr lang="en-GB" dirty="0"/>
          </a:p>
        </p:txBody>
      </p:sp>
      <p:sp>
        <p:nvSpPr>
          <p:cNvPr id="31" name="Vertical Text Placeholder 11"/>
          <p:cNvSpPr txBox="1">
            <a:spLocks/>
          </p:cNvSpPr>
          <p:nvPr/>
        </p:nvSpPr>
        <p:spPr>
          <a:xfrm>
            <a:off x="3307932" y="4026931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5. I fattori abilitanti (tecnologici)</a:t>
            </a:r>
            <a:endParaRPr lang="en-GB" dirty="0"/>
          </a:p>
        </p:txBody>
      </p:sp>
      <p:sp>
        <p:nvSpPr>
          <p:cNvPr id="33" name="Vertical Text Placeholder 11"/>
          <p:cNvSpPr txBox="1">
            <a:spLocks/>
          </p:cNvSpPr>
          <p:nvPr/>
        </p:nvSpPr>
        <p:spPr>
          <a:xfrm>
            <a:off x="3307932" y="4761477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6. Esempi di progetti di ricerca</a:t>
            </a:r>
            <a:endParaRPr lang="en-GB" dirty="0"/>
          </a:p>
        </p:txBody>
      </p:sp>
      <p:sp>
        <p:nvSpPr>
          <p:cNvPr id="35" name="Vertical Text Placeholder 11"/>
          <p:cNvSpPr txBox="1">
            <a:spLocks/>
          </p:cNvSpPr>
          <p:nvPr/>
        </p:nvSpPr>
        <p:spPr>
          <a:xfrm>
            <a:off x="3307932" y="5496023"/>
            <a:ext cx="5086800" cy="5760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100"/>
              </a:spcBef>
              <a:buFont typeface="+mj-lt"/>
              <a:buNone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/>
              <a:t>7</a:t>
            </a:r>
            <a:r>
              <a:rPr lang="it-IT" dirty="0"/>
              <a:t>. Rischi e opportunità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999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517"/>
            <a:ext cx="9371949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Le barriere alla circolarità</a:t>
            </a:r>
            <a:endParaRPr lang="en-GB" sz="2400" dirty="0">
              <a:solidFill>
                <a:schemeClr val="tx1"/>
              </a:solidFill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1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o 15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7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8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20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01693" y="23144"/>
            <a:ext cx="1980701" cy="521370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4"/>
          <a:srcRect l="13216" r="8817"/>
          <a:stretch/>
        </p:blipFill>
        <p:spPr>
          <a:xfrm>
            <a:off x="3681696" y="3289003"/>
            <a:ext cx="7010400" cy="3178473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 flipV="1">
            <a:off x="2967839" y="3420597"/>
            <a:ext cx="1166460" cy="328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5" name="Tabel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231782"/>
              </p:ext>
            </p:extLst>
          </p:nvPr>
        </p:nvGraphicFramePr>
        <p:xfrm>
          <a:off x="241514" y="905917"/>
          <a:ext cx="11708972" cy="1996806"/>
        </p:xfrm>
        <a:graphic>
          <a:graphicData uri="http://schemas.openxmlformats.org/drawingml/2006/table">
            <a:tbl>
              <a:tblPr firstRow="1" firstCol="1" bandRow="1">
                <a:tableStyleId>{46F890A9-2807-4EBB-B81D-B2AA78EC7F39}</a:tableStyleId>
              </a:tblPr>
              <a:tblGrid>
                <a:gridCol w="2796961">
                  <a:extLst>
                    <a:ext uri="{9D8B030D-6E8A-4147-A177-3AD203B41FA5}">
                      <a16:colId xmlns:a16="http://schemas.microsoft.com/office/drawing/2014/main" val="3661795141"/>
                    </a:ext>
                  </a:extLst>
                </a:gridCol>
                <a:gridCol w="8912011">
                  <a:extLst>
                    <a:ext uri="{9D8B030D-6E8A-4147-A177-3AD203B41FA5}">
                      <a16:colId xmlns:a16="http://schemas.microsoft.com/office/drawing/2014/main" val="764361218"/>
                    </a:ext>
                  </a:extLst>
                </a:gridCol>
              </a:tblGrid>
              <a:tr h="2904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Segoe UI" panose="020B0502040204020203" pitchFamily="34" charset="0"/>
                          <a:ea typeface="Segoe UI Symbol" panose="020B0502040204020203" pitchFamily="34" charset="0"/>
                          <a:cs typeface="Segoe UI" panose="020B0502040204020203" pitchFamily="34" charset="0"/>
                        </a:rPr>
                        <a:t>Barriere</a:t>
                      </a:r>
                      <a:endParaRPr lang="it-IT" sz="1400" dirty="0">
                        <a:effectLst/>
                        <a:latin typeface="Segoe UI" panose="020B0502040204020203" pitchFamily="34" charset="0"/>
                        <a:ea typeface="Segoe UI Symbol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8277" marR="38277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Segoe UI" panose="020B0502040204020203" pitchFamily="34" charset="0"/>
                          <a:ea typeface="Segoe UI Symbol" panose="020B0502040204020203" pitchFamily="34" charset="0"/>
                          <a:cs typeface="Segoe UI" panose="020B0502040204020203" pitchFamily="34" charset="0"/>
                        </a:rPr>
                        <a:t>Esempi</a:t>
                      </a:r>
                      <a:endParaRPr lang="it-IT" sz="1600" dirty="0">
                        <a:effectLst/>
                        <a:latin typeface="Segoe UI" panose="020B0502040204020203" pitchFamily="34" charset="0"/>
                        <a:ea typeface="Segoe UI Symbol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8277" marR="38277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236743"/>
                  </a:ext>
                </a:extLst>
              </a:tr>
              <a:tr h="3276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Segoe UI" panose="020B0502040204020203" pitchFamily="34" charset="0"/>
                          <a:ea typeface="Segoe UI Symbol" panose="020B0502040204020203" pitchFamily="34" charset="0"/>
                          <a:cs typeface="Segoe UI" panose="020B0502040204020203" pitchFamily="34" charset="0"/>
                        </a:rPr>
                        <a:t>1.</a:t>
                      </a:r>
                      <a:r>
                        <a:rPr lang="it-IT" sz="1200" baseline="0" dirty="0" smtClean="0">
                          <a:effectLst/>
                          <a:latin typeface="Segoe UI" panose="020B0502040204020203" pitchFamily="34" charset="0"/>
                          <a:ea typeface="Segoe UI Symbol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it-IT" sz="1200" dirty="0" smtClean="0">
                          <a:effectLst/>
                          <a:latin typeface="Segoe UI" panose="020B0502040204020203" pitchFamily="34" charset="0"/>
                          <a:ea typeface="Segoe UI Symbol" panose="020B0502040204020203" pitchFamily="34" charset="0"/>
                          <a:cs typeface="Segoe UI" panose="020B0502040204020203" pitchFamily="34" charset="0"/>
                        </a:rPr>
                        <a:t>Barriere economiche</a:t>
                      </a:r>
                      <a:endParaRPr lang="it-IT" sz="1200" dirty="0">
                        <a:effectLst/>
                        <a:latin typeface="Segoe UI" panose="020B0502040204020203" pitchFamily="34" charset="0"/>
                        <a:ea typeface="Segoe UI Symbol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8277" marR="38277" marT="0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None/>
                      </a:pPr>
                      <a:r>
                        <a:rPr lang="it-IT" sz="1100" dirty="0" smtClean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Cooperazione debole,</a:t>
                      </a:r>
                      <a:r>
                        <a:rPr lang="it-IT" sz="1100" baseline="0" dirty="0" smtClean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 bassa f</a:t>
                      </a:r>
                      <a:r>
                        <a:rPr lang="it-IT" sz="1100" dirty="0" smtClean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lessibilità delle attività simbiotiche,</a:t>
                      </a:r>
                      <a:r>
                        <a:rPr lang="it-IT" sz="1100" baseline="0" dirty="0" smtClean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 CAPEX e OPEX ancora elevati, d</a:t>
                      </a:r>
                      <a:r>
                        <a:rPr lang="it-IT" sz="1100" dirty="0" smtClean="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imensioni del mercato,</a:t>
                      </a:r>
                      <a:r>
                        <a:rPr lang="it-IT" sz="1100" baseline="0" dirty="0" smtClean="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 </a:t>
                      </a:r>
                      <a:r>
                        <a:rPr lang="it-IT" sz="1100" dirty="0" smtClean="0"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mancanza di incentivi  </a:t>
                      </a:r>
                      <a:endParaRPr lang="it-IT" sz="1100" dirty="0" smtClean="0">
                        <a:effectLst/>
                        <a:latin typeface="Segoe UI Symbol" panose="020B0502040204020203" pitchFamily="34" charset="0"/>
                        <a:ea typeface="Segoe UI Symbol" panose="020B0502040204020203" pitchFamily="34" charset="0"/>
                      </a:endParaRPr>
                    </a:p>
                  </a:txBody>
                  <a:tcPr marL="38277" marR="38277" marT="0" marB="0" anchor="ctr"/>
                </a:tc>
                <a:extLst>
                  <a:ext uri="{0D108BD9-81ED-4DB2-BD59-A6C34878D82A}">
                    <a16:rowId xmlns:a16="http://schemas.microsoft.com/office/drawing/2014/main" val="424354047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Segoe UI" panose="020B0502040204020203" pitchFamily="34" charset="0"/>
                          <a:ea typeface="Segoe UI Symbol" panose="020B0502040204020203" pitchFamily="34" charset="0"/>
                          <a:cs typeface="Segoe UI" panose="020B0502040204020203" pitchFamily="34" charset="0"/>
                        </a:rPr>
                        <a:t>2. Barriere sociali e ambientali</a:t>
                      </a:r>
                      <a:endParaRPr lang="it-IT" sz="1200" dirty="0">
                        <a:effectLst/>
                        <a:latin typeface="Segoe UI" panose="020B0502040204020203" pitchFamily="34" charset="0"/>
                        <a:ea typeface="Segoe UI Symbol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8277" marR="38277" marT="0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None/>
                      </a:pPr>
                      <a:r>
                        <a:rPr lang="it-IT" sz="1100" dirty="0" smtClean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Coinvolgimento comunità locali,</a:t>
                      </a:r>
                      <a:r>
                        <a:rPr lang="it-IT" sz="1100" baseline="0" dirty="0" smtClean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 gestione trasparente dei dati e dell’informazione</a:t>
                      </a:r>
                      <a:endParaRPr lang="it-IT" sz="1100" dirty="0" smtClean="0">
                        <a:effectLst/>
                        <a:latin typeface="Segoe UI Symbol" panose="020B0502040204020203" pitchFamily="34" charset="0"/>
                        <a:ea typeface="Segoe UI Symbol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38277" marR="38277" marT="0" marB="0" anchor="ctr"/>
                </a:tc>
                <a:extLst>
                  <a:ext uri="{0D108BD9-81ED-4DB2-BD59-A6C34878D82A}">
                    <a16:rowId xmlns:a16="http://schemas.microsoft.com/office/drawing/2014/main" val="4077083927"/>
                  </a:ext>
                </a:extLst>
              </a:tr>
              <a:tr h="37220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Segoe UI" panose="020B0502040204020203" pitchFamily="34" charset="0"/>
                          <a:ea typeface="Segoe UI Symbol" panose="020B0502040204020203" pitchFamily="34" charset="0"/>
                          <a:cs typeface="Segoe UI" panose="020B0502040204020203" pitchFamily="34" charset="0"/>
                        </a:rPr>
                        <a:t>3. Barriere</a:t>
                      </a:r>
                      <a:r>
                        <a:rPr lang="it-IT" sz="1200" baseline="0" dirty="0" smtClean="0">
                          <a:effectLst/>
                          <a:latin typeface="Segoe UI" panose="020B0502040204020203" pitchFamily="34" charset="0"/>
                          <a:ea typeface="Segoe UI Symbol" panose="020B0502040204020203" pitchFamily="34" charset="0"/>
                          <a:cs typeface="Segoe UI" panose="020B0502040204020203" pitchFamily="34" charset="0"/>
                        </a:rPr>
                        <a:t> legate al regolamento</a:t>
                      </a:r>
                      <a:endParaRPr lang="it-IT" sz="1200" dirty="0">
                        <a:effectLst/>
                        <a:latin typeface="Segoe UI" panose="020B0502040204020203" pitchFamily="34" charset="0"/>
                        <a:ea typeface="Segoe UI Symbol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8277" marR="38277" marT="0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None/>
                      </a:pPr>
                      <a:r>
                        <a:rPr lang="it-IT" sz="1100" baseline="0" dirty="0" smtClean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F</a:t>
                      </a:r>
                      <a:r>
                        <a:rPr lang="it-IT" sz="1100" dirty="0" smtClean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rammentazione e disomogeneità del quadro giuridico sia a livello nazionale che internazionale</a:t>
                      </a:r>
                      <a:endParaRPr lang="it-IT" sz="1100" dirty="0">
                        <a:effectLst/>
                        <a:latin typeface="Segoe UI Symbol" panose="020B0502040204020203" pitchFamily="34" charset="0"/>
                        <a:ea typeface="Segoe UI Symbol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38277" marR="38277" marT="0" marB="0" anchor="ctr"/>
                </a:tc>
                <a:extLst>
                  <a:ext uri="{0D108BD9-81ED-4DB2-BD59-A6C34878D82A}">
                    <a16:rowId xmlns:a16="http://schemas.microsoft.com/office/drawing/2014/main" val="1353882250"/>
                  </a:ext>
                </a:extLst>
              </a:tr>
              <a:tr h="3086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Segoe UI" panose="020B0502040204020203" pitchFamily="34" charset="0"/>
                          <a:ea typeface="Segoe UI Symbol" panose="020B0502040204020203" pitchFamily="34" charset="0"/>
                          <a:cs typeface="Segoe UI" panose="020B0502040204020203" pitchFamily="34" charset="0"/>
                        </a:rPr>
                        <a:t>4. Barriere correlate alle informazioni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 Symbol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8277" marR="38277" marT="0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None/>
                      </a:pPr>
                      <a:r>
                        <a:rPr lang="it-IT" sz="1100" dirty="0" smtClean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Dati</a:t>
                      </a:r>
                      <a:r>
                        <a:rPr lang="it-IT" sz="1100" baseline="0" dirty="0" smtClean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 </a:t>
                      </a:r>
                      <a:r>
                        <a:rPr lang="it-IT" sz="1100" dirty="0" smtClean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sensibili per i produttori,</a:t>
                      </a:r>
                      <a:r>
                        <a:rPr lang="it-IT" sz="1100" baseline="0" dirty="0" smtClean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 i</a:t>
                      </a:r>
                      <a:r>
                        <a:rPr lang="it-IT" sz="1100" dirty="0" smtClean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nterpretazione dei</a:t>
                      </a:r>
                      <a:r>
                        <a:rPr lang="it-IT" sz="1100" baseline="0" dirty="0" smtClean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 dati</a:t>
                      </a:r>
                      <a:endParaRPr lang="it-IT" sz="1100" dirty="0" smtClean="0">
                        <a:effectLst/>
                        <a:latin typeface="Segoe UI Symbol" panose="020B0502040204020203" pitchFamily="34" charset="0"/>
                        <a:ea typeface="Segoe UI Symbol" panose="020B0502040204020203" pitchFamily="34" charset="0"/>
                      </a:endParaRPr>
                    </a:p>
                  </a:txBody>
                  <a:tcPr marL="38277" marR="38277" marT="0" marB="0" anchor="ctr"/>
                </a:tc>
                <a:extLst>
                  <a:ext uri="{0D108BD9-81ED-4DB2-BD59-A6C34878D82A}">
                    <a16:rowId xmlns:a16="http://schemas.microsoft.com/office/drawing/2014/main" val="1511917417"/>
                  </a:ext>
                </a:extLst>
              </a:tr>
              <a:tr h="3549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dirty="0" smtClean="0">
                          <a:effectLst/>
                          <a:latin typeface="Segoe UI" panose="020B0502040204020203" pitchFamily="34" charset="0"/>
                          <a:ea typeface="Segoe UI Symbol" panose="020B0502040204020203" pitchFamily="34" charset="0"/>
                          <a:cs typeface="Segoe UI" panose="020B0502040204020203" pitchFamily="34" charset="0"/>
                        </a:rPr>
                        <a:t>5. Barriere tecnologiche</a:t>
                      </a:r>
                      <a:endParaRPr lang="it-IT" sz="1200" dirty="0">
                        <a:solidFill>
                          <a:schemeClr val="tx1"/>
                        </a:solidFill>
                        <a:effectLst/>
                        <a:latin typeface="Segoe UI" panose="020B0502040204020203" pitchFamily="34" charset="0"/>
                        <a:ea typeface="Segoe UI Symbol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38277" marR="38277" marT="0" marB="0" anchor="ctr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None/>
                      </a:pPr>
                      <a:r>
                        <a:rPr lang="it-IT" sz="1100" dirty="0" smtClean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Tecnologie non ancora consolidate,</a:t>
                      </a:r>
                      <a:r>
                        <a:rPr lang="it-IT" sz="1100" baseline="0" dirty="0" smtClean="0">
                          <a:effectLst/>
                          <a:latin typeface="Segoe UI Symbol" panose="020B0502040204020203" pitchFamily="34" charset="0"/>
                          <a:ea typeface="Segoe UI Symbol" panose="020B0502040204020203" pitchFamily="34" charset="0"/>
                        </a:rPr>
                        <a:t> necessità di personalizzazione, propensione al rischio</a:t>
                      </a:r>
                      <a:endParaRPr lang="it-IT" sz="1100" dirty="0">
                        <a:effectLst/>
                        <a:latin typeface="Segoe UI Symbol" panose="020B0502040204020203" pitchFamily="34" charset="0"/>
                        <a:ea typeface="Segoe UI Symbol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38277" marR="38277" marT="0" marB="0" anchor="ctr"/>
                </a:tc>
                <a:extLst>
                  <a:ext uri="{0D108BD9-81ED-4DB2-BD59-A6C34878D82A}">
                    <a16:rowId xmlns:a16="http://schemas.microsoft.com/office/drawing/2014/main" val="2709302543"/>
                  </a:ext>
                </a:extLst>
              </a:tr>
            </a:tbl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-233079" y="2586410"/>
            <a:ext cx="391477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31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3517"/>
            <a:ext cx="9371949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it-IT" sz="2400" dirty="0" smtClean="0">
                <a:solidFill>
                  <a:schemeClr val="tx1"/>
                </a:solidFill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Le opportunità della circolarità</a:t>
            </a:r>
            <a:endParaRPr lang="en-GB" sz="2400" dirty="0">
              <a:solidFill>
                <a:schemeClr val="tx1"/>
              </a:solidFill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1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uppo 15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7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8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20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201693" y="23144"/>
            <a:ext cx="1980701" cy="521370"/>
          </a:xfrm>
          <a:prstGeom prst="rect">
            <a:avLst/>
          </a:prstGeom>
        </p:spPr>
      </p:pic>
      <p:graphicFrame>
        <p:nvGraphicFramePr>
          <p:cNvPr id="19" name="Tabella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091614"/>
              </p:ext>
            </p:extLst>
          </p:nvPr>
        </p:nvGraphicFramePr>
        <p:xfrm>
          <a:off x="311332" y="791786"/>
          <a:ext cx="11272589" cy="530771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405315">
                  <a:extLst>
                    <a:ext uri="{9D8B030D-6E8A-4147-A177-3AD203B41FA5}">
                      <a16:colId xmlns:a16="http://schemas.microsoft.com/office/drawing/2014/main" val="3661795141"/>
                    </a:ext>
                  </a:extLst>
                </a:gridCol>
                <a:gridCol w="8867274">
                  <a:extLst>
                    <a:ext uri="{9D8B030D-6E8A-4147-A177-3AD203B41FA5}">
                      <a16:colId xmlns:a16="http://schemas.microsoft.com/office/drawing/2014/main" val="764361218"/>
                    </a:ext>
                  </a:extLst>
                </a:gridCol>
              </a:tblGrid>
              <a:tr h="3829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Aree</a:t>
                      </a:r>
                      <a:endParaRPr lang="it-IT" sz="2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38277" marR="3827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Vantaggi</a:t>
                      </a:r>
                      <a:endParaRPr lang="it-IT" sz="20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38277" marR="3827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236743"/>
                  </a:ext>
                </a:extLst>
              </a:tr>
              <a:tr h="16386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277" marR="3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Char char="4"/>
                      </a:pPr>
                      <a:r>
                        <a:rPr lang="it-IT" sz="160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Nuovi posti di lavoro (580.000 posti di lavoro, di cui solo in Italia 190.000</a:t>
                      </a:r>
                      <a:r>
                        <a:rPr lang="it-IT" sz="1600" baseline="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per la CE)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Char char="4"/>
                      </a:pPr>
                      <a:r>
                        <a:rPr lang="it-IT" sz="1600" baseline="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Creazione di nuovo Know How</a:t>
                      </a:r>
                      <a:endParaRPr lang="it-IT" sz="1600" dirty="0" smtClean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Char char="4"/>
                      </a:pPr>
                      <a:r>
                        <a:rPr lang="it-IT" sz="160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Risparmi annui di 72 miliardi di euro per le imprese europee.</a:t>
                      </a:r>
                    </a:p>
                  </a:txBody>
                  <a:tcPr marL="38277" marR="3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917417"/>
                  </a:ext>
                </a:extLst>
              </a:tr>
              <a:tr h="16386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277" marR="3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4"/>
                        <a:tabLst/>
                        <a:defRPr/>
                      </a:pPr>
                      <a:r>
                        <a:rPr lang="it-IT" sz="1600" baseline="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Riduzione dipendenza dall’import di materie prime e relativa fluttuazione di costo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Char char="4"/>
                      </a:pPr>
                      <a:r>
                        <a:rPr lang="it-IT" sz="160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Immagine «green» per</a:t>
                      </a:r>
                      <a:r>
                        <a:rPr lang="it-IT" sz="1600" baseline="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l</a:t>
                      </a:r>
                      <a:r>
                        <a:rPr lang="it-IT" sz="160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</a:t>
                      </a:r>
                      <a:r>
                        <a:rPr lang="it-IT" sz="1600" baseline="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aziende che implementano i processi circolari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Char char="4"/>
                      </a:pPr>
                      <a:r>
                        <a:rPr lang="it-IT" sz="1600" baseline="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Anticipazione dei trend legislativi e riduzione di rischi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Char char="4"/>
                      </a:pPr>
                      <a:r>
                        <a:rPr lang="it-IT" sz="1600" baseline="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Possibilità di riduzione costi smaltimento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Char char="4"/>
                      </a:pPr>
                      <a:r>
                        <a:rPr lang="it-IT" sz="1600" baseline="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Riduzione impatto ambientale</a:t>
                      </a:r>
                    </a:p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None/>
                      </a:pPr>
                      <a:endParaRPr lang="it-IT" sz="14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38277" marR="3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302543"/>
                  </a:ext>
                </a:extLst>
              </a:tr>
              <a:tr h="16386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277" marR="3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ebdings" panose="05030102010509060703" pitchFamily="18" charset="2"/>
                        <a:buChar char="4"/>
                        <a:tabLst/>
                        <a:defRPr/>
                      </a:pPr>
                      <a:r>
                        <a:rPr lang="it-IT" sz="1600" kern="1200" dirty="0" smtClean="0">
                          <a:solidFill>
                            <a:schemeClr val="dk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Creazione di materie prime e seconde (10,6 milioni di tonnellate nel 2014)</a:t>
                      </a:r>
                      <a:endParaRPr lang="it-IT" sz="1600" dirty="0" smtClean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Char char="4"/>
                      </a:pPr>
                      <a:r>
                        <a:rPr lang="it-IT" sz="160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Creazione nuovi prodotti 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Char char="4"/>
                      </a:pPr>
                      <a:r>
                        <a:rPr lang="it-IT" sz="1600" baseline="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Nascita nuove </a:t>
                      </a:r>
                      <a:r>
                        <a:rPr lang="it-IT" sz="160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partnership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Char char="4"/>
                      </a:pPr>
                      <a:r>
                        <a:rPr lang="it-IT" sz="160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Incremento sistemi di tracciatura interni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ebdings" panose="05030102010509060703" pitchFamily="18" charset="2"/>
                        <a:buChar char="4"/>
                      </a:pPr>
                      <a:r>
                        <a:rPr lang="it-IT" sz="160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Miglioramento dei prodotti</a:t>
                      </a:r>
                      <a:r>
                        <a:rPr lang="it-IT" sz="1600" baseline="0" dirty="0" smtClean="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e estensione del ciclo di vita</a:t>
                      </a:r>
                      <a:endParaRPr lang="it-IT" sz="1600" dirty="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 marL="38277" marR="3827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715346"/>
                  </a:ext>
                </a:extLst>
              </a:tr>
            </a:tbl>
          </a:graphicData>
        </a:graphic>
      </p:graphicFrame>
      <p:pic>
        <p:nvPicPr>
          <p:cNvPr id="21" name="Immagine 20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142" y="1281605"/>
            <a:ext cx="962025" cy="142875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165" y="2986415"/>
            <a:ext cx="1159980" cy="115998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165" y="4656381"/>
            <a:ext cx="12096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3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t="11687" b="13267"/>
          <a:stretch/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  <p:sp>
        <p:nvSpPr>
          <p:cNvPr id="11" name="Segnaposto testo 2"/>
          <p:cNvSpPr txBox="1">
            <a:spLocks/>
          </p:cNvSpPr>
          <p:nvPr/>
        </p:nvSpPr>
        <p:spPr>
          <a:xfrm>
            <a:off x="4782312" y="2894209"/>
            <a:ext cx="4760976" cy="789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1600" b="1" i="0" kern="1200" baseline="0">
                <a:solidFill>
                  <a:srgbClr val="00204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/>
              <a:buNone/>
              <a:defRPr sz="1800" kern="120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tx1"/>
              </a:buClr>
              <a:buFont typeface="Lucida Grande"/>
              <a:buNone/>
              <a:defRPr sz="1800" kern="120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chemeClr val="bg1"/>
                </a:solidFill>
              </a:rPr>
              <a:t>Grazie per </a:t>
            </a:r>
            <a:r>
              <a:rPr lang="en-US" sz="4000" dirty="0" err="1" smtClean="0">
                <a:solidFill>
                  <a:schemeClr val="bg1"/>
                </a:solidFill>
              </a:rPr>
              <a:t>l’attenzione</a:t>
            </a:r>
            <a:r>
              <a:rPr lang="en-US" sz="4000" dirty="0" smtClean="0">
                <a:solidFill>
                  <a:schemeClr val="bg1"/>
                </a:solidFill>
              </a:rPr>
              <a:t> </a:t>
            </a:r>
            <a:endParaRPr lang="it-IT" sz="4000" dirty="0">
              <a:solidFill>
                <a:schemeClr val="bg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1751777" y="2263913"/>
            <a:ext cx="6949440" cy="314339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36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US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US" sz="4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US" sz="4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2337" y="6323931"/>
            <a:ext cx="6949440" cy="1259416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sz="2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</a:t>
            </a:r>
            <a:r>
              <a:rPr lang="en-US" sz="2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arlo.brondi@stiima.cnr.it</a:t>
            </a:r>
            <a:endParaRPr lang="en-US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Bef>
                <a:spcPct val="0"/>
              </a:spcBef>
            </a:pPr>
            <a:endParaRPr lang="en-US" sz="2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206"/>
          <a:stretch/>
        </p:blipFill>
        <p:spPr>
          <a:xfrm>
            <a:off x="10268873" y="85531"/>
            <a:ext cx="1919952" cy="53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0" y="471580"/>
            <a:ext cx="121920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http://www.foresightguide.com/wp-content/uploads/2015/06/image9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t="1110" r="68743" b="89911"/>
          <a:stretch/>
        </p:blipFill>
        <p:spPr bwMode="auto">
          <a:xfrm>
            <a:off x="5131311" y="622822"/>
            <a:ext cx="1952528" cy="43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11575" y="-18019"/>
            <a:ext cx="1219200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Sustainable </a:t>
            </a:r>
            <a:r>
              <a:rPr lang="en-GB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manufacturing – </a:t>
            </a:r>
            <a:r>
              <a:rPr lang="en-GB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Definizione</a:t>
            </a:r>
            <a:r>
              <a:rPr lang="en-GB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e </a:t>
            </a:r>
            <a:r>
              <a:rPr lang="en-GB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origine</a:t>
            </a:r>
            <a:endParaRPr lang="en-GB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39" y="1557969"/>
            <a:ext cx="3553181" cy="343385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972" y="1459625"/>
            <a:ext cx="3770721" cy="3630546"/>
          </a:xfrm>
          <a:prstGeom prst="rect">
            <a:avLst/>
          </a:prstGeom>
        </p:spPr>
      </p:pic>
      <p:cxnSp>
        <p:nvCxnSpPr>
          <p:cNvPr id="26" name="Connettore 1 4"/>
          <p:cNvCxnSpPr/>
          <p:nvPr/>
        </p:nvCxnSpPr>
        <p:spPr>
          <a:xfrm flipV="1">
            <a:off x="6121400" y="990728"/>
            <a:ext cx="0" cy="5651372"/>
          </a:xfrm>
          <a:prstGeom prst="line">
            <a:avLst/>
          </a:prstGeom>
          <a:solidFill>
            <a:schemeClr val="bg1"/>
          </a:solidFill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Connettore 1 4"/>
          <p:cNvCxnSpPr/>
          <p:nvPr/>
        </p:nvCxnSpPr>
        <p:spPr>
          <a:xfrm flipH="1">
            <a:off x="4705547" y="3154837"/>
            <a:ext cx="2780906" cy="9427"/>
          </a:xfrm>
          <a:prstGeom prst="line">
            <a:avLst/>
          </a:prstGeom>
          <a:solidFill>
            <a:schemeClr val="bg1"/>
          </a:solidFill>
          <a:ln w="38100">
            <a:solidFill>
              <a:schemeClr val="bg2">
                <a:lumMod val="50000"/>
              </a:schemeClr>
            </a:solidFill>
            <a:prstDash val="sysDash"/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Rettangolo 27"/>
          <p:cNvSpPr/>
          <p:nvPr/>
        </p:nvSpPr>
        <p:spPr>
          <a:xfrm>
            <a:off x="6096001" y="5246655"/>
            <a:ext cx="6096000" cy="116955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i="1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“The </a:t>
            </a:r>
            <a:r>
              <a:rPr lang="en-US" sz="14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creation of manufactured products that use processes that minimize negative environmental impacts, conserve energy and natural resources, are safe for employees, communities, and consumers and are economically sound </a:t>
            </a:r>
            <a:r>
              <a:rPr lang="en-US" sz="1400" i="1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</a:t>
            </a:r>
          </a:p>
          <a:p>
            <a:pPr algn="just"/>
            <a:r>
              <a:rPr lang="it-IT" sz="1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Definition </a:t>
            </a:r>
            <a:r>
              <a:rPr lang="it-IT" sz="1400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from OECD 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0" y="5255136"/>
            <a:ext cx="6096000" cy="116955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"Sustainable development is development that meets the needs of the present without compromising the ability of future generations to meet their own needs</a:t>
            </a:r>
            <a:r>
              <a:rPr lang="en-US" sz="1400" i="1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.”</a:t>
            </a:r>
          </a:p>
          <a:p>
            <a:pPr algn="just"/>
            <a:r>
              <a:rPr lang="en-US" sz="1400" i="1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common Future – 1987</a:t>
            </a:r>
          </a:p>
          <a:p>
            <a:pPr algn="just"/>
            <a:endParaRPr lang="it-IT" sz="1400" i="1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2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3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14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35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0" y="471580"/>
            <a:ext cx="121920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11575" y="-18019"/>
            <a:ext cx="1219200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Sustainable </a:t>
            </a:r>
            <a:r>
              <a:rPr lang="en-GB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manufacturing – </a:t>
            </a:r>
            <a:r>
              <a:rPr lang="en-GB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Definizioni</a:t>
            </a:r>
            <a:r>
              <a:rPr lang="en-GB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e </a:t>
            </a:r>
            <a:r>
              <a:rPr lang="en-GB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origini</a:t>
            </a:r>
            <a:endParaRPr lang="en-GB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2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3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14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17" name="Immagine 16"/>
          <p:cNvPicPr/>
          <p:nvPr/>
        </p:nvPicPr>
        <p:blipFill rotWithShape="1">
          <a:blip r:embed="rId3"/>
          <a:srcRect l="-2324" t="-3272" r="-3377"/>
          <a:stretch/>
        </p:blipFill>
        <p:spPr bwMode="auto">
          <a:xfrm>
            <a:off x="439078" y="599053"/>
            <a:ext cx="11386869" cy="58602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4"/>
          <a:srcRect l="5420" t="16335" r="21920" b="15414"/>
          <a:stretch/>
        </p:blipFill>
        <p:spPr>
          <a:xfrm>
            <a:off x="595313" y="626989"/>
            <a:ext cx="11074400" cy="585116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/>
          <a:srcRect l="14701" t="25576" r="68613" b="64980"/>
          <a:stretch/>
        </p:blipFill>
        <p:spPr>
          <a:xfrm>
            <a:off x="2143125" y="1419225"/>
            <a:ext cx="2543175" cy="809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199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0" y="471580"/>
            <a:ext cx="12192000" cy="0"/>
          </a:xfrm>
          <a:prstGeom prst="line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11575" y="-18019"/>
            <a:ext cx="1219200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L’economia</a:t>
            </a:r>
            <a:r>
              <a:rPr lang="en-GB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circolare</a:t>
            </a:r>
            <a:r>
              <a:rPr lang="en-GB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e </a:t>
            </a:r>
            <a:r>
              <a:rPr lang="en-GB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i</a:t>
            </a:r>
            <a:r>
              <a:rPr lang="en-GB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sistemi</a:t>
            </a:r>
            <a:r>
              <a:rPr lang="en-GB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GB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produttivi</a:t>
            </a:r>
            <a:endParaRPr lang="en-GB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2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3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14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757" y="527450"/>
            <a:ext cx="5966354" cy="608722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t="-1" b="-6232"/>
          <a:stretch/>
        </p:blipFill>
        <p:spPr>
          <a:xfrm>
            <a:off x="216652" y="712996"/>
            <a:ext cx="11822947" cy="5852904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00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-1" y="0"/>
            <a:ext cx="1217000" cy="461665"/>
          </a:xfrm>
          <a:prstGeom prst="rect">
            <a:avLst/>
          </a:prstGeom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Agenda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544514"/>
            <a:ext cx="794385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po 27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29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30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32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9222517" y="23144"/>
            <a:ext cx="2959878" cy="779114"/>
          </a:xfrm>
          <a:prstGeom prst="rect">
            <a:avLst/>
          </a:prstGeom>
        </p:spPr>
      </p:pic>
      <p:sp>
        <p:nvSpPr>
          <p:cNvPr id="22" name="Vertical Text Placeholder 2"/>
          <p:cNvSpPr txBox="1">
            <a:spLocks/>
          </p:cNvSpPr>
          <p:nvPr/>
        </p:nvSpPr>
        <p:spPr>
          <a:xfrm>
            <a:off x="3307932" y="1088747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defPPr>
              <a:defRPr lang="en-US"/>
            </a:defPPr>
            <a:lvl1pPr marL="265113" indent="-265113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r>
              <a:rPr lang="it-IT" dirty="0" smtClean="0"/>
              <a:t>1. La </a:t>
            </a:r>
            <a:r>
              <a:rPr lang="it-IT" dirty="0"/>
              <a:t>sostenibilità dei sistemi produttivi</a:t>
            </a:r>
            <a:endParaRPr lang="en-GB" dirty="0"/>
          </a:p>
        </p:txBody>
      </p:sp>
      <p:sp>
        <p:nvSpPr>
          <p:cNvPr id="23" name="Vertical Text Placeholder 6"/>
          <p:cNvSpPr txBox="1">
            <a:spLocks/>
          </p:cNvSpPr>
          <p:nvPr/>
        </p:nvSpPr>
        <p:spPr>
          <a:xfrm>
            <a:off x="3307932" y="1823293"/>
            <a:ext cx="5086800" cy="5760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defPPr>
              <a:defRPr lang="en-US"/>
            </a:defPPr>
            <a:lvl1pPr marL="210312" indent="-210312">
              <a:lnSpc>
                <a:spcPct val="90000"/>
              </a:lnSpc>
              <a:spcBef>
                <a:spcPts val="1100"/>
              </a:spcBef>
              <a:buFont typeface="+mj-lt"/>
              <a:buAutoNum type="arabicPeriod"/>
              <a:defRPr sz="160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38912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</a:lvl2pPr>
            <a:lvl3pPr marL="676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3pPr>
            <a:lvl4pPr marL="905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4pPr>
            <a:lvl5pPr marL="11338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5pPr>
            <a:lvl6pPr marL="13624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6pPr>
            <a:lvl7pPr marL="15910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7pPr>
            <a:lvl8pPr marL="18196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8pPr>
            <a:lvl9pPr marL="2048256" indent="-155448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/>
            </a:lvl9pPr>
          </a:lstStyle>
          <a:p>
            <a:pPr marL="0" indent="0">
              <a:buNone/>
            </a:pPr>
            <a:r>
              <a:rPr lang="it-IT" dirty="0" smtClean="0"/>
              <a:t>2. Il </a:t>
            </a:r>
            <a:r>
              <a:rPr lang="it-IT" dirty="0"/>
              <a:t>cambiamento socio-ambientale</a:t>
            </a:r>
            <a:endParaRPr lang="en-GB" dirty="0"/>
          </a:p>
        </p:txBody>
      </p:sp>
      <p:sp>
        <p:nvSpPr>
          <p:cNvPr id="24" name="Vertical Text Placeholder 7"/>
          <p:cNvSpPr txBox="1">
            <a:spLocks/>
          </p:cNvSpPr>
          <p:nvPr/>
        </p:nvSpPr>
        <p:spPr>
          <a:xfrm>
            <a:off x="3307932" y="2557839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buFont typeface="Arial" panose="020B0604020202020204" pitchFamily="34" charset="0"/>
              <a:buNone/>
            </a:pP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3. I contesti normativi e di business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Vertical Text Placeholder 9"/>
          <p:cNvSpPr txBox="1">
            <a:spLocks/>
          </p:cNvSpPr>
          <p:nvPr/>
        </p:nvSpPr>
        <p:spPr>
          <a:xfrm>
            <a:off x="3307932" y="3292385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5113" indent="-265113">
              <a:buFont typeface="Arial" panose="020B0604020202020204" pitchFamily="34" charset="0"/>
              <a:buNone/>
            </a:pP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4.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La standardizzazione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1" name="Vertical Text Placeholder 11"/>
          <p:cNvSpPr txBox="1">
            <a:spLocks/>
          </p:cNvSpPr>
          <p:nvPr/>
        </p:nvSpPr>
        <p:spPr>
          <a:xfrm>
            <a:off x="3307932" y="4026931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5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I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fattori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abilitanti (tecnologici)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3" name="Vertical Text Placeholder 11"/>
          <p:cNvSpPr txBox="1">
            <a:spLocks/>
          </p:cNvSpPr>
          <p:nvPr/>
        </p:nvSpPr>
        <p:spPr>
          <a:xfrm>
            <a:off x="3307932" y="4761477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6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Esempi di progetti di ricerca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5" name="Vertical Text Placeholder 11"/>
          <p:cNvSpPr txBox="1">
            <a:spLocks/>
          </p:cNvSpPr>
          <p:nvPr/>
        </p:nvSpPr>
        <p:spPr>
          <a:xfrm>
            <a:off x="3307932" y="5496023"/>
            <a:ext cx="5086800" cy="5760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/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Font typeface="Arial" panose="020B0604020202020204" pitchFamily="34" charset="0"/>
              <a:buNone/>
            </a:pPr>
            <a:r>
              <a:rPr lang="it-IT" sz="1600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7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  <a:r>
              <a:rPr lang="it-IT" sz="16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Rischi e opportunità</a:t>
            </a:r>
            <a:endParaRPr lang="en-GB" sz="1600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27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0"/>
            <a:ext cx="8549640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Cambiamento</a:t>
            </a:r>
            <a:r>
              <a:rPr lang="en-US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 socio-</a:t>
            </a:r>
            <a:r>
              <a:rPr lang="en-US" sz="2400" dirty="0" err="1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ambientale</a:t>
            </a:r>
            <a:r>
              <a:rPr lang="en-US" sz="2400" dirty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: </a:t>
            </a:r>
            <a:r>
              <a:rPr lang="it-IT" sz="2400" dirty="0" smtClean="0">
                <a:latin typeface="Bahnschrift" panose="020B0502040204020203" pitchFamily="34" charset="0"/>
                <a:ea typeface="Arial Unicode MS" pitchFamily="34" charset="-128"/>
                <a:cs typeface="Arial Unicode MS" pitchFamily="34" charset="-128"/>
              </a:rPr>
              <a:t>l’inefficienza di sistema</a:t>
            </a:r>
            <a:endParaRPr lang="it-IT" sz="2400" dirty="0">
              <a:latin typeface="Bahnschrift" panose="020B0502040204020203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31" name="Connettore 1 9"/>
          <p:cNvCxnSpPr/>
          <p:nvPr/>
        </p:nvCxnSpPr>
        <p:spPr>
          <a:xfrm>
            <a:off x="0" y="544514"/>
            <a:ext cx="5130800" cy="15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>
            <a:off x="12329" y="6614670"/>
            <a:ext cx="12234535" cy="216000"/>
            <a:chOff x="-42535" y="6614670"/>
            <a:chExt cx="12234535" cy="216000"/>
          </a:xfrm>
        </p:grpSpPr>
        <p:sp>
          <p:nvSpPr>
            <p:cNvPr id="11" name="Date Placeholder 1"/>
            <p:cNvSpPr txBox="1">
              <a:spLocks/>
            </p:cNvSpPr>
            <p:nvPr/>
          </p:nvSpPr>
          <p:spPr>
            <a:xfrm>
              <a:off x="478484" y="6614670"/>
              <a:ext cx="252840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14 11 2019</a:t>
              </a:r>
              <a:endParaRPr lang="it-IT" sz="100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  <p:sp>
          <p:nvSpPr>
            <p:cNvPr id="12" name="Footer Placeholder 2"/>
            <p:cNvSpPr txBox="1">
              <a:spLocks/>
            </p:cNvSpPr>
            <p:nvPr/>
          </p:nvSpPr>
          <p:spPr>
            <a:xfrm>
              <a:off x="3047741" y="6614670"/>
              <a:ext cx="9144259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05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1000" dirty="0" smtClean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La sostenibilità dei </a:t>
              </a:r>
              <a:r>
                <a:rPr lang="it-IT" sz="100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sistemi produttivi e le competenze emergenti</a:t>
              </a:r>
            </a:p>
          </p:txBody>
        </p:sp>
        <p:sp>
          <p:nvSpPr>
            <p:cNvPr id="13" name="Slide Number Placeholder 3"/>
            <p:cNvSpPr txBox="1">
              <a:spLocks/>
            </p:cNvSpPr>
            <p:nvPr/>
          </p:nvSpPr>
          <p:spPr>
            <a:xfrm>
              <a:off x="-42535" y="6614670"/>
              <a:ext cx="480170" cy="216000"/>
            </a:xfrm>
            <a:prstGeom prst="rect">
              <a:avLst/>
            </a:prstGeom>
            <a:solidFill>
              <a:schemeClr val="bg2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100" kern="1200">
                  <a:solidFill>
                    <a:schemeClr val="bg2">
                      <a:lumMod val="25000"/>
                    </a:schemeClr>
                  </a:solidFill>
                  <a:latin typeface="Bahnschrift" panose="020B0502040204020203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it-IT" sz="1050" dirty="0"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4193"/>
          <a:stretch/>
        </p:blipFill>
        <p:spPr>
          <a:xfrm>
            <a:off x="10315575" y="23144"/>
            <a:ext cx="1866820" cy="491394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8" y="628950"/>
            <a:ext cx="7906659" cy="593284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18844" t="-1157" r="23193" b="1157"/>
          <a:stretch/>
        </p:blipFill>
        <p:spPr>
          <a:xfrm>
            <a:off x="8089900" y="685800"/>
            <a:ext cx="3975101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9"/>
</p:tagLst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270532A-D598-4F6B-B05D-F62B681804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2472</Words>
  <Application>Microsoft Office PowerPoint</Application>
  <PresentationFormat>Widescreen</PresentationFormat>
  <Paragraphs>498</Paragraphs>
  <Slides>46</Slides>
  <Notes>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63" baseType="lpstr">
      <vt:lpstr>Arial Unicode MS</vt:lpstr>
      <vt:lpstr>ＭＳ Ｐゴシック</vt:lpstr>
      <vt:lpstr>Yu Gothic UI</vt:lpstr>
      <vt:lpstr>Yu Gothic UI Semibold</vt:lpstr>
      <vt:lpstr>Arial</vt:lpstr>
      <vt:lpstr>Arial Black</vt:lpstr>
      <vt:lpstr>Bahnschrift</vt:lpstr>
      <vt:lpstr>Calibri</vt:lpstr>
      <vt:lpstr>Corbel</vt:lpstr>
      <vt:lpstr>Segoe UI</vt:lpstr>
      <vt:lpstr>Segoe UI Emoji</vt:lpstr>
      <vt:lpstr>Segoe UI Semibold</vt:lpstr>
      <vt:lpstr>Segoe UI Semilight</vt:lpstr>
      <vt:lpstr>Segoe UI Symbol</vt:lpstr>
      <vt:lpstr>Webdings</vt:lpstr>
      <vt:lpstr>Wingdings</vt:lpstr>
      <vt:lpstr>Ecology 16x9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Sistemi certificazione dato: la quantificazione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Fattori abilitanti tecnologici: una tassonomia per l’economia circolare</vt:lpstr>
      <vt:lpstr>Fattori abilitanti tecnologici: una tassonomia</vt:lpstr>
      <vt:lpstr>Fattori abilitanti: Esempi nel mondo dell’automazione</vt:lpstr>
      <vt:lpstr>Presentazione standard di PowerPoint</vt:lpstr>
      <vt:lpstr>Esempi di progetti di ricerca: Demeto</vt:lpstr>
      <vt:lpstr>Esempi di progetti di ricerca: il progetto Symbioptima</vt:lpstr>
      <vt:lpstr>Presentazione standard di PowerPoint</vt:lpstr>
      <vt:lpstr>Le barriere alla circolarità</vt:lpstr>
      <vt:lpstr>Le opportunità della circolarità</vt:lpstr>
      <vt:lpstr>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2015-03-20T16:29:26Z</dcterms:created>
  <dcterms:modified xsi:type="dcterms:W3CDTF">2019-11-14T01:42:21Z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TC030988899991</vt:lpwstr>
  </property>
</Properties>
</file>