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charts/style2.xml" ContentType="application/vnd.ms-office.chart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charts/colors6.xml" ContentType="application/vnd.ms-office.chartcolor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hart17.xml" ContentType="application/vnd.openxmlformats-officedocument.drawingml.chart+xml"/>
  <Override PartName="/ppt/charts/colors4.xml" ContentType="application/vnd.ms-office.chartcolorstyl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harts/chart13.xml" ContentType="application/vnd.openxmlformats-officedocument.drawingml.chart+xml"/>
  <Override PartName="/ppt/charts/chart15.xml" ContentType="application/vnd.openxmlformats-officedocument.drawingml.chart+xml"/>
  <Override PartName="/ppt/charts/colors2.xml" ContentType="application/vnd.ms-office.chartcolorstyl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7.xml" ContentType="application/vnd.openxmlformats-officedocument.drawingml.chart+xml"/>
  <Override PartName="/ppt/charts/style7.xml" ContentType="application/vnd.ms-office.chartstyle+xml"/>
  <Override PartName="/ppt/charts/chart3.xml" ContentType="application/vnd.openxmlformats-officedocument.drawingml.chart+xml"/>
  <Override PartName="/ppt/charts/chart5.xml" ContentType="application/vnd.openxmlformats-officedocument.drawingml.chart+xml"/>
  <Override PartName="/ppt/charts/style5.xml" ContentType="application/vnd.ms-office.chartstyl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style3.xml" ContentType="application/vnd.ms-office.chartstyl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charts/style1.xml" ContentType="application/vnd.ms-office.chart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charts/chart18.xml" ContentType="application/vnd.openxmlformats-officedocument.drawingml.chart+xml"/>
  <Override PartName="/ppt/charts/colors7.xml" ContentType="application/vnd.ms-office.chartcolor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charts/chart16.xml" ContentType="application/vnd.openxmlformats-officedocument.drawingml.chart+xml"/>
  <Override PartName="/ppt/charts/colors5.xml" ContentType="application/vnd.ms-office.chartcolor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charts/chart14.xml" ContentType="application/vnd.openxmlformats-officedocument.drawingml.chart+xml"/>
  <Override PartName="/docProps/app.xml" ContentType="application/vnd.openxmlformats-officedocument.extended-properties+xml"/>
  <Override PartName="/ppt/charts/colors3.xml" ContentType="application/vnd.ms-office.chartcolorstyle+xml"/>
  <Override PartName="/ppt/slides/slide11.xml" ContentType="application/vnd.openxmlformats-officedocument.presentationml.slide+xml"/>
  <Override PartName="/ppt/slides/slide20.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Override PartName="/ppt/charts/colors1.xml" ContentType="application/vnd.ms-office.chartcolorstyle+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Override PartName="/ppt/charts/chart4.xml" ContentType="application/vnd.openxmlformats-officedocument.drawingml.chart+xml"/>
  <Override PartName="/ppt/charts/style6.xml" ContentType="application/vnd.ms-office.chartstyle+xml"/>
  <Override PartName="/ppt/slides/slide8.xml" ContentType="application/vnd.openxmlformats-officedocument.presentationml.slide+xml"/>
  <Override PartName="/ppt/charts/chart2.xml" ContentType="application/vnd.openxmlformats-officedocument.drawingml.chart+xml"/>
  <Override PartName="/docProps/core.xml" ContentType="application/vnd.openxmlformats-package.core-properties+xml"/>
  <Override PartName="/ppt/charts/style4.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71" r:id="rId2"/>
    <p:sldId id="272" r:id="rId3"/>
    <p:sldId id="286" r:id="rId4"/>
    <p:sldId id="269" r:id="rId5"/>
    <p:sldId id="256" r:id="rId6"/>
    <p:sldId id="257" r:id="rId7"/>
    <p:sldId id="266" r:id="rId8"/>
    <p:sldId id="267" r:id="rId9"/>
    <p:sldId id="268" r:id="rId10"/>
    <p:sldId id="270" r:id="rId11"/>
    <p:sldId id="273" r:id="rId12"/>
    <p:sldId id="293" r:id="rId13"/>
    <p:sldId id="258" r:id="rId14"/>
    <p:sldId id="259" r:id="rId15"/>
    <p:sldId id="260" r:id="rId16"/>
    <p:sldId id="261" r:id="rId17"/>
    <p:sldId id="262" r:id="rId18"/>
    <p:sldId id="263" r:id="rId19"/>
    <p:sldId id="274" r:id="rId20"/>
    <p:sldId id="277" r:id="rId21"/>
    <p:sldId id="278" r:id="rId22"/>
    <p:sldId id="279" r:id="rId23"/>
    <p:sldId id="294" r:id="rId24"/>
    <p:sldId id="290" r:id="rId25"/>
    <p:sldId id="295" r:id="rId26"/>
    <p:sldId id="296" r:id="rId27"/>
    <p:sldId id="297" r:id="rId28"/>
    <p:sldId id="275" r:id="rId29"/>
    <p:sldId id="276" r:id="rId30"/>
    <p:sldId id="285" r:id="rId31"/>
    <p:sldId id="284" r:id="rId32"/>
    <p:sldId id="283" r:id="rId33"/>
    <p:sldId id="282" r:id="rId34"/>
    <p:sldId id="298" r:id="rId3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43" autoAdjust="0"/>
    <p:restoredTop sz="94660"/>
  </p:normalViewPr>
  <p:slideViewPr>
    <p:cSldViewPr snapToGrid="0">
      <p:cViewPr varScale="1">
        <p:scale>
          <a:sx n="113" d="100"/>
          <a:sy n="113" d="100"/>
        </p:scale>
        <p:origin x="-516"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oleObject" Target="file:///C:\Users\Danielap\Downloads\ddc20ad3-d85e-4706-a0bb-e1d04fd521ae.xls" TargetMode="External"/></Relationships>
</file>

<file path=ppt/charts/_rels/chart10.xml.rels><?xml version="1.0" encoding="UTF-8" standalone="yes"?>
<Relationships xmlns="http://schemas.openxmlformats.org/package/2006/relationships"><Relationship Id="rId3" Type="http://schemas.microsoft.com/office/2011/relationships/chartStyle" Target="style5.xml"/><Relationship Id="rId2" Type="http://schemas.microsoft.com/office/2011/relationships/chartColorStyle" Target="colors5.xml"/><Relationship Id="rId1" Type="http://schemas.openxmlformats.org/officeDocument/2006/relationships/oleObject" Target="file:///C:\Users\sergi\OneDrive\Desktop\Elab_14dic19.xlsx" TargetMode="External"/></Relationships>
</file>

<file path=ppt/charts/_rels/chart11.xml.rels><?xml version="1.0" encoding="UTF-8" standalone="yes"?>
<Relationships xmlns="http://schemas.openxmlformats.org/package/2006/relationships"><Relationship Id="rId3" Type="http://schemas.microsoft.com/office/2011/relationships/chartStyle" Target="style6.xml"/><Relationship Id="rId2" Type="http://schemas.microsoft.com/office/2011/relationships/chartColorStyle" Target="colors6.xml"/><Relationship Id="rId1" Type="http://schemas.openxmlformats.org/officeDocument/2006/relationships/oleObject" Target="file:///C:\Users\sergi\OneDrive\Desktop\Elab_14dic19.xlsx" TargetMode="External"/></Relationships>
</file>

<file path=ppt/charts/_rels/chart12.xml.rels><?xml version="1.0" encoding="UTF-8" standalone="yes"?>
<Relationships xmlns="http://schemas.openxmlformats.org/package/2006/relationships"><Relationship Id="rId3" Type="http://schemas.microsoft.com/office/2011/relationships/chartStyle" Target="style7.xml"/><Relationship Id="rId2" Type="http://schemas.microsoft.com/office/2011/relationships/chartColorStyle" Target="colors7.xml"/><Relationship Id="rId1" Type="http://schemas.openxmlformats.org/officeDocument/2006/relationships/oleObject" Target="file:///C:\Users\sergi\OneDrive\Desktop\Elab_14dic19.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Danielap\Desktop\Palma_Coletta_EAI19\MasterEai\Tavole_Grafici_HT_Cnr_29nov_2017.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Danielap\Desktop\White.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Danielap\Desktop\White.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Danielap\Desktop\White.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Users\Danielap\Desktop\White.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Users\Danielap\Downloads\f17_public_support_for_berd%20(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Danielap\Downloads\ddc20ad3-d85e-4706-a0bb-e1d04fd521ae.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Danielap\Downloads\f3_rd_intensity%20(4).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Danielap\Downloads\f10_business_rd_intensity.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Danielap\Downloads\oecd%20reg%20(1).xlsx" TargetMode="External"/></Relationships>
</file>

<file path=ppt/charts/_rels/chart6.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Cartel1" TargetMode="External"/></Relationships>
</file>

<file path=ppt/charts/_rels/chart7.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oleObject" Target="Cartel1" TargetMode="External"/></Relationships>
</file>

<file path=ppt/charts/_rels/chart8.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oleObject" Target="Cartel1" TargetMode="External"/></Relationships>
</file>

<file path=ppt/charts/_rels/chart9.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oleObject" Target="file:///C:\Users\sergi\OneDrive\Desktop\Elab_14dic1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it-IT"/>
  <c:chart>
    <c:plotArea>
      <c:layout/>
      <c:lineChart>
        <c:grouping val="standard"/>
        <c:ser>
          <c:idx val="0"/>
          <c:order val="0"/>
          <c:tx>
            <c:strRef>
              <c:f>Foglio2!$C$14</c:f>
              <c:strCache>
                <c:ptCount val="1"/>
                <c:pt idx="0">
                  <c:v>Francia</c:v>
                </c:pt>
              </c:strCache>
            </c:strRef>
          </c:tx>
          <c:cat>
            <c:strRef>
              <c:f>Foglio2!$D$13:$U$13</c:f>
              <c:strCache>
                <c:ptCount val="18"/>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strCache>
            </c:strRef>
          </c:cat>
          <c:val>
            <c:numRef>
              <c:f>Foglio2!$D$14:$U$14</c:f>
              <c:numCache>
                <c:formatCode>#,##0.00_ ;\-#,##0.00\ </c:formatCode>
                <c:ptCount val="18"/>
                <c:pt idx="0">
                  <c:v>2.0934609778944102</c:v>
                </c:pt>
                <c:pt idx="1">
                  <c:v>2.1380425172279298</c:v>
                </c:pt>
                <c:pt idx="2">
                  <c:v>2.1744945142077601</c:v>
                </c:pt>
                <c:pt idx="3">
                  <c:v>2.1199372084780133</c:v>
                </c:pt>
                <c:pt idx="4">
                  <c:v>2.09461284410561</c:v>
                </c:pt>
                <c:pt idx="5">
                  <c:v>2.051505823359685</c:v>
                </c:pt>
                <c:pt idx="6">
                  <c:v>2.0509379915385701</c:v>
                </c:pt>
                <c:pt idx="7">
                  <c:v>2.02451299604401</c:v>
                </c:pt>
                <c:pt idx="8">
                  <c:v>2.06116919463155</c:v>
                </c:pt>
                <c:pt idx="9">
                  <c:v>2.2120651800072459</c:v>
                </c:pt>
                <c:pt idx="10">
                  <c:v>2.1785732192178702</c:v>
                </c:pt>
                <c:pt idx="11">
                  <c:v>2.1916145258697477</c:v>
                </c:pt>
                <c:pt idx="12">
                  <c:v>2.227065823313247</c:v>
                </c:pt>
                <c:pt idx="13">
                  <c:v>2.237025130963747</c:v>
                </c:pt>
                <c:pt idx="14">
                  <c:v>2.2759166699616</c:v>
                </c:pt>
                <c:pt idx="15">
                  <c:v>2.2670307746612148</c:v>
                </c:pt>
                <c:pt idx="16">
                  <c:v>2.21712912090126</c:v>
                </c:pt>
                <c:pt idx="17">
                  <c:v>2.1854737756654212</c:v>
                </c:pt>
              </c:numCache>
            </c:numRef>
          </c:val>
        </c:ser>
        <c:ser>
          <c:idx val="1"/>
          <c:order val="1"/>
          <c:tx>
            <c:strRef>
              <c:f>Foglio2!$C$15</c:f>
              <c:strCache>
                <c:ptCount val="1"/>
                <c:pt idx="0">
                  <c:v>Germania</c:v>
                </c:pt>
              </c:strCache>
            </c:strRef>
          </c:tx>
          <c:cat>
            <c:strRef>
              <c:f>Foglio2!$D$13:$U$13</c:f>
              <c:strCache>
                <c:ptCount val="18"/>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strCache>
            </c:strRef>
          </c:cat>
          <c:val>
            <c:numRef>
              <c:f>Foglio2!$D$15:$U$15</c:f>
              <c:numCache>
                <c:formatCode>#,##0.00_ ;\-#,##0.00\ </c:formatCode>
                <c:ptCount val="18"/>
                <c:pt idx="0">
                  <c:v>2.401403131614757</c:v>
                </c:pt>
                <c:pt idx="1">
                  <c:v>2.3963095167098665</c:v>
                </c:pt>
                <c:pt idx="2">
                  <c:v>2.4239036523045931</c:v>
                </c:pt>
                <c:pt idx="3">
                  <c:v>2.4651281935786065</c:v>
                </c:pt>
                <c:pt idx="4">
                  <c:v>2.4265012639719532</c:v>
                </c:pt>
                <c:pt idx="5">
                  <c:v>2.4286088245264787</c:v>
                </c:pt>
                <c:pt idx="6">
                  <c:v>2.4638755666980101</c:v>
                </c:pt>
                <c:pt idx="7">
                  <c:v>2.4470876919342799</c:v>
                </c:pt>
                <c:pt idx="8">
                  <c:v>2.59956517835534</c:v>
                </c:pt>
                <c:pt idx="9">
                  <c:v>2.7264425593834871</c:v>
                </c:pt>
                <c:pt idx="10">
                  <c:v>2.7136658675379612</c:v>
                </c:pt>
                <c:pt idx="11">
                  <c:v>2.7956240371496599</c:v>
                </c:pt>
                <c:pt idx="12">
                  <c:v>2.8681262100019627</c:v>
                </c:pt>
                <c:pt idx="13">
                  <c:v>2.8210451978600459</c:v>
                </c:pt>
                <c:pt idx="14">
                  <c:v>2.8669112057143127</c:v>
                </c:pt>
                <c:pt idx="15">
                  <c:v>2.9119677190818871</c:v>
                </c:pt>
                <c:pt idx="16">
                  <c:v>2.9171154595566398</c:v>
                </c:pt>
                <c:pt idx="17">
                  <c:v>3.0376346811688797</c:v>
                </c:pt>
              </c:numCache>
            </c:numRef>
          </c:val>
        </c:ser>
        <c:ser>
          <c:idx val="2"/>
          <c:order val="2"/>
          <c:tx>
            <c:strRef>
              <c:f>Foglio2!$C$16</c:f>
              <c:strCache>
                <c:ptCount val="1"/>
                <c:pt idx="0">
                  <c:v>Italia</c:v>
                </c:pt>
              </c:strCache>
            </c:strRef>
          </c:tx>
          <c:cat>
            <c:strRef>
              <c:f>Foglio2!$D$13:$U$13</c:f>
              <c:strCache>
                <c:ptCount val="18"/>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strCache>
            </c:strRef>
          </c:cat>
          <c:val>
            <c:numRef>
              <c:f>Foglio2!$D$16:$U$16</c:f>
              <c:numCache>
                <c:formatCode>#,##0.00_ ;\-#,##0.00\ </c:formatCode>
                <c:ptCount val="18"/>
                <c:pt idx="0">
                  <c:v>1.0054578261347114</c:v>
                </c:pt>
                <c:pt idx="1">
                  <c:v>1.044907414037</c:v>
                </c:pt>
                <c:pt idx="2">
                  <c:v>1.0848241135234498</c:v>
                </c:pt>
                <c:pt idx="3">
                  <c:v>1.06197584312354</c:v>
                </c:pt>
                <c:pt idx="4">
                  <c:v>1.0531201887482999</c:v>
                </c:pt>
                <c:pt idx="5">
                  <c:v>1.0470922327636898</c:v>
                </c:pt>
                <c:pt idx="6">
                  <c:v>1.0869608738516301</c:v>
                </c:pt>
                <c:pt idx="7">
                  <c:v>1.1327011238166613</c:v>
                </c:pt>
                <c:pt idx="8">
                  <c:v>1.16366698469284</c:v>
                </c:pt>
                <c:pt idx="9">
                  <c:v>1.2212642262277986</c:v>
                </c:pt>
                <c:pt idx="10">
                  <c:v>1.2231051822841086</c:v>
                </c:pt>
                <c:pt idx="11">
                  <c:v>1.2098350442016099</c:v>
                </c:pt>
                <c:pt idx="12">
                  <c:v>1.27086994387159</c:v>
                </c:pt>
                <c:pt idx="13">
                  <c:v>1.3076848915096586</c:v>
                </c:pt>
                <c:pt idx="14">
                  <c:v>1.3430083673525799</c:v>
                </c:pt>
                <c:pt idx="15">
                  <c:v>1.3411534294776801</c:v>
                </c:pt>
                <c:pt idx="16">
                  <c:v>1.37124410589505</c:v>
                </c:pt>
                <c:pt idx="17">
                  <c:v>1.3520606189194486</c:v>
                </c:pt>
              </c:numCache>
            </c:numRef>
          </c:val>
        </c:ser>
        <c:ser>
          <c:idx val="3"/>
          <c:order val="3"/>
          <c:tx>
            <c:strRef>
              <c:f>Foglio2!$C$17</c:f>
              <c:strCache>
                <c:ptCount val="1"/>
                <c:pt idx="0">
                  <c:v>Spagna</c:v>
                </c:pt>
              </c:strCache>
            </c:strRef>
          </c:tx>
          <c:cat>
            <c:strRef>
              <c:f>Foglio2!$D$13:$U$13</c:f>
              <c:strCache>
                <c:ptCount val="18"/>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strCache>
            </c:strRef>
          </c:cat>
          <c:val>
            <c:numRef>
              <c:f>Foglio2!$D$17:$U$17</c:f>
              <c:numCache>
                <c:formatCode>#,##0.00_ ;\-#,##0.00\ </c:formatCode>
                <c:ptCount val="18"/>
                <c:pt idx="0">
                  <c:v>0.88494978723404072</c:v>
                </c:pt>
                <c:pt idx="1">
                  <c:v>0.89019410230899099</c:v>
                </c:pt>
                <c:pt idx="2">
                  <c:v>0.96004980728371148</c:v>
                </c:pt>
                <c:pt idx="3">
                  <c:v>1.0221931815918901</c:v>
                </c:pt>
                <c:pt idx="4">
                  <c:v>1.0384900513106299</c:v>
                </c:pt>
                <c:pt idx="5">
                  <c:v>1.0957708534375898</c:v>
                </c:pt>
                <c:pt idx="6">
                  <c:v>1.1721748676057113</c:v>
                </c:pt>
                <c:pt idx="7">
                  <c:v>1.2344822526130899</c:v>
                </c:pt>
                <c:pt idx="8">
                  <c:v>1.3170635848507213</c:v>
                </c:pt>
                <c:pt idx="9">
                  <c:v>1.3513413348012913</c:v>
                </c:pt>
                <c:pt idx="10">
                  <c:v>1.3496144541531199</c:v>
                </c:pt>
                <c:pt idx="11">
                  <c:v>1.32507897153438</c:v>
                </c:pt>
                <c:pt idx="12">
                  <c:v>1.2878835946778999</c:v>
                </c:pt>
                <c:pt idx="13">
                  <c:v>1.2685860194034699</c:v>
                </c:pt>
                <c:pt idx="14">
                  <c:v>1.2353545316143499</c:v>
                </c:pt>
                <c:pt idx="15">
                  <c:v>1.21831542826488</c:v>
                </c:pt>
                <c:pt idx="16">
                  <c:v>1.1852588127925701</c:v>
                </c:pt>
                <c:pt idx="17">
                  <c:v>1.205797393337497</c:v>
                </c:pt>
              </c:numCache>
            </c:numRef>
          </c:val>
        </c:ser>
        <c:marker val="1"/>
        <c:axId val="102384000"/>
        <c:axId val="102385536"/>
      </c:lineChart>
      <c:catAx>
        <c:axId val="102384000"/>
        <c:scaling>
          <c:orientation val="minMax"/>
        </c:scaling>
        <c:axPos val="b"/>
        <c:numFmt formatCode="General" sourceLinked="0"/>
        <c:tickLblPos val="nextTo"/>
        <c:crossAx val="102385536"/>
        <c:crosses val="autoZero"/>
        <c:auto val="1"/>
        <c:lblAlgn val="ctr"/>
        <c:lblOffset val="100"/>
      </c:catAx>
      <c:valAx>
        <c:axId val="102385536"/>
        <c:scaling>
          <c:orientation val="minMax"/>
        </c:scaling>
        <c:axPos val="l"/>
        <c:majorGridlines/>
        <c:numFmt formatCode="#,##0.00_ ;\-#,##0.00\ " sourceLinked="1"/>
        <c:tickLblPos val="nextTo"/>
        <c:crossAx val="102384000"/>
        <c:crosses val="autoZero"/>
        <c:crossBetween val="between"/>
      </c:valAx>
    </c:plotArea>
    <c:legend>
      <c:legendPos val="r"/>
      <c:layout/>
    </c:legend>
    <c:plotVisOnly val="1"/>
    <c:dispBlanksAs val="gap"/>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it-I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it-IT" b="1" dirty="0"/>
              <a:t>Variazione degli addetti nei settori high-tech manifatturieri e delle relative quote sul totale</a:t>
            </a:r>
            <a:r>
              <a:rPr lang="it-IT" b="1" baseline="0" dirty="0"/>
              <a:t> </a:t>
            </a:r>
            <a:r>
              <a:rPr lang="it-IT" b="1" baseline="0" dirty="0" smtClean="0"/>
              <a:t>occupazione (2018-2008)</a:t>
            </a:r>
            <a:r>
              <a:rPr lang="it-IT" b="1" dirty="0" smtClean="0"/>
              <a:t>  </a:t>
            </a:r>
            <a:endParaRPr lang="it-IT" b="1" dirty="0"/>
          </a:p>
        </c:rich>
      </c:tx>
      <c:layout/>
      <c:spPr>
        <a:noFill/>
        <a:ln>
          <a:noFill/>
        </a:ln>
        <a:effectLst/>
      </c:spPr>
    </c:title>
    <c:plotArea>
      <c:layout/>
      <c:barChart>
        <c:barDir val="col"/>
        <c:grouping val="clustered"/>
        <c:ser>
          <c:idx val="0"/>
          <c:order val="0"/>
          <c:tx>
            <c:strRef>
              <c:f>Foglio9!$C$2</c:f>
              <c:strCache>
                <c:ptCount val="1"/>
                <c:pt idx="0">
                  <c:v>Var. ass</c:v>
                </c:pt>
              </c:strCache>
            </c:strRef>
          </c:tx>
          <c:spPr>
            <a:solidFill>
              <a:schemeClr val="accent1"/>
            </a:solidFill>
            <a:ln>
              <a:noFill/>
            </a:ln>
            <a:effectLst/>
          </c:spPr>
          <c:cat>
            <c:strRef>
              <c:f>Foglio9!$B$3:$B$9</c:f>
              <c:strCache>
                <c:ptCount val="7"/>
                <c:pt idx="0">
                  <c:v>Piedmont</c:v>
                </c:pt>
                <c:pt idx="1">
                  <c:v>Lombardy</c:v>
                </c:pt>
                <c:pt idx="2">
                  <c:v>Emilia</c:v>
                </c:pt>
                <c:pt idx="3">
                  <c:v>Italy</c:v>
                </c:pt>
                <c:pt idx="4">
                  <c:v>Veneto</c:v>
                </c:pt>
                <c:pt idx="5">
                  <c:v>Friuli</c:v>
                </c:pt>
                <c:pt idx="6">
                  <c:v>Tuscany</c:v>
                </c:pt>
              </c:strCache>
            </c:strRef>
          </c:cat>
          <c:val>
            <c:numRef>
              <c:f>Foglio9!$C$3:$C$9</c:f>
              <c:numCache>
                <c:formatCode>0%</c:formatCode>
                <c:ptCount val="7"/>
                <c:pt idx="0">
                  <c:v>-0.26943005181347152</c:v>
                </c:pt>
                <c:pt idx="1">
                  <c:v>-0.11254851228978008</c:v>
                </c:pt>
                <c:pt idx="2">
                  <c:v>-0.1</c:v>
                </c:pt>
                <c:pt idx="3">
                  <c:v>-0.11406055578598104</c:v>
                </c:pt>
                <c:pt idx="4">
                  <c:v>0.12162162162162174</c:v>
                </c:pt>
                <c:pt idx="5">
                  <c:v>0.3142857142857145</c:v>
                </c:pt>
                <c:pt idx="6">
                  <c:v>0.49275362318840582</c:v>
                </c:pt>
              </c:numCache>
            </c:numRef>
          </c:val>
        </c:ser>
        <c:ser>
          <c:idx val="1"/>
          <c:order val="1"/>
          <c:tx>
            <c:strRef>
              <c:f>Foglio9!$D$2</c:f>
              <c:strCache>
                <c:ptCount val="1"/>
                <c:pt idx="0">
                  <c:v>Var. quota</c:v>
                </c:pt>
              </c:strCache>
            </c:strRef>
          </c:tx>
          <c:spPr>
            <a:solidFill>
              <a:schemeClr val="accent2"/>
            </a:solidFill>
            <a:ln>
              <a:noFill/>
            </a:ln>
            <a:effectLst/>
          </c:spPr>
          <c:cat>
            <c:strRef>
              <c:f>Foglio9!$B$3:$B$9</c:f>
              <c:strCache>
                <c:ptCount val="7"/>
                <c:pt idx="0">
                  <c:v>Piedmont</c:v>
                </c:pt>
                <c:pt idx="1">
                  <c:v>Lombardy</c:v>
                </c:pt>
                <c:pt idx="2">
                  <c:v>Emilia</c:v>
                </c:pt>
                <c:pt idx="3">
                  <c:v>Italy</c:v>
                </c:pt>
                <c:pt idx="4">
                  <c:v>Veneto</c:v>
                </c:pt>
                <c:pt idx="5">
                  <c:v>Friuli</c:v>
                </c:pt>
                <c:pt idx="6">
                  <c:v>Tuscany</c:v>
                </c:pt>
              </c:strCache>
            </c:strRef>
          </c:cat>
          <c:val>
            <c:numRef>
              <c:f>Foglio9!$D$3:$D$9</c:f>
              <c:numCache>
                <c:formatCode>0%</c:formatCode>
                <c:ptCount val="7"/>
                <c:pt idx="0">
                  <c:v>-0.25961538461538464</c:v>
                </c:pt>
                <c:pt idx="1">
                  <c:v>-0.14364640883977911</c:v>
                </c:pt>
                <c:pt idx="2">
                  <c:v>-0.12389380530973444</c:v>
                </c:pt>
                <c:pt idx="3">
                  <c:v>-0.12380952380952381</c:v>
                </c:pt>
                <c:pt idx="4">
                  <c:v>0.12499999999999989</c:v>
                </c:pt>
                <c:pt idx="5">
                  <c:v>0.32352941176470629</c:v>
                </c:pt>
                <c:pt idx="6">
                  <c:v>0.4606741573033708</c:v>
                </c:pt>
              </c:numCache>
            </c:numRef>
          </c:val>
        </c:ser>
        <c:gapWidth val="219"/>
        <c:overlap val="-27"/>
        <c:axId val="103611776"/>
        <c:axId val="103961728"/>
      </c:barChart>
      <c:catAx>
        <c:axId val="103611776"/>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03961728"/>
        <c:crosses val="autoZero"/>
        <c:auto val="1"/>
        <c:lblAlgn val="ctr"/>
        <c:lblOffset val="100"/>
      </c:catAx>
      <c:valAx>
        <c:axId val="103961728"/>
        <c:scaling>
          <c:orientation val="minMax"/>
        </c:scaling>
        <c:axPos val="l"/>
        <c:majorGridlines>
          <c:spPr>
            <a:ln w="9525" cap="flat" cmpd="sng" algn="ctr">
              <a:solidFill>
                <a:schemeClr val="tx1">
                  <a:lumMod val="15000"/>
                  <a:lumOff val="85000"/>
                </a:schemeClr>
              </a:solidFill>
              <a:round/>
            </a:ln>
            <a:effectLst/>
          </c:spPr>
        </c:majorGridlines>
        <c:numFmt formatCode="0%"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03611776"/>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chart>
  <c:spPr>
    <a:noFill/>
    <a:ln>
      <a:noFill/>
    </a:ln>
    <a:effectLst/>
  </c:spPr>
  <c:txPr>
    <a:bodyPr/>
    <a:lstStyle/>
    <a:p>
      <a:pPr>
        <a:defRPr/>
      </a:pPr>
      <a:endParaRPr lang="it-IT"/>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it-I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it-IT" b="1" dirty="0"/>
              <a:t>Variazione addetti nei servizi ad alta intensità di conoscenza e delle relative quote sul totale </a:t>
            </a:r>
            <a:r>
              <a:rPr lang="it-IT" b="1" dirty="0" smtClean="0"/>
              <a:t>occupati (2018-2008) </a:t>
            </a:r>
            <a:endParaRPr lang="it-IT" b="1" dirty="0"/>
          </a:p>
        </c:rich>
      </c:tx>
      <c:layout/>
      <c:spPr>
        <a:noFill/>
        <a:ln>
          <a:noFill/>
        </a:ln>
        <a:effectLst/>
      </c:spPr>
    </c:title>
    <c:plotArea>
      <c:layout/>
      <c:barChart>
        <c:barDir val="col"/>
        <c:grouping val="clustered"/>
        <c:ser>
          <c:idx val="0"/>
          <c:order val="0"/>
          <c:tx>
            <c:strRef>
              <c:f>Foglio10!$G$6</c:f>
              <c:strCache>
                <c:ptCount val="1"/>
                <c:pt idx="0">
                  <c:v>Var.ass</c:v>
                </c:pt>
              </c:strCache>
            </c:strRef>
          </c:tx>
          <c:spPr>
            <a:solidFill>
              <a:schemeClr val="accent1"/>
            </a:solidFill>
            <a:ln>
              <a:noFill/>
            </a:ln>
            <a:effectLst/>
          </c:spPr>
          <c:cat>
            <c:strRef>
              <c:f>Foglio10!$F$7:$F$13</c:f>
              <c:strCache>
                <c:ptCount val="7"/>
                <c:pt idx="0">
                  <c:v>  Tuscany</c:v>
                </c:pt>
                <c:pt idx="1">
                  <c:v>  Veneto</c:v>
                </c:pt>
                <c:pt idx="2">
                  <c:v>  Lombardy</c:v>
                </c:pt>
                <c:pt idx="3">
                  <c:v>  Piedmont</c:v>
                </c:pt>
                <c:pt idx="4">
                  <c:v>  Friuli-Venezia Giulia</c:v>
                </c:pt>
                <c:pt idx="5">
                  <c:v>Italy</c:v>
                </c:pt>
                <c:pt idx="6">
                  <c:v>  Emilia-Romagna</c:v>
                </c:pt>
              </c:strCache>
            </c:strRef>
          </c:cat>
          <c:val>
            <c:numRef>
              <c:f>Foglio10!$G$7:$G$13</c:f>
              <c:numCache>
                <c:formatCode>General</c:formatCode>
                <c:ptCount val="7"/>
                <c:pt idx="0">
                  <c:v>0.1162396781706543</c:v>
                </c:pt>
                <c:pt idx="1">
                  <c:v>7.378151260504201E-2</c:v>
                </c:pt>
                <c:pt idx="2">
                  <c:v>0.11064016369482596</c:v>
                </c:pt>
                <c:pt idx="3">
                  <c:v>5.2677942212825915E-2</c:v>
                </c:pt>
                <c:pt idx="4">
                  <c:v>2.0642201834862386E-2</c:v>
                </c:pt>
                <c:pt idx="5">
                  <c:v>3.6515327900659707E-2</c:v>
                </c:pt>
                <c:pt idx="6">
                  <c:v>5.5448324267415326E-2</c:v>
                </c:pt>
              </c:numCache>
            </c:numRef>
          </c:val>
        </c:ser>
        <c:ser>
          <c:idx val="1"/>
          <c:order val="1"/>
          <c:tx>
            <c:strRef>
              <c:f>Foglio10!$H$6</c:f>
              <c:strCache>
                <c:ptCount val="1"/>
                <c:pt idx="0">
                  <c:v>Var.quota</c:v>
                </c:pt>
              </c:strCache>
            </c:strRef>
          </c:tx>
          <c:spPr>
            <a:solidFill>
              <a:schemeClr val="accent2"/>
            </a:solidFill>
            <a:ln>
              <a:noFill/>
            </a:ln>
            <a:effectLst/>
          </c:spPr>
          <c:cat>
            <c:strRef>
              <c:f>Foglio10!$F$7:$F$13</c:f>
              <c:strCache>
                <c:ptCount val="7"/>
                <c:pt idx="0">
                  <c:v>  Tuscany</c:v>
                </c:pt>
                <c:pt idx="1">
                  <c:v>  Veneto</c:v>
                </c:pt>
                <c:pt idx="2">
                  <c:v>  Lombardy</c:v>
                </c:pt>
                <c:pt idx="3">
                  <c:v>  Piedmont</c:v>
                </c:pt>
                <c:pt idx="4">
                  <c:v>  Friuli-Venezia Giulia</c:v>
                </c:pt>
                <c:pt idx="5">
                  <c:v>Italy</c:v>
                </c:pt>
                <c:pt idx="6">
                  <c:v>  Emilia-Romagna</c:v>
                </c:pt>
              </c:strCache>
            </c:strRef>
          </c:cat>
          <c:val>
            <c:numRef>
              <c:f>Foglio10!$H$7:$H$13</c:f>
              <c:numCache>
                <c:formatCode>General</c:formatCode>
                <c:ptCount val="7"/>
                <c:pt idx="0">
                  <c:v>9.4438960184271212E-2</c:v>
                </c:pt>
                <c:pt idx="1">
                  <c:v>7.5763016157989305E-2</c:v>
                </c:pt>
                <c:pt idx="2">
                  <c:v>7.2585669781931414E-2</c:v>
                </c:pt>
                <c:pt idx="3">
                  <c:v>7.0961412688031494E-2</c:v>
                </c:pt>
                <c:pt idx="4">
                  <c:v>3.7674280628893435E-2</c:v>
                </c:pt>
                <c:pt idx="5">
                  <c:v>3.1585220500595812E-2</c:v>
                </c:pt>
                <c:pt idx="6">
                  <c:v>2.8990450204638481E-2</c:v>
                </c:pt>
              </c:numCache>
            </c:numRef>
          </c:val>
        </c:ser>
        <c:gapWidth val="219"/>
        <c:overlap val="-27"/>
        <c:axId val="104003456"/>
        <c:axId val="104004992"/>
      </c:barChart>
      <c:catAx>
        <c:axId val="104003456"/>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04004992"/>
        <c:crosses val="autoZero"/>
        <c:auto val="1"/>
        <c:lblAlgn val="ctr"/>
        <c:lblOffset val="100"/>
      </c:catAx>
      <c:valAx>
        <c:axId val="104004992"/>
        <c:scaling>
          <c:orientation val="minMax"/>
        </c:scaling>
        <c:axPos val="l"/>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04003456"/>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chart>
  <c:spPr>
    <a:noFill/>
    <a:ln>
      <a:noFill/>
    </a:ln>
    <a:effectLst/>
  </c:spPr>
  <c:txPr>
    <a:bodyPr/>
    <a:lstStyle/>
    <a:p>
      <a:pPr>
        <a:defRPr/>
      </a:pPr>
      <a:endParaRPr lang="it-IT"/>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lang val="it-I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it-IT" b="1" dirty="0"/>
              <a:t>Dinamica degli addetti in Lombardia</a:t>
            </a:r>
          </a:p>
        </c:rich>
      </c:tx>
      <c:layout/>
      <c:spPr>
        <a:noFill/>
        <a:ln>
          <a:noFill/>
        </a:ln>
        <a:effectLst/>
      </c:spPr>
    </c:title>
    <c:plotArea>
      <c:layout/>
      <c:lineChart>
        <c:grouping val="standard"/>
        <c:ser>
          <c:idx val="0"/>
          <c:order val="0"/>
          <c:tx>
            <c:strRef>
              <c:f>Foglio11!$A$11</c:f>
              <c:strCache>
                <c:ptCount val="1"/>
                <c:pt idx="0">
                  <c:v>Totale</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Foglio11!$B$10:$L$10</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Foglio11!$B$11:$L$11</c:f>
              <c:numCache>
                <c:formatCode>General</c:formatCode>
                <c:ptCount val="11"/>
                <c:pt idx="0">
                  <c:v>1</c:v>
                </c:pt>
                <c:pt idx="1">
                  <c:v>0.98367646772023087</c:v>
                </c:pt>
                <c:pt idx="2">
                  <c:v>0.97808907780447296</c:v>
                </c:pt>
                <c:pt idx="3">
                  <c:v>0.97373236992395751</c:v>
                </c:pt>
                <c:pt idx="4">
                  <c:v>0.9739601107945306</c:v>
                </c:pt>
                <c:pt idx="5">
                  <c:v>0.98453658942526534</c:v>
                </c:pt>
                <c:pt idx="6">
                  <c:v>0.99086549080238551</c:v>
                </c:pt>
                <c:pt idx="7">
                  <c:v>0.99129296387819466</c:v>
                </c:pt>
                <c:pt idx="8">
                  <c:v>1.0114850025572371</c:v>
                </c:pt>
                <c:pt idx="9">
                  <c:v>1.0293880739095413</c:v>
                </c:pt>
                <c:pt idx="10">
                  <c:v>1.0363143179067729</c:v>
                </c:pt>
              </c:numCache>
            </c:numRef>
          </c:val>
        </c:ser>
        <c:ser>
          <c:idx val="1"/>
          <c:order val="1"/>
          <c:tx>
            <c:strRef>
              <c:f>Foglio11!$A$12</c:f>
              <c:strCache>
                <c:ptCount val="1"/>
                <c:pt idx="0">
                  <c:v>Manifatturiero high tech</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Foglio11!$B$10:$L$10</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Foglio11!$B$12:$L$12</c:f>
              <c:numCache>
                <c:formatCode>General</c:formatCode>
                <c:ptCount val="11"/>
                <c:pt idx="0">
                  <c:v>1</c:v>
                </c:pt>
                <c:pt idx="1">
                  <c:v>1.0815006468305304</c:v>
                </c:pt>
                <c:pt idx="2">
                  <c:v>0.94566623544631312</c:v>
                </c:pt>
                <c:pt idx="3">
                  <c:v>0.88227684346701152</c:v>
                </c:pt>
                <c:pt idx="4">
                  <c:v>0.87710219922380361</c:v>
                </c:pt>
                <c:pt idx="5">
                  <c:v>0.93014230271668819</c:v>
                </c:pt>
                <c:pt idx="6">
                  <c:v>0.89780077619663645</c:v>
                </c:pt>
                <c:pt idx="7">
                  <c:v>0.91461836998706258</c:v>
                </c:pt>
                <c:pt idx="8">
                  <c:v>0.9611901681759375</c:v>
                </c:pt>
                <c:pt idx="9">
                  <c:v>0.90426908150064633</c:v>
                </c:pt>
                <c:pt idx="10">
                  <c:v>0.88745148771021942</c:v>
                </c:pt>
              </c:numCache>
            </c:numRef>
          </c:val>
        </c:ser>
        <c:ser>
          <c:idx val="2"/>
          <c:order val="2"/>
          <c:tx>
            <c:strRef>
              <c:f>Foglio11!$A$13</c:f>
              <c:strCache>
                <c:ptCount val="1"/>
                <c:pt idx="0">
                  <c:v>Servizi HT</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numRef>
              <c:f>Foglio11!$B$10:$L$10</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Foglio11!$B$13:$L$13</c:f>
              <c:numCache>
                <c:formatCode>General</c:formatCode>
                <c:ptCount val="11"/>
                <c:pt idx="0">
                  <c:v>1</c:v>
                </c:pt>
                <c:pt idx="1">
                  <c:v>0.98268050277696517</c:v>
                </c:pt>
                <c:pt idx="2">
                  <c:v>0.99473838059047071</c:v>
                </c:pt>
                <c:pt idx="3">
                  <c:v>0.99203449283835132</c:v>
                </c:pt>
                <c:pt idx="4">
                  <c:v>0.95600701549254652</c:v>
                </c:pt>
                <c:pt idx="5">
                  <c:v>0.97763811750950114</c:v>
                </c:pt>
                <c:pt idx="6">
                  <c:v>1.0091347559193204</c:v>
                </c:pt>
                <c:pt idx="7">
                  <c:v>1.027404267757964</c:v>
                </c:pt>
                <c:pt idx="8">
                  <c:v>1.0526892721426475</c:v>
                </c:pt>
                <c:pt idx="9">
                  <c:v>1.0936860567085647</c:v>
                </c:pt>
                <c:pt idx="10">
                  <c:v>1.1106401636948269</c:v>
                </c:pt>
              </c:numCache>
            </c:numRef>
          </c:val>
        </c:ser>
        <c:marker val="1"/>
        <c:axId val="104051456"/>
        <c:axId val="104053376"/>
      </c:lineChart>
      <c:catAx>
        <c:axId val="104051456"/>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04053376"/>
        <c:crosses val="autoZero"/>
        <c:auto val="1"/>
        <c:lblAlgn val="ctr"/>
        <c:lblOffset val="100"/>
      </c:catAx>
      <c:valAx>
        <c:axId val="104053376"/>
        <c:scaling>
          <c:orientation val="minMax"/>
          <c:min val="0.8"/>
        </c:scaling>
        <c:axPos val="l"/>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04051456"/>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chart>
  <c:spPr>
    <a:noFill/>
    <a:ln>
      <a:noFill/>
    </a:ln>
    <a:effectLst/>
  </c:spPr>
  <c:txPr>
    <a:bodyPr/>
    <a:lstStyle/>
    <a:p>
      <a:pPr>
        <a:defRPr/>
      </a:pPr>
      <a:endParaRPr lang="it-IT"/>
    </a:p>
  </c:tx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lang val="it-IT"/>
  <c:chart>
    <c:plotArea>
      <c:layout/>
      <c:lineChart>
        <c:grouping val="standard"/>
        <c:ser>
          <c:idx val="0"/>
          <c:order val="0"/>
          <c:tx>
            <c:strRef>
              <c:f>figura7!$A$4</c:f>
              <c:strCache>
                <c:ptCount val="1"/>
                <c:pt idx="0">
                  <c:v>Aerospazio</c:v>
                </c:pt>
              </c:strCache>
            </c:strRef>
          </c:tx>
          <c:cat>
            <c:strRef>
              <c:f>figura7!$B$3:$R$3</c:f>
              <c:strCache>
                <c:ptCount val="17"/>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strCache>
            </c:strRef>
          </c:cat>
          <c:val>
            <c:numRef>
              <c:f>figura7!$B$4:$R$4</c:f>
              <c:numCache>
                <c:formatCode>0.00%</c:formatCode>
                <c:ptCount val="17"/>
                <c:pt idx="0">
                  <c:v>2.4247958604405977E-3</c:v>
                </c:pt>
                <c:pt idx="1">
                  <c:v>1.3465360053677194E-4</c:v>
                </c:pt>
                <c:pt idx="2">
                  <c:v>8.6787232406608603E-4</c:v>
                </c:pt>
                <c:pt idx="3">
                  <c:v>-8.4495504061470958E-5</c:v>
                </c:pt>
                <c:pt idx="4">
                  <c:v>2.8021558727740351E-3</c:v>
                </c:pt>
                <c:pt idx="5">
                  <c:v>1.9776067504204027E-3</c:v>
                </c:pt>
                <c:pt idx="6">
                  <c:v>3.2619829574986161E-3</c:v>
                </c:pt>
                <c:pt idx="7">
                  <c:v>4.142366426199179E-3</c:v>
                </c:pt>
                <c:pt idx="8">
                  <c:v>6.2727781821182351E-3</c:v>
                </c:pt>
                <c:pt idx="9">
                  <c:v>7.7410769711759682E-3</c:v>
                </c:pt>
                <c:pt idx="10">
                  <c:v>7.375525170834233E-3</c:v>
                </c:pt>
                <c:pt idx="11">
                  <c:v>6.2414106484965084E-3</c:v>
                </c:pt>
                <c:pt idx="12">
                  <c:v>7.9950305573376033E-3</c:v>
                </c:pt>
                <c:pt idx="13">
                  <c:v>8.8438054564845704E-3</c:v>
                </c:pt>
                <c:pt idx="14">
                  <c:v>8.4104567699388507E-3</c:v>
                </c:pt>
                <c:pt idx="15">
                  <c:v>6.2914301716499995E-3</c:v>
                </c:pt>
                <c:pt idx="16">
                  <c:v>6.4529563952811838E-3</c:v>
                </c:pt>
              </c:numCache>
            </c:numRef>
          </c:val>
        </c:ser>
        <c:ser>
          <c:idx val="1"/>
          <c:order val="1"/>
          <c:tx>
            <c:strRef>
              <c:f>figura7!$A$5</c:f>
              <c:strCache>
                <c:ptCount val="1"/>
                <c:pt idx="0">
                  <c:v>Automazione industriale</c:v>
                </c:pt>
              </c:strCache>
            </c:strRef>
          </c:tx>
          <c:cat>
            <c:strRef>
              <c:f>figura7!$B$3:$R$3</c:f>
              <c:strCache>
                <c:ptCount val="17"/>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strCache>
            </c:strRef>
          </c:cat>
          <c:val>
            <c:numRef>
              <c:f>figura7!$B$5:$R$5</c:f>
              <c:numCache>
                <c:formatCode>0.00%</c:formatCode>
                <c:ptCount val="17"/>
                <c:pt idx="0">
                  <c:v>-6.7158459005792762E-5</c:v>
                </c:pt>
                <c:pt idx="1">
                  <c:v>4.9486662725636258E-4</c:v>
                </c:pt>
                <c:pt idx="2">
                  <c:v>5.6765525395130413E-4</c:v>
                </c:pt>
                <c:pt idx="3">
                  <c:v>1.2055548018159209E-3</c:v>
                </c:pt>
                <c:pt idx="4">
                  <c:v>1.5415475387830328E-3</c:v>
                </c:pt>
                <c:pt idx="5">
                  <c:v>1.5410496834486894E-3</c:v>
                </c:pt>
                <c:pt idx="6">
                  <c:v>1.8041074503906311E-3</c:v>
                </c:pt>
                <c:pt idx="7">
                  <c:v>1.8080928164391343E-3</c:v>
                </c:pt>
                <c:pt idx="8">
                  <c:v>2.0294351933461195E-3</c:v>
                </c:pt>
                <c:pt idx="9">
                  <c:v>2.7038914695788475E-3</c:v>
                </c:pt>
                <c:pt idx="10">
                  <c:v>2.5850974486399153E-3</c:v>
                </c:pt>
                <c:pt idx="11">
                  <c:v>2.8751048333692745E-3</c:v>
                </c:pt>
                <c:pt idx="12">
                  <c:v>3.7151042007470768E-3</c:v>
                </c:pt>
                <c:pt idx="13">
                  <c:v>3.5587874441645301E-3</c:v>
                </c:pt>
                <c:pt idx="14">
                  <c:v>3.1482364563946916E-3</c:v>
                </c:pt>
                <c:pt idx="15">
                  <c:v>2.6016157166326615E-3</c:v>
                </c:pt>
                <c:pt idx="16">
                  <c:v>2.2648572935416856E-3</c:v>
                </c:pt>
              </c:numCache>
            </c:numRef>
          </c:val>
        </c:ser>
        <c:ser>
          <c:idx val="2"/>
          <c:order val="2"/>
          <c:tx>
            <c:strRef>
              <c:f>figura7!$A$6</c:f>
              <c:strCache>
                <c:ptCount val="1"/>
                <c:pt idx="0">
                  <c:v>Chimica</c:v>
                </c:pt>
              </c:strCache>
            </c:strRef>
          </c:tx>
          <c:cat>
            <c:strRef>
              <c:f>figura7!$B$3:$R$3</c:f>
              <c:strCache>
                <c:ptCount val="17"/>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strCache>
            </c:strRef>
          </c:cat>
          <c:val>
            <c:numRef>
              <c:f>figura7!$B$6:$R$6</c:f>
              <c:numCache>
                <c:formatCode>0.00%</c:formatCode>
                <c:ptCount val="17"/>
                <c:pt idx="0">
                  <c:v>-2.2867645583135605E-3</c:v>
                </c:pt>
                <c:pt idx="1">
                  <c:v>-1.7128448937862501E-3</c:v>
                </c:pt>
                <c:pt idx="2">
                  <c:v>-1.7871116335471161E-3</c:v>
                </c:pt>
                <c:pt idx="3">
                  <c:v>-2.3835054442370683E-3</c:v>
                </c:pt>
                <c:pt idx="4">
                  <c:v>-1.6911843186648327E-3</c:v>
                </c:pt>
                <c:pt idx="5">
                  <c:v>-1.1985216520696866E-3</c:v>
                </c:pt>
                <c:pt idx="6">
                  <c:v>-5.9155822040138633E-4</c:v>
                </c:pt>
                <c:pt idx="7">
                  <c:v>-4.1811019622394613E-4</c:v>
                </c:pt>
                <c:pt idx="8">
                  <c:v>-6.5499927555992652E-4</c:v>
                </c:pt>
                <c:pt idx="9">
                  <c:v>-1.7777461039919945E-3</c:v>
                </c:pt>
                <c:pt idx="10">
                  <c:v>-1.8740046989167188E-3</c:v>
                </c:pt>
                <c:pt idx="11">
                  <c:v>-2.0418866413495695E-3</c:v>
                </c:pt>
                <c:pt idx="12">
                  <c:v>-1.9382794605332166E-3</c:v>
                </c:pt>
                <c:pt idx="13">
                  <c:v>-1.3158838518545709E-3</c:v>
                </c:pt>
                <c:pt idx="14">
                  <c:v>-7.8528441485173133E-4</c:v>
                </c:pt>
                <c:pt idx="15">
                  <c:v>-7.368967991093977E-4</c:v>
                </c:pt>
                <c:pt idx="16">
                  <c:v>-2.1678480953551436E-4</c:v>
                </c:pt>
              </c:numCache>
            </c:numRef>
          </c:val>
        </c:ser>
        <c:ser>
          <c:idx val="3"/>
          <c:order val="3"/>
          <c:tx>
            <c:strRef>
              <c:f>figura7!$A$7</c:f>
              <c:strCache>
                <c:ptCount val="1"/>
                <c:pt idx="0">
                  <c:v>Elettromedicali</c:v>
                </c:pt>
              </c:strCache>
            </c:strRef>
          </c:tx>
          <c:cat>
            <c:strRef>
              <c:f>figura7!$B$3:$R$3</c:f>
              <c:strCache>
                <c:ptCount val="17"/>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strCache>
            </c:strRef>
          </c:cat>
          <c:val>
            <c:numRef>
              <c:f>figura7!$B$7:$R$7</c:f>
              <c:numCache>
                <c:formatCode>0.00%</c:formatCode>
                <c:ptCount val="17"/>
                <c:pt idx="0">
                  <c:v>-1.3134376802637474E-3</c:v>
                </c:pt>
                <c:pt idx="1">
                  <c:v>-1.4143997894839821E-3</c:v>
                </c:pt>
                <c:pt idx="2">
                  <c:v>-1.6479284368259284E-3</c:v>
                </c:pt>
                <c:pt idx="3">
                  <c:v>-1.5709279245395048E-3</c:v>
                </c:pt>
                <c:pt idx="4">
                  <c:v>-1.4428615653212509E-3</c:v>
                </c:pt>
                <c:pt idx="5">
                  <c:v>-1.4524118062396901E-3</c:v>
                </c:pt>
                <c:pt idx="6">
                  <c:v>-1.3012671446555252E-3</c:v>
                </c:pt>
                <c:pt idx="7">
                  <c:v>-9.1984979912527705E-4</c:v>
                </c:pt>
                <c:pt idx="8">
                  <c:v>-1.1896506962895373E-3</c:v>
                </c:pt>
                <c:pt idx="9">
                  <c:v>-1.7122086619268198E-3</c:v>
                </c:pt>
                <c:pt idx="10">
                  <c:v>-1.3487559773241091E-3</c:v>
                </c:pt>
                <c:pt idx="11">
                  <c:v>-1.2570747761695168E-3</c:v>
                </c:pt>
                <c:pt idx="12">
                  <c:v>-1.0097671833136088E-3</c:v>
                </c:pt>
                <c:pt idx="13">
                  <c:v>-1.0810992912256836E-3</c:v>
                </c:pt>
                <c:pt idx="14">
                  <c:v>-1.2388806140095519E-3</c:v>
                </c:pt>
                <c:pt idx="15">
                  <c:v>-1.0358027033137082E-3</c:v>
                </c:pt>
                <c:pt idx="16">
                  <c:v>-1.0147021812752703E-3</c:v>
                </c:pt>
              </c:numCache>
            </c:numRef>
          </c:val>
        </c:ser>
        <c:ser>
          <c:idx val="4"/>
          <c:order val="4"/>
          <c:tx>
            <c:strRef>
              <c:f>figura7!$A$8</c:f>
              <c:strCache>
                <c:ptCount val="1"/>
                <c:pt idx="0">
                  <c:v>Energia termomeccanica</c:v>
                </c:pt>
              </c:strCache>
            </c:strRef>
          </c:tx>
          <c:cat>
            <c:strRef>
              <c:f>figura7!$B$3:$R$3</c:f>
              <c:strCache>
                <c:ptCount val="17"/>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strCache>
            </c:strRef>
          </c:cat>
          <c:val>
            <c:numRef>
              <c:f>figura7!$B$8:$R$8</c:f>
              <c:numCache>
                <c:formatCode>0.00%</c:formatCode>
                <c:ptCount val="17"/>
                <c:pt idx="0">
                  <c:v>5.3134581243263008E-4</c:v>
                </c:pt>
                <c:pt idx="1">
                  <c:v>2.0420753250265076E-4</c:v>
                </c:pt>
                <c:pt idx="2">
                  <c:v>1.1610830720585786E-4</c:v>
                </c:pt>
                <c:pt idx="3">
                  <c:v>1.3301517012256206E-4</c:v>
                </c:pt>
                <c:pt idx="4">
                  <c:v>-2.7443401916643153E-5</c:v>
                </c:pt>
                <c:pt idx="5">
                  <c:v>6.9950339816331078E-4</c:v>
                </c:pt>
                <c:pt idx="6">
                  <c:v>4.0255511459766434E-4</c:v>
                </c:pt>
                <c:pt idx="7">
                  <c:v>2.5680366167465496E-4</c:v>
                </c:pt>
                <c:pt idx="8">
                  <c:v>6.1624195690566756E-4</c:v>
                </c:pt>
                <c:pt idx="9">
                  <c:v>1.3082015191806602E-3</c:v>
                </c:pt>
                <c:pt idx="10">
                  <c:v>1.763074680413676E-3</c:v>
                </c:pt>
                <c:pt idx="11">
                  <c:v>1.6999199261229687E-3</c:v>
                </c:pt>
                <c:pt idx="12">
                  <c:v>1.7522336430228443E-3</c:v>
                </c:pt>
                <c:pt idx="13">
                  <c:v>2.2352894744627192E-3</c:v>
                </c:pt>
                <c:pt idx="14">
                  <c:v>2.4092347036647156E-3</c:v>
                </c:pt>
                <c:pt idx="15">
                  <c:v>1.8423809960701107E-3</c:v>
                </c:pt>
                <c:pt idx="16">
                  <c:v>1.8737733800150294E-3</c:v>
                </c:pt>
              </c:numCache>
            </c:numRef>
          </c:val>
        </c:ser>
        <c:ser>
          <c:idx val="5"/>
          <c:order val="5"/>
          <c:tx>
            <c:strRef>
              <c:f>figura7!$A$9</c:f>
              <c:strCache>
                <c:ptCount val="1"/>
                <c:pt idx="0">
                  <c:v>Farmaceutica</c:v>
                </c:pt>
              </c:strCache>
            </c:strRef>
          </c:tx>
          <c:cat>
            <c:strRef>
              <c:f>figura7!$B$3:$R$3</c:f>
              <c:strCache>
                <c:ptCount val="17"/>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strCache>
            </c:strRef>
          </c:cat>
          <c:val>
            <c:numRef>
              <c:f>figura7!$B$9:$R$9</c:f>
              <c:numCache>
                <c:formatCode>0.00%</c:formatCode>
                <c:ptCount val="17"/>
                <c:pt idx="0">
                  <c:v>1.1425989856557533E-3</c:v>
                </c:pt>
                <c:pt idx="1">
                  <c:v>3.1313382679891023E-3</c:v>
                </c:pt>
                <c:pt idx="2">
                  <c:v>1.7338566833360082E-3</c:v>
                </c:pt>
                <c:pt idx="3">
                  <c:v>-3.5465045445944271E-4</c:v>
                </c:pt>
                <c:pt idx="4">
                  <c:v>-2.1259255816146131E-3</c:v>
                </c:pt>
                <c:pt idx="5">
                  <c:v>-1.3423124855885297E-3</c:v>
                </c:pt>
                <c:pt idx="6">
                  <c:v>-2.727109653487401E-3</c:v>
                </c:pt>
                <c:pt idx="7">
                  <c:v>-3.1460038700838297E-3</c:v>
                </c:pt>
                <c:pt idx="8">
                  <c:v>-2.7922105245282028E-3</c:v>
                </c:pt>
                <c:pt idx="9">
                  <c:v>-4.1586500765911968E-3</c:v>
                </c:pt>
                <c:pt idx="10">
                  <c:v>-3.8393203973292292E-3</c:v>
                </c:pt>
                <c:pt idx="11">
                  <c:v>-3.1844848411729286E-3</c:v>
                </c:pt>
                <c:pt idx="12">
                  <c:v>-3.193809413627474E-3</c:v>
                </c:pt>
                <c:pt idx="13">
                  <c:v>-1.3124115790191892E-3</c:v>
                </c:pt>
                <c:pt idx="14">
                  <c:v>-3.7412667014665444E-4</c:v>
                </c:pt>
                <c:pt idx="15">
                  <c:v>-1.718240347885656E-3</c:v>
                </c:pt>
                <c:pt idx="16">
                  <c:v>6.5526247430888421E-6</c:v>
                </c:pt>
              </c:numCache>
            </c:numRef>
          </c:val>
        </c:ser>
        <c:ser>
          <c:idx val="6"/>
          <c:order val="6"/>
          <c:tx>
            <c:strRef>
              <c:f>figura7!$A$10</c:f>
              <c:strCache>
                <c:ptCount val="1"/>
                <c:pt idx="0">
                  <c:v>Materiali</c:v>
                </c:pt>
              </c:strCache>
            </c:strRef>
          </c:tx>
          <c:cat>
            <c:strRef>
              <c:f>figura7!$B$3:$R$3</c:f>
              <c:strCache>
                <c:ptCount val="17"/>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strCache>
            </c:strRef>
          </c:cat>
          <c:val>
            <c:numRef>
              <c:f>figura7!$B$10:$R$10</c:f>
              <c:numCache>
                <c:formatCode>0.00%</c:formatCode>
                <c:ptCount val="17"/>
                <c:pt idx="0">
                  <c:v>-4.9154614889701206E-4</c:v>
                </c:pt>
                <c:pt idx="1">
                  <c:v>-4.889411651302258E-4</c:v>
                </c:pt>
                <c:pt idx="2">
                  <c:v>-2.2311624349698143E-4</c:v>
                </c:pt>
                <c:pt idx="3">
                  <c:v>-2.5780136617501299E-4</c:v>
                </c:pt>
                <c:pt idx="4">
                  <c:v>-2.4928979513984218E-4</c:v>
                </c:pt>
                <c:pt idx="5">
                  <c:v>-1.8074118188970506E-4</c:v>
                </c:pt>
                <c:pt idx="6">
                  <c:v>-9.8130260732360992E-5</c:v>
                </c:pt>
                <c:pt idx="7">
                  <c:v>-3.0931193083113272E-5</c:v>
                </c:pt>
                <c:pt idx="8">
                  <c:v>-1.1488128801800208E-4</c:v>
                </c:pt>
                <c:pt idx="9">
                  <c:v>-2.2126470055655389E-4</c:v>
                </c:pt>
                <c:pt idx="10">
                  <c:v>-3.7395874327444381E-4</c:v>
                </c:pt>
                <c:pt idx="11">
                  <c:v>-2.9625433615612439E-4</c:v>
                </c:pt>
                <c:pt idx="12">
                  <c:v>-3.469282338328096E-4</c:v>
                </c:pt>
                <c:pt idx="13">
                  <c:v>-3.4729326258387384E-4</c:v>
                </c:pt>
                <c:pt idx="14">
                  <c:v>-3.6051930629566619E-4</c:v>
                </c:pt>
                <c:pt idx="15">
                  <c:v>-4.2443209692577684E-4</c:v>
                </c:pt>
                <c:pt idx="16">
                  <c:v>-3.5348780441300944E-4</c:v>
                </c:pt>
              </c:numCache>
            </c:numRef>
          </c:val>
        </c:ser>
        <c:ser>
          <c:idx val="7"/>
          <c:order val="7"/>
          <c:tx>
            <c:strRef>
              <c:f>figura7!$A$11</c:f>
              <c:strCache>
                <c:ptCount val="1"/>
                <c:pt idx="0">
                  <c:v>Strumenti di precisione</c:v>
                </c:pt>
              </c:strCache>
            </c:strRef>
          </c:tx>
          <c:cat>
            <c:strRef>
              <c:f>figura7!$B$3:$R$3</c:f>
              <c:strCache>
                <c:ptCount val="17"/>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strCache>
            </c:strRef>
          </c:cat>
          <c:val>
            <c:numRef>
              <c:f>figura7!$B$11:$R$11</c:f>
              <c:numCache>
                <c:formatCode>0.00%</c:formatCode>
                <c:ptCount val="17"/>
                <c:pt idx="0">
                  <c:v>-2.0563448432937997E-3</c:v>
                </c:pt>
                <c:pt idx="1">
                  <c:v>-1.7317309022493279E-3</c:v>
                </c:pt>
                <c:pt idx="2">
                  <c:v>-1.5075953150658044E-3</c:v>
                </c:pt>
                <c:pt idx="3">
                  <c:v>-1.2741103249154504E-3</c:v>
                </c:pt>
                <c:pt idx="4">
                  <c:v>-1.1901626636618725E-3</c:v>
                </c:pt>
                <c:pt idx="5">
                  <c:v>-9.1374604850641341E-4</c:v>
                </c:pt>
                <c:pt idx="6">
                  <c:v>-6.0982997557365711E-4</c:v>
                </c:pt>
                <c:pt idx="7">
                  <c:v>-5.008864730371499E-4</c:v>
                </c:pt>
                <c:pt idx="8">
                  <c:v>-4.3212490345091839E-4</c:v>
                </c:pt>
                <c:pt idx="9">
                  <c:v>-6.7391405798379199E-4</c:v>
                </c:pt>
                <c:pt idx="10">
                  <c:v>-9.9086898364630894E-4</c:v>
                </c:pt>
                <c:pt idx="11">
                  <c:v>-5.7555736959088804E-4</c:v>
                </c:pt>
                <c:pt idx="12">
                  <c:v>-3.8904747247434606E-4</c:v>
                </c:pt>
                <c:pt idx="13">
                  <c:v>-1.2752703497300507E-4</c:v>
                </c:pt>
                <c:pt idx="14">
                  <c:v>-2.6880695845039225E-4</c:v>
                </c:pt>
                <c:pt idx="15">
                  <c:v>-3.9375791297485804E-4</c:v>
                </c:pt>
                <c:pt idx="16">
                  <c:v>-5.108857857174968E-4</c:v>
                </c:pt>
              </c:numCache>
            </c:numRef>
          </c:val>
        </c:ser>
        <c:ser>
          <c:idx val="8"/>
          <c:order val="8"/>
          <c:tx>
            <c:strRef>
              <c:f>figura7!$A$12</c:f>
              <c:strCache>
                <c:ptCount val="1"/>
                <c:pt idx="0">
                  <c:v>Strumenti e materiale ottico</c:v>
                </c:pt>
              </c:strCache>
            </c:strRef>
          </c:tx>
          <c:cat>
            <c:strRef>
              <c:f>figura7!$B$3:$R$3</c:f>
              <c:strCache>
                <c:ptCount val="17"/>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strCache>
            </c:strRef>
          </c:cat>
          <c:val>
            <c:numRef>
              <c:f>figura7!$B$12:$R$12</c:f>
              <c:numCache>
                <c:formatCode>0.00%</c:formatCode>
                <c:ptCount val="17"/>
                <c:pt idx="0">
                  <c:v>-1.1619813004527381E-3</c:v>
                </c:pt>
                <c:pt idx="1">
                  <c:v>-1.3188416407289736E-3</c:v>
                </c:pt>
                <c:pt idx="2">
                  <c:v>-7.4437268637584395E-4</c:v>
                </c:pt>
                <c:pt idx="3">
                  <c:v>-6.601868515811333E-4</c:v>
                </c:pt>
                <c:pt idx="4">
                  <c:v>-4.5118462452369121E-4</c:v>
                </c:pt>
                <c:pt idx="5">
                  <c:v>-4.0588048603089881E-4</c:v>
                </c:pt>
                <c:pt idx="6">
                  <c:v>-3.9663113284825962E-4</c:v>
                </c:pt>
                <c:pt idx="7">
                  <c:v>-3.1519296302639398E-4</c:v>
                </c:pt>
                <c:pt idx="8">
                  <c:v>-3.3699019821352644E-4</c:v>
                </c:pt>
                <c:pt idx="9">
                  <c:v>-3.9801862654233205E-4</c:v>
                </c:pt>
                <c:pt idx="10">
                  <c:v>-3.8627384766338666E-4</c:v>
                </c:pt>
                <c:pt idx="11">
                  <c:v>-4.2485826805139143E-4</c:v>
                </c:pt>
                <c:pt idx="12">
                  <c:v>-4.3153043799552257E-4</c:v>
                </c:pt>
                <c:pt idx="13">
                  <c:v>-4.7287846941492076E-4</c:v>
                </c:pt>
                <c:pt idx="14">
                  <c:v>-5.4284407225388301E-4</c:v>
                </c:pt>
                <c:pt idx="15">
                  <c:v>-6.2061248118307102E-4</c:v>
                </c:pt>
                <c:pt idx="16">
                  <c:v>-5.5940112291021592E-4</c:v>
                </c:pt>
              </c:numCache>
            </c:numRef>
          </c:val>
        </c:ser>
        <c:marker val="1"/>
        <c:axId val="104128512"/>
        <c:axId val="104130048"/>
      </c:lineChart>
      <c:catAx>
        <c:axId val="104128512"/>
        <c:scaling>
          <c:orientation val="minMax"/>
        </c:scaling>
        <c:axPos val="b"/>
        <c:tickLblPos val="nextTo"/>
        <c:crossAx val="104130048"/>
        <c:crosses val="autoZero"/>
        <c:auto val="1"/>
        <c:lblAlgn val="ctr"/>
        <c:lblOffset val="100"/>
      </c:catAx>
      <c:valAx>
        <c:axId val="104130048"/>
        <c:scaling>
          <c:orientation val="minMax"/>
        </c:scaling>
        <c:axPos val="l"/>
        <c:majorGridlines/>
        <c:numFmt formatCode="0.00%" sourceLinked="1"/>
        <c:tickLblPos val="nextTo"/>
        <c:crossAx val="104128512"/>
        <c:crosses val="autoZero"/>
        <c:crossBetween val="between"/>
      </c:valAx>
    </c:plotArea>
    <c:legend>
      <c:legendPos val="b"/>
      <c:layout/>
    </c:legend>
    <c:plotVisOnly val="1"/>
    <c:dispBlanksAs val="gap"/>
  </c:chart>
  <c:externalData r:id="rId1"/>
</c:chartSpace>
</file>

<file path=ppt/charts/chart14.xml><?xml version="1.0" encoding="utf-8"?>
<c:chartSpace xmlns:c="http://schemas.openxmlformats.org/drawingml/2006/chart" xmlns:a="http://schemas.openxmlformats.org/drawingml/2006/main" xmlns:r="http://schemas.openxmlformats.org/officeDocument/2006/relationships">
  <c:lang val="it-IT"/>
  <c:chart>
    <c:title>
      <c:tx>
        <c:rich>
          <a:bodyPr/>
          <a:lstStyle/>
          <a:p>
            <a:pPr>
              <a:defRPr/>
            </a:pPr>
            <a:r>
              <a:rPr lang="en-US" sz="1600"/>
              <a:t>Imprese biotech: quota sul totale per settore di applicazione</a:t>
            </a:r>
          </a:p>
        </c:rich>
      </c:tx>
      <c:layout/>
    </c:title>
    <c:view3D>
      <c:rAngAx val="1"/>
    </c:view3D>
    <c:plotArea>
      <c:layout/>
      <c:bar3DChart>
        <c:barDir val="col"/>
        <c:grouping val="clustered"/>
        <c:ser>
          <c:idx val="0"/>
          <c:order val="0"/>
          <c:tx>
            <c:strRef>
              <c:f>Foglio1!$C$9</c:f>
              <c:strCache>
                <c:ptCount val="1"/>
                <c:pt idx="0">
                  <c:v>Lombardia</c:v>
                </c:pt>
              </c:strCache>
            </c:strRef>
          </c:tx>
          <c:cat>
            <c:strRef>
              <c:f>Foglio1!$D$8:$G$8</c:f>
              <c:strCache>
                <c:ptCount val="4"/>
                <c:pt idx="0">
                  <c:v>Red</c:v>
                </c:pt>
                <c:pt idx="1">
                  <c:v>Green</c:v>
                </c:pt>
                <c:pt idx="2">
                  <c:v>White</c:v>
                </c:pt>
                <c:pt idx="3">
                  <c:v>GPTA</c:v>
                </c:pt>
              </c:strCache>
            </c:strRef>
          </c:cat>
          <c:val>
            <c:numRef>
              <c:f>Foglio1!$D$9:$G$9</c:f>
              <c:numCache>
                <c:formatCode>0.0%</c:formatCode>
                <c:ptCount val="4"/>
                <c:pt idx="0">
                  <c:v>0.5659340659340657</c:v>
                </c:pt>
                <c:pt idx="1">
                  <c:v>9.8901098901098952E-2</c:v>
                </c:pt>
                <c:pt idx="2">
                  <c:v>0.25274725274725274</c:v>
                </c:pt>
                <c:pt idx="3">
                  <c:v>8.2417582417582416E-2</c:v>
                </c:pt>
              </c:numCache>
            </c:numRef>
          </c:val>
        </c:ser>
        <c:ser>
          <c:idx val="1"/>
          <c:order val="1"/>
          <c:tx>
            <c:strRef>
              <c:f>Foglio1!$C$10</c:f>
              <c:strCache>
                <c:ptCount val="1"/>
                <c:pt idx="0">
                  <c:v>Italia</c:v>
                </c:pt>
              </c:strCache>
            </c:strRef>
          </c:tx>
          <c:cat>
            <c:strRef>
              <c:f>Foglio1!$D$8:$G$8</c:f>
              <c:strCache>
                <c:ptCount val="4"/>
                <c:pt idx="0">
                  <c:v>Red</c:v>
                </c:pt>
                <c:pt idx="1">
                  <c:v>Green</c:v>
                </c:pt>
                <c:pt idx="2">
                  <c:v>White</c:v>
                </c:pt>
                <c:pt idx="3">
                  <c:v>GPTA</c:v>
                </c:pt>
              </c:strCache>
            </c:strRef>
          </c:cat>
          <c:val>
            <c:numRef>
              <c:f>Foglio1!$D$10:$G$10</c:f>
              <c:numCache>
                <c:formatCode>0.0%</c:formatCode>
                <c:ptCount val="4"/>
                <c:pt idx="0">
                  <c:v>0.49923896499238973</c:v>
                </c:pt>
                <c:pt idx="1">
                  <c:v>9.1324200913242046E-2</c:v>
                </c:pt>
                <c:pt idx="2">
                  <c:v>0.29528158295281592</c:v>
                </c:pt>
                <c:pt idx="3">
                  <c:v>0.11415525114155255</c:v>
                </c:pt>
              </c:numCache>
            </c:numRef>
          </c:val>
        </c:ser>
        <c:shape val="box"/>
        <c:axId val="104222080"/>
        <c:axId val="104236160"/>
        <c:axId val="0"/>
      </c:bar3DChart>
      <c:catAx>
        <c:axId val="104222080"/>
        <c:scaling>
          <c:orientation val="minMax"/>
        </c:scaling>
        <c:axPos val="b"/>
        <c:tickLblPos val="nextTo"/>
        <c:crossAx val="104236160"/>
        <c:crosses val="autoZero"/>
        <c:auto val="1"/>
        <c:lblAlgn val="ctr"/>
        <c:lblOffset val="100"/>
      </c:catAx>
      <c:valAx>
        <c:axId val="104236160"/>
        <c:scaling>
          <c:orientation val="minMax"/>
        </c:scaling>
        <c:axPos val="l"/>
        <c:majorGridlines/>
        <c:numFmt formatCode="0.0%" sourceLinked="1"/>
        <c:tickLblPos val="nextTo"/>
        <c:crossAx val="104222080"/>
        <c:crosses val="autoZero"/>
        <c:crossBetween val="between"/>
      </c:valAx>
    </c:plotArea>
    <c:legend>
      <c:legendPos val="r"/>
      <c:layout/>
    </c:legend>
    <c:plotVisOnly val="1"/>
  </c:chart>
  <c:externalData r:id="rId1"/>
</c:chartSpace>
</file>

<file path=ppt/charts/chart15.xml><?xml version="1.0" encoding="utf-8"?>
<c:chartSpace xmlns:c="http://schemas.openxmlformats.org/drawingml/2006/chart" xmlns:a="http://schemas.openxmlformats.org/drawingml/2006/main" xmlns:r="http://schemas.openxmlformats.org/officeDocument/2006/relationships">
  <c:lang val="it-IT"/>
  <c:chart>
    <c:title>
      <c:tx>
        <c:rich>
          <a:bodyPr/>
          <a:lstStyle/>
          <a:p>
            <a:pPr>
              <a:defRPr/>
            </a:pPr>
            <a:r>
              <a:rPr lang="it-IT" sz="1600"/>
              <a:t>Fatturato biotech: quota</a:t>
            </a:r>
            <a:r>
              <a:rPr lang="it-IT" sz="1600" baseline="0"/>
              <a:t> sul totale per settore di applicazione</a:t>
            </a:r>
            <a:endParaRPr lang="it-IT" sz="1600"/>
          </a:p>
        </c:rich>
      </c:tx>
      <c:layout/>
    </c:title>
    <c:view3D>
      <c:rAngAx val="1"/>
    </c:view3D>
    <c:plotArea>
      <c:layout/>
      <c:bar3DChart>
        <c:barDir val="col"/>
        <c:grouping val="clustered"/>
        <c:ser>
          <c:idx val="0"/>
          <c:order val="0"/>
          <c:tx>
            <c:strRef>
              <c:f>Foglio1!$C$17</c:f>
              <c:strCache>
                <c:ptCount val="1"/>
                <c:pt idx="0">
                  <c:v>Lombardia</c:v>
                </c:pt>
              </c:strCache>
            </c:strRef>
          </c:tx>
          <c:cat>
            <c:strRef>
              <c:f>Foglio1!$D$16:$G$16</c:f>
              <c:strCache>
                <c:ptCount val="4"/>
                <c:pt idx="0">
                  <c:v>Red</c:v>
                </c:pt>
                <c:pt idx="1">
                  <c:v>Green</c:v>
                </c:pt>
                <c:pt idx="2">
                  <c:v>White</c:v>
                </c:pt>
                <c:pt idx="3">
                  <c:v>GPTA</c:v>
                </c:pt>
              </c:strCache>
            </c:strRef>
          </c:cat>
          <c:val>
            <c:numRef>
              <c:f>Foglio1!$D$17:$G$17</c:f>
              <c:numCache>
                <c:formatCode>0%</c:formatCode>
                <c:ptCount val="4"/>
                <c:pt idx="0">
                  <c:v>0.58782380956458424</c:v>
                </c:pt>
                <c:pt idx="1">
                  <c:v>0.14492164964317569</c:v>
                </c:pt>
                <c:pt idx="2">
                  <c:v>0.26111138497338743</c:v>
                </c:pt>
                <c:pt idx="3">
                  <c:v>6.1431558188523219E-3</c:v>
                </c:pt>
              </c:numCache>
            </c:numRef>
          </c:val>
        </c:ser>
        <c:ser>
          <c:idx val="1"/>
          <c:order val="1"/>
          <c:tx>
            <c:strRef>
              <c:f>Foglio1!$C$18</c:f>
              <c:strCache>
                <c:ptCount val="1"/>
                <c:pt idx="0">
                  <c:v>Italia</c:v>
                </c:pt>
              </c:strCache>
            </c:strRef>
          </c:tx>
          <c:cat>
            <c:strRef>
              <c:f>Foglio1!$D$16:$G$16</c:f>
              <c:strCache>
                <c:ptCount val="4"/>
                <c:pt idx="0">
                  <c:v>Red</c:v>
                </c:pt>
                <c:pt idx="1">
                  <c:v>Green</c:v>
                </c:pt>
                <c:pt idx="2">
                  <c:v>White</c:v>
                </c:pt>
                <c:pt idx="3">
                  <c:v>GPTA</c:v>
                </c:pt>
              </c:strCache>
            </c:strRef>
          </c:cat>
          <c:val>
            <c:numRef>
              <c:f>Foglio1!$D$18:$G$18</c:f>
              <c:numCache>
                <c:formatCode>0%</c:formatCode>
                <c:ptCount val="4"/>
                <c:pt idx="0">
                  <c:v>0.74653184140353523</c:v>
                </c:pt>
                <c:pt idx="1">
                  <c:v>7.8134549880547799E-2</c:v>
                </c:pt>
                <c:pt idx="2">
                  <c:v>0.16908829702325209</c:v>
                </c:pt>
                <c:pt idx="3">
                  <c:v>6.2453116926647996E-3</c:v>
                </c:pt>
              </c:numCache>
            </c:numRef>
          </c:val>
        </c:ser>
        <c:shape val="box"/>
        <c:axId val="104261504"/>
        <c:axId val="104263040"/>
        <c:axId val="0"/>
      </c:bar3DChart>
      <c:catAx>
        <c:axId val="104261504"/>
        <c:scaling>
          <c:orientation val="minMax"/>
        </c:scaling>
        <c:axPos val="b"/>
        <c:tickLblPos val="nextTo"/>
        <c:crossAx val="104263040"/>
        <c:crosses val="autoZero"/>
        <c:auto val="1"/>
        <c:lblAlgn val="ctr"/>
        <c:lblOffset val="100"/>
      </c:catAx>
      <c:valAx>
        <c:axId val="104263040"/>
        <c:scaling>
          <c:orientation val="minMax"/>
        </c:scaling>
        <c:axPos val="l"/>
        <c:majorGridlines/>
        <c:numFmt formatCode="0%" sourceLinked="1"/>
        <c:tickLblPos val="nextTo"/>
        <c:crossAx val="104261504"/>
        <c:crosses val="autoZero"/>
        <c:crossBetween val="between"/>
      </c:valAx>
    </c:plotArea>
    <c:legend>
      <c:legendPos val="r"/>
      <c:layout/>
    </c:legend>
    <c:plotVisOnly val="1"/>
  </c:chart>
  <c:externalData r:id="rId1"/>
</c:chartSpace>
</file>

<file path=ppt/charts/chart16.xml><?xml version="1.0" encoding="utf-8"?>
<c:chartSpace xmlns:c="http://schemas.openxmlformats.org/drawingml/2006/chart" xmlns:a="http://schemas.openxmlformats.org/drawingml/2006/main" xmlns:r="http://schemas.openxmlformats.org/officeDocument/2006/relationships">
  <c:lang val="it-IT"/>
  <c:chart>
    <c:title>
      <c:tx>
        <c:rich>
          <a:bodyPr/>
          <a:lstStyle/>
          <a:p>
            <a:pPr>
              <a:defRPr/>
            </a:pPr>
            <a:r>
              <a:rPr lang="it-IT" sz="1600"/>
              <a:t>Addetti biotech: quota sul totale per settore di applicazione</a:t>
            </a:r>
          </a:p>
        </c:rich>
      </c:tx>
      <c:layout/>
    </c:title>
    <c:view3D>
      <c:rAngAx val="1"/>
    </c:view3D>
    <c:plotArea>
      <c:layout/>
      <c:bar3DChart>
        <c:barDir val="col"/>
        <c:grouping val="clustered"/>
        <c:ser>
          <c:idx val="0"/>
          <c:order val="0"/>
          <c:tx>
            <c:strRef>
              <c:f>Foglio1!$C$23</c:f>
              <c:strCache>
                <c:ptCount val="1"/>
                <c:pt idx="0">
                  <c:v>Lombardia</c:v>
                </c:pt>
              </c:strCache>
            </c:strRef>
          </c:tx>
          <c:cat>
            <c:strRef>
              <c:f>Foglio1!$D$22:$G$22</c:f>
              <c:strCache>
                <c:ptCount val="4"/>
                <c:pt idx="0">
                  <c:v>Red</c:v>
                </c:pt>
                <c:pt idx="1">
                  <c:v>Green</c:v>
                </c:pt>
                <c:pt idx="2">
                  <c:v>White</c:v>
                </c:pt>
                <c:pt idx="3">
                  <c:v>GPTA</c:v>
                </c:pt>
              </c:strCache>
            </c:strRef>
          </c:cat>
          <c:val>
            <c:numRef>
              <c:f>Foglio1!$D$23:$G$23</c:f>
              <c:numCache>
                <c:formatCode>0.0%</c:formatCode>
                <c:ptCount val="4"/>
                <c:pt idx="0">
                  <c:v>0.46008483256388011</c:v>
                </c:pt>
                <c:pt idx="1">
                  <c:v>0.16572301719932761</c:v>
                </c:pt>
                <c:pt idx="2">
                  <c:v>0.34162534167600001</c:v>
                </c:pt>
                <c:pt idx="3">
                  <c:v>3.2566808560792471E-2</c:v>
                </c:pt>
              </c:numCache>
            </c:numRef>
          </c:val>
        </c:ser>
        <c:ser>
          <c:idx val="1"/>
          <c:order val="1"/>
          <c:tx>
            <c:strRef>
              <c:f>Foglio1!$C$24</c:f>
              <c:strCache>
                <c:ptCount val="1"/>
                <c:pt idx="0">
                  <c:v>Italia</c:v>
                </c:pt>
              </c:strCache>
            </c:strRef>
          </c:tx>
          <c:cat>
            <c:strRef>
              <c:f>Foglio1!$D$22:$G$22</c:f>
              <c:strCache>
                <c:ptCount val="4"/>
                <c:pt idx="0">
                  <c:v>Red</c:v>
                </c:pt>
                <c:pt idx="1">
                  <c:v>Green</c:v>
                </c:pt>
                <c:pt idx="2">
                  <c:v>White</c:v>
                </c:pt>
                <c:pt idx="3">
                  <c:v>GPTA</c:v>
                </c:pt>
              </c:strCache>
            </c:strRef>
          </c:cat>
          <c:val>
            <c:numRef>
              <c:f>Foglio1!$D$24:$G$24</c:f>
              <c:numCache>
                <c:formatCode>0.0%</c:formatCode>
                <c:ptCount val="4"/>
                <c:pt idx="0">
                  <c:v>0.66065842958140364</c:v>
                </c:pt>
                <c:pt idx="1">
                  <c:v>8.5112120192070137E-2</c:v>
                </c:pt>
                <c:pt idx="2">
                  <c:v>0.21174206808641274</c:v>
                </c:pt>
                <c:pt idx="3">
                  <c:v>4.2487382140113973E-2</c:v>
                </c:pt>
              </c:numCache>
            </c:numRef>
          </c:val>
        </c:ser>
        <c:shape val="box"/>
        <c:axId val="104169856"/>
        <c:axId val="104171392"/>
        <c:axId val="0"/>
      </c:bar3DChart>
      <c:catAx>
        <c:axId val="104169856"/>
        <c:scaling>
          <c:orientation val="minMax"/>
        </c:scaling>
        <c:axPos val="b"/>
        <c:tickLblPos val="nextTo"/>
        <c:crossAx val="104171392"/>
        <c:crosses val="autoZero"/>
        <c:auto val="1"/>
        <c:lblAlgn val="ctr"/>
        <c:lblOffset val="100"/>
      </c:catAx>
      <c:valAx>
        <c:axId val="104171392"/>
        <c:scaling>
          <c:orientation val="minMax"/>
        </c:scaling>
        <c:axPos val="l"/>
        <c:majorGridlines/>
        <c:numFmt formatCode="0.0%" sourceLinked="1"/>
        <c:tickLblPos val="nextTo"/>
        <c:crossAx val="104169856"/>
        <c:crosses val="autoZero"/>
        <c:crossBetween val="between"/>
      </c:valAx>
    </c:plotArea>
    <c:legend>
      <c:legendPos val="r"/>
      <c:layout/>
    </c:legend>
    <c:plotVisOnly val="1"/>
  </c:chart>
  <c:externalData r:id="rId1"/>
</c:chartSpace>
</file>

<file path=ppt/charts/chart17.xml><?xml version="1.0" encoding="utf-8"?>
<c:chartSpace xmlns:c="http://schemas.openxmlformats.org/drawingml/2006/chart" xmlns:a="http://schemas.openxmlformats.org/drawingml/2006/main" xmlns:r="http://schemas.openxmlformats.org/officeDocument/2006/relationships">
  <c:date1904 val="1"/>
  <c:lang val="it-IT"/>
  <c:chart>
    <c:title>
      <c:tx>
        <c:rich>
          <a:bodyPr/>
          <a:lstStyle/>
          <a:p>
            <a:pPr>
              <a:defRPr/>
            </a:pPr>
            <a:r>
              <a:rPr lang="it-IT"/>
              <a:t>Contributo</a:t>
            </a:r>
            <a:r>
              <a:rPr lang="it-IT" baseline="0"/>
              <a:t> della Lombardia all'attività delle imprese biotecnologiche in Italia</a:t>
            </a:r>
            <a:endParaRPr lang="it-IT"/>
          </a:p>
        </c:rich>
      </c:tx>
      <c:layout/>
    </c:title>
    <c:view3D>
      <c:rAngAx val="1"/>
    </c:view3D>
    <c:plotArea>
      <c:layout/>
      <c:bar3DChart>
        <c:barDir val="col"/>
        <c:grouping val="clustered"/>
        <c:ser>
          <c:idx val="0"/>
          <c:order val="0"/>
          <c:tx>
            <c:strRef>
              <c:f>Foglio1!$C$31</c:f>
              <c:strCache>
                <c:ptCount val="1"/>
                <c:pt idx="0">
                  <c:v>Totale</c:v>
                </c:pt>
              </c:strCache>
            </c:strRef>
          </c:tx>
          <c:cat>
            <c:strRef>
              <c:f>Foglio1!$B$32:$B$34</c:f>
              <c:strCache>
                <c:ptCount val="3"/>
                <c:pt idx="0">
                  <c:v>Imprese</c:v>
                </c:pt>
                <c:pt idx="1">
                  <c:v>Fatturato biotech</c:v>
                </c:pt>
                <c:pt idx="2">
                  <c:v>Addetti Biotech</c:v>
                </c:pt>
              </c:strCache>
            </c:strRef>
          </c:cat>
          <c:val>
            <c:numRef>
              <c:f>Foglio1!$C$32:$C$34</c:f>
              <c:numCache>
                <c:formatCode>0.0%</c:formatCode>
                <c:ptCount val="3"/>
                <c:pt idx="0">
                  <c:v>0.27701674277016741</c:v>
                </c:pt>
                <c:pt idx="1">
                  <c:v>0.48105627396508127</c:v>
                </c:pt>
                <c:pt idx="2">
                  <c:v>0.40332295572519822</c:v>
                </c:pt>
              </c:numCache>
            </c:numRef>
          </c:val>
        </c:ser>
        <c:ser>
          <c:idx val="1"/>
          <c:order val="1"/>
          <c:tx>
            <c:strRef>
              <c:f>Foglio1!$D$31</c:f>
              <c:strCache>
                <c:ptCount val="1"/>
                <c:pt idx="0">
                  <c:v>Red</c:v>
                </c:pt>
              </c:strCache>
            </c:strRef>
          </c:tx>
          <c:cat>
            <c:strRef>
              <c:f>Foglio1!$B$32:$B$34</c:f>
              <c:strCache>
                <c:ptCount val="3"/>
                <c:pt idx="0">
                  <c:v>Imprese</c:v>
                </c:pt>
                <c:pt idx="1">
                  <c:v>Fatturato biotech</c:v>
                </c:pt>
                <c:pt idx="2">
                  <c:v>Addetti Biotech</c:v>
                </c:pt>
              </c:strCache>
            </c:strRef>
          </c:cat>
          <c:val>
            <c:numRef>
              <c:f>Foglio1!$D$32:$D$34</c:f>
              <c:numCache>
                <c:formatCode>0.0%</c:formatCode>
                <c:ptCount val="3"/>
                <c:pt idx="0">
                  <c:v>0.31402439024390266</c:v>
                </c:pt>
                <c:pt idx="1">
                  <c:v>0.37878669856259289</c:v>
                </c:pt>
                <c:pt idx="2">
                  <c:v>0.28087551183078163</c:v>
                </c:pt>
              </c:numCache>
            </c:numRef>
          </c:val>
        </c:ser>
        <c:ser>
          <c:idx val="2"/>
          <c:order val="2"/>
          <c:tx>
            <c:strRef>
              <c:f>Foglio1!$E$31</c:f>
              <c:strCache>
                <c:ptCount val="1"/>
                <c:pt idx="0">
                  <c:v>Green</c:v>
                </c:pt>
              </c:strCache>
            </c:strRef>
          </c:tx>
          <c:cat>
            <c:strRef>
              <c:f>Foglio1!$B$32:$B$34</c:f>
              <c:strCache>
                <c:ptCount val="3"/>
                <c:pt idx="0">
                  <c:v>Imprese</c:v>
                </c:pt>
                <c:pt idx="1">
                  <c:v>Fatturato biotech</c:v>
                </c:pt>
                <c:pt idx="2">
                  <c:v>Addetti Biotech</c:v>
                </c:pt>
              </c:strCache>
            </c:strRef>
          </c:cat>
          <c:val>
            <c:numRef>
              <c:f>Foglio1!$E$32:$E$34</c:f>
              <c:numCache>
                <c:formatCode>0.0%</c:formatCode>
                <c:ptCount val="3"/>
                <c:pt idx="0">
                  <c:v>0.3000000000000001</c:v>
                </c:pt>
                <c:pt idx="1">
                  <c:v>0.89224893342062039</c:v>
                </c:pt>
                <c:pt idx="2">
                  <c:v>0.78531585134637649</c:v>
                </c:pt>
              </c:numCache>
            </c:numRef>
          </c:val>
        </c:ser>
        <c:ser>
          <c:idx val="3"/>
          <c:order val="3"/>
          <c:tx>
            <c:strRef>
              <c:f>Foglio1!$F$31</c:f>
              <c:strCache>
                <c:ptCount val="1"/>
                <c:pt idx="0">
                  <c:v>White</c:v>
                </c:pt>
              </c:strCache>
            </c:strRef>
          </c:tx>
          <c:cat>
            <c:strRef>
              <c:f>Foglio1!$B$32:$B$34</c:f>
              <c:strCache>
                <c:ptCount val="3"/>
                <c:pt idx="0">
                  <c:v>Imprese</c:v>
                </c:pt>
                <c:pt idx="1">
                  <c:v>Fatturato biotech</c:v>
                </c:pt>
                <c:pt idx="2">
                  <c:v>Addetti Biotech</c:v>
                </c:pt>
              </c:strCache>
            </c:strRef>
          </c:cat>
          <c:val>
            <c:numRef>
              <c:f>Foglio1!$F$32:$F$34</c:f>
              <c:numCache>
                <c:formatCode>0.0%</c:formatCode>
                <c:ptCount val="3"/>
                <c:pt idx="0">
                  <c:v>0.23711340206185572</c:v>
                </c:pt>
                <c:pt idx="1">
                  <c:v>0.74286199669919573</c:v>
                </c:pt>
                <c:pt idx="2">
                  <c:v>0.65072256921172789</c:v>
                </c:pt>
              </c:numCache>
            </c:numRef>
          </c:val>
        </c:ser>
        <c:ser>
          <c:idx val="4"/>
          <c:order val="4"/>
          <c:tx>
            <c:strRef>
              <c:f>Foglio1!$G$31</c:f>
              <c:strCache>
                <c:ptCount val="1"/>
                <c:pt idx="0">
                  <c:v>GPTA</c:v>
                </c:pt>
              </c:strCache>
            </c:strRef>
          </c:tx>
          <c:cat>
            <c:strRef>
              <c:f>Foglio1!$B$32:$B$34</c:f>
              <c:strCache>
                <c:ptCount val="3"/>
                <c:pt idx="0">
                  <c:v>Imprese</c:v>
                </c:pt>
                <c:pt idx="1">
                  <c:v>Fatturato biotech</c:v>
                </c:pt>
                <c:pt idx="2">
                  <c:v>Addetti Biotech</c:v>
                </c:pt>
              </c:strCache>
            </c:strRef>
          </c:cat>
          <c:val>
            <c:numRef>
              <c:f>Foglio1!$G$32:$G$34</c:f>
              <c:numCache>
                <c:formatCode>0.0%</c:formatCode>
                <c:ptCount val="3"/>
                <c:pt idx="0">
                  <c:v>0.2</c:v>
                </c:pt>
                <c:pt idx="1">
                  <c:v>0.47318753555165732</c:v>
                </c:pt>
                <c:pt idx="2">
                  <c:v>0.30914923032818031</c:v>
                </c:pt>
              </c:numCache>
            </c:numRef>
          </c:val>
        </c:ser>
        <c:shape val="box"/>
        <c:axId val="104427904"/>
        <c:axId val="104429440"/>
        <c:axId val="0"/>
      </c:bar3DChart>
      <c:catAx>
        <c:axId val="104427904"/>
        <c:scaling>
          <c:orientation val="minMax"/>
        </c:scaling>
        <c:axPos val="b"/>
        <c:tickLblPos val="nextTo"/>
        <c:crossAx val="104429440"/>
        <c:crosses val="autoZero"/>
        <c:auto val="1"/>
        <c:lblAlgn val="ctr"/>
        <c:lblOffset val="100"/>
      </c:catAx>
      <c:valAx>
        <c:axId val="104429440"/>
        <c:scaling>
          <c:orientation val="minMax"/>
        </c:scaling>
        <c:axPos val="l"/>
        <c:majorGridlines/>
        <c:numFmt formatCode="0.0%" sourceLinked="1"/>
        <c:tickLblPos val="nextTo"/>
        <c:crossAx val="104427904"/>
        <c:crosses val="autoZero"/>
        <c:crossBetween val="between"/>
      </c:valAx>
    </c:plotArea>
    <c:legend>
      <c:legendPos val="r"/>
      <c:layout/>
    </c:legend>
    <c:plotVisOnly val="1"/>
  </c:chart>
  <c:externalData r:id="rId1"/>
</c:chartSpace>
</file>

<file path=ppt/charts/chart18.xml><?xml version="1.0" encoding="utf-8"?>
<c:chartSpace xmlns:c="http://schemas.openxmlformats.org/drawingml/2006/chart" xmlns:a="http://schemas.openxmlformats.org/drawingml/2006/main" xmlns:r="http://schemas.openxmlformats.org/officeDocument/2006/relationships">
  <c:date1904 val="1"/>
  <c:lang val="it-IT"/>
  <c:chart>
    <c:title>
      <c:tx>
        <c:rich>
          <a:bodyPr/>
          <a:lstStyle/>
          <a:p>
            <a:pPr>
              <a:defRPr sz="1100">
                <a:latin typeface="Arial" panose="020B0604020202020204" pitchFamily="34" charset="0"/>
                <a:cs typeface="Arial" panose="020B0604020202020204" pitchFamily="34" charset="0"/>
              </a:defRPr>
            </a:pPr>
            <a:r>
              <a:rPr lang="en-GB" sz="1100">
                <a:solidFill>
                  <a:srgbClr val="FF0000"/>
                </a:solidFill>
                <a:latin typeface="Arial" panose="020B0604020202020204" pitchFamily="34" charset="0"/>
                <a:cs typeface="Arial" panose="020B0604020202020204" pitchFamily="34" charset="0"/>
              </a:rPr>
              <a:t>Figure I.3-A.17 </a:t>
            </a:r>
            <a:r>
              <a:rPr lang="en-GB" sz="1100">
                <a:latin typeface="Arial" panose="020B0604020202020204" pitchFamily="34" charset="0"/>
                <a:cs typeface="Arial" panose="020B0604020202020204" pitchFamily="34" charset="0"/>
              </a:rPr>
              <a:t>Public support for business R&amp;D as % of GDP, 2006 and 2015</a:t>
            </a:r>
          </a:p>
        </c:rich>
      </c:tx>
      <c:layout/>
    </c:title>
    <c:plotArea>
      <c:layout/>
      <c:barChart>
        <c:barDir val="col"/>
        <c:grouping val="stacked"/>
        <c:ser>
          <c:idx val="0"/>
          <c:order val="0"/>
          <c:tx>
            <c:strRef>
              <c:f>'Figure I.3-A.17'!$S$9</c:f>
              <c:strCache>
                <c:ptCount val="1"/>
                <c:pt idx="0">
                  <c:v>Direct public support (1) for R&amp;D, 2015 (2)</c:v>
                </c:pt>
              </c:strCache>
            </c:strRef>
          </c:tx>
          <c:spPr>
            <a:solidFill>
              <a:srgbClr val="0099FF"/>
            </a:solidFill>
          </c:spPr>
          <c:cat>
            <c:strRef>
              <c:f>'Figure I.3-A.17'!$R$10:$R$45</c:f>
              <c:strCache>
                <c:ptCount val="36"/>
                <c:pt idx="0">
                  <c:v>South Korea</c:v>
                </c:pt>
                <c:pt idx="1">
                  <c:v>United States</c:v>
                </c:pt>
                <c:pt idx="2">
                  <c:v>EU(4)</c:v>
                </c:pt>
                <c:pt idx="3">
                  <c:v>Japan</c:v>
                </c:pt>
                <c:pt idx="4">
                  <c:v>China</c:v>
                </c:pt>
                <c:pt idx="6">
                  <c:v>Austria</c:v>
                </c:pt>
                <c:pt idx="7">
                  <c:v>France</c:v>
                </c:pt>
                <c:pt idx="8">
                  <c:v>Belgium</c:v>
                </c:pt>
                <c:pt idx="9">
                  <c:v>Hungary</c:v>
                </c:pt>
                <c:pt idx="10">
                  <c:v>Ireland </c:v>
                </c:pt>
                <c:pt idx="11">
                  <c:v>United Kingdom</c:v>
                </c:pt>
                <c:pt idx="12">
                  <c:v>Slovenia</c:v>
                </c:pt>
                <c:pt idx="13">
                  <c:v>Czech Republic</c:v>
                </c:pt>
                <c:pt idx="14">
                  <c:v>Netherlands</c:v>
                </c:pt>
                <c:pt idx="15">
                  <c:v>Spain </c:v>
                </c:pt>
                <c:pt idx="16">
                  <c:v>Denmark</c:v>
                </c:pt>
                <c:pt idx="17">
                  <c:v>Portugal </c:v>
                </c:pt>
                <c:pt idx="18">
                  <c:v>Greece</c:v>
                </c:pt>
                <c:pt idx="19">
                  <c:v>Italy</c:v>
                </c:pt>
                <c:pt idx="20">
                  <c:v>Lithuania </c:v>
                </c:pt>
                <c:pt idx="21">
                  <c:v>Finland </c:v>
                </c:pt>
                <c:pt idx="22">
                  <c:v>Latvia</c:v>
                </c:pt>
                <c:pt idx="23">
                  <c:v>Germany </c:v>
                </c:pt>
                <c:pt idx="24">
                  <c:v>Estonia</c:v>
                </c:pt>
                <c:pt idx="25">
                  <c:v>Luxembourg</c:v>
                </c:pt>
                <c:pt idx="26">
                  <c:v>Romania</c:v>
                </c:pt>
                <c:pt idx="27">
                  <c:v>Slovakia</c:v>
                </c:pt>
                <c:pt idx="28">
                  <c:v>Bulgaria</c:v>
                </c:pt>
                <c:pt idx="29">
                  <c:v>Cyprus</c:v>
                </c:pt>
                <c:pt idx="30">
                  <c:v>Croatia</c:v>
                </c:pt>
                <c:pt idx="32">
                  <c:v>Norway</c:v>
                </c:pt>
                <c:pt idx="33">
                  <c:v>Iceland</c:v>
                </c:pt>
                <c:pt idx="34">
                  <c:v>Turkey</c:v>
                </c:pt>
                <c:pt idx="35">
                  <c:v>Switzerland </c:v>
                </c:pt>
              </c:strCache>
            </c:strRef>
          </c:cat>
          <c:val>
            <c:numRef>
              <c:f>'Figure I.3-A.17'!$S$10:$S$45</c:f>
              <c:numCache>
                <c:formatCode>0.000</c:formatCode>
                <c:ptCount val="36"/>
                <c:pt idx="0">
                  <c:v>0.16954966599332374</c:v>
                </c:pt>
                <c:pt idx="1">
                  <c:v>0.17707198213319991</c:v>
                </c:pt>
                <c:pt idx="2">
                  <c:v>8.9475335961751543E-2</c:v>
                </c:pt>
                <c:pt idx="3">
                  <c:v>2.7332261228638008E-2</c:v>
                </c:pt>
                <c:pt idx="4">
                  <c:v>6.8712431923552475E-2</c:v>
                </c:pt>
                <c:pt idx="6">
                  <c:v>0.28808870537938186</c:v>
                </c:pt>
                <c:pt idx="7">
                  <c:v>0.14670226284207277</c:v>
                </c:pt>
                <c:pt idx="8">
                  <c:v>0.11523491144544204</c:v>
                </c:pt>
                <c:pt idx="9">
                  <c:v>0.20932526153126452</c:v>
                </c:pt>
                <c:pt idx="10">
                  <c:v>6.5488759990377163E-2</c:v>
                </c:pt>
                <c:pt idx="11">
                  <c:v>0.10929683434157124</c:v>
                </c:pt>
                <c:pt idx="12">
                  <c:v>0.10800379023910454</c:v>
                </c:pt>
                <c:pt idx="13">
                  <c:v>0.12590066200400887</c:v>
                </c:pt>
                <c:pt idx="14">
                  <c:v>2.1723531985187068E-2</c:v>
                </c:pt>
                <c:pt idx="15">
                  <c:v>8.7592754801397679E-2</c:v>
                </c:pt>
                <c:pt idx="16">
                  <c:v>6.4772054513670574E-2</c:v>
                </c:pt>
                <c:pt idx="17">
                  <c:v>4.4679607428100128E-2</c:v>
                </c:pt>
                <c:pt idx="18">
                  <c:v>4.718857078338505E-2</c:v>
                </c:pt>
                <c:pt idx="19">
                  <c:v>5.5079661229819894E-2</c:v>
                </c:pt>
                <c:pt idx="20">
                  <c:v>6.1501712685629907E-2</c:v>
                </c:pt>
                <c:pt idx="21">
                  <c:v>8.1400508633893365E-2</c:v>
                </c:pt>
                <c:pt idx="22">
                  <c:v>6.528942927183809E-2</c:v>
                </c:pt>
                <c:pt idx="23">
                  <c:v>6.6926223448819724E-2</c:v>
                </c:pt>
                <c:pt idx="24">
                  <c:v>6.5560235309150422E-2</c:v>
                </c:pt>
                <c:pt idx="25">
                  <c:v>5.3932774044708726E-2</c:v>
                </c:pt>
                <c:pt idx="26">
                  <c:v>3.8815771827361012E-2</c:v>
                </c:pt>
                <c:pt idx="27">
                  <c:v>3.2395647963658694E-2</c:v>
                </c:pt>
                <c:pt idx="28">
                  <c:v>2.6315297154964043E-2</c:v>
                </c:pt>
                <c:pt idx="29">
                  <c:v>1.415849396911284E-2</c:v>
                </c:pt>
                <c:pt idx="30">
                  <c:v>5.0963911980000959E-3</c:v>
                </c:pt>
                <c:pt idx="32">
                  <c:v>0.10265481544072989</c:v>
                </c:pt>
                <c:pt idx="33">
                  <c:v>0.1133780238997374</c:v>
                </c:pt>
                <c:pt idx="34">
                  <c:v>3.9589622917790945E-2</c:v>
                </c:pt>
                <c:pt idx="35">
                  <c:v>3.3852530921979894E-2</c:v>
                </c:pt>
              </c:numCache>
            </c:numRef>
          </c:val>
        </c:ser>
        <c:ser>
          <c:idx val="1"/>
          <c:order val="1"/>
          <c:tx>
            <c:strRef>
              <c:f>'Figure I.3-A.17'!$T$9</c:f>
              <c:strCache>
                <c:ptCount val="1"/>
                <c:pt idx="0">
                  <c:v>Indirect government support through tax incentives, 2015 (2)</c:v>
                </c:pt>
              </c:strCache>
            </c:strRef>
          </c:tx>
          <c:spPr>
            <a:solidFill>
              <a:srgbClr val="FF00FF"/>
            </a:solidFill>
          </c:spPr>
          <c:cat>
            <c:strRef>
              <c:f>'Figure I.3-A.17'!$R$10:$R$45</c:f>
              <c:strCache>
                <c:ptCount val="36"/>
                <c:pt idx="0">
                  <c:v>South Korea</c:v>
                </c:pt>
                <c:pt idx="1">
                  <c:v>United States</c:v>
                </c:pt>
                <c:pt idx="2">
                  <c:v>EU(4)</c:v>
                </c:pt>
                <c:pt idx="3">
                  <c:v>Japan</c:v>
                </c:pt>
                <c:pt idx="4">
                  <c:v>China</c:v>
                </c:pt>
                <c:pt idx="6">
                  <c:v>Austria</c:v>
                </c:pt>
                <c:pt idx="7">
                  <c:v>France</c:v>
                </c:pt>
                <c:pt idx="8">
                  <c:v>Belgium</c:v>
                </c:pt>
                <c:pt idx="9">
                  <c:v>Hungary</c:v>
                </c:pt>
                <c:pt idx="10">
                  <c:v>Ireland </c:v>
                </c:pt>
                <c:pt idx="11">
                  <c:v>United Kingdom</c:v>
                </c:pt>
                <c:pt idx="12">
                  <c:v>Slovenia</c:v>
                </c:pt>
                <c:pt idx="13">
                  <c:v>Czech Republic</c:v>
                </c:pt>
                <c:pt idx="14">
                  <c:v>Netherlands</c:v>
                </c:pt>
                <c:pt idx="15">
                  <c:v>Spain </c:v>
                </c:pt>
                <c:pt idx="16">
                  <c:v>Denmark</c:v>
                </c:pt>
                <c:pt idx="17">
                  <c:v>Portugal </c:v>
                </c:pt>
                <c:pt idx="18">
                  <c:v>Greece</c:v>
                </c:pt>
                <c:pt idx="19">
                  <c:v>Italy</c:v>
                </c:pt>
                <c:pt idx="20">
                  <c:v>Lithuania </c:v>
                </c:pt>
                <c:pt idx="21">
                  <c:v>Finland </c:v>
                </c:pt>
                <c:pt idx="22">
                  <c:v>Latvia</c:v>
                </c:pt>
                <c:pt idx="23">
                  <c:v>Germany </c:v>
                </c:pt>
                <c:pt idx="24">
                  <c:v>Estonia</c:v>
                </c:pt>
                <c:pt idx="25">
                  <c:v>Luxembourg</c:v>
                </c:pt>
                <c:pt idx="26">
                  <c:v>Romania</c:v>
                </c:pt>
                <c:pt idx="27">
                  <c:v>Slovakia</c:v>
                </c:pt>
                <c:pt idx="28">
                  <c:v>Bulgaria</c:v>
                </c:pt>
                <c:pt idx="29">
                  <c:v>Cyprus</c:v>
                </c:pt>
                <c:pt idx="30">
                  <c:v>Croatia</c:v>
                </c:pt>
                <c:pt idx="32">
                  <c:v>Norway</c:v>
                </c:pt>
                <c:pt idx="33">
                  <c:v>Iceland</c:v>
                </c:pt>
                <c:pt idx="34">
                  <c:v>Turkey</c:v>
                </c:pt>
                <c:pt idx="35">
                  <c:v>Switzerland </c:v>
                </c:pt>
              </c:strCache>
            </c:strRef>
          </c:cat>
          <c:val>
            <c:numRef>
              <c:f>'Figure I.3-A.17'!$T$10:$T$45</c:f>
              <c:numCache>
                <c:formatCode>0.000</c:formatCode>
                <c:ptCount val="36"/>
                <c:pt idx="0">
                  <c:v>0.18000000000000024</c:v>
                </c:pt>
                <c:pt idx="1">
                  <c:v>7.0000000000000021E-2</c:v>
                </c:pt>
                <c:pt idx="2">
                  <c:v>0.10283815699153279</c:v>
                </c:pt>
                <c:pt idx="3">
                  <c:v>0.12000000000000002</c:v>
                </c:pt>
                <c:pt idx="4">
                  <c:v>6.0000000000000032E-2</c:v>
                </c:pt>
                <c:pt idx="6">
                  <c:v>0.14000000000000001</c:v>
                </c:pt>
                <c:pt idx="7">
                  <c:v>0.28000000000000008</c:v>
                </c:pt>
                <c:pt idx="8">
                  <c:v>0.28000000000000008</c:v>
                </c:pt>
                <c:pt idx="9">
                  <c:v>0.15000000000000024</c:v>
                </c:pt>
                <c:pt idx="10">
                  <c:v>0.29000000000000031</c:v>
                </c:pt>
                <c:pt idx="11">
                  <c:v>0.13</c:v>
                </c:pt>
                <c:pt idx="12">
                  <c:v>0.12000000000000002</c:v>
                </c:pt>
                <c:pt idx="13">
                  <c:v>6.0000000000000032E-2</c:v>
                </c:pt>
                <c:pt idx="14">
                  <c:v>0.15000000000000024</c:v>
                </c:pt>
                <c:pt idx="15">
                  <c:v>6.0000000000000032E-2</c:v>
                </c:pt>
                <c:pt idx="16">
                  <c:v>8.0000000000000043E-2</c:v>
                </c:pt>
                <c:pt idx="17">
                  <c:v>0.10000000000000002</c:v>
                </c:pt>
                <c:pt idx="18">
                  <c:v>0.05</c:v>
                </c:pt>
                <c:pt idx="19">
                  <c:v>4.0000000000000022E-2</c:v>
                </c:pt>
                <c:pt idx="20">
                  <c:v>2.0000000000000011E-2</c:v>
                </c:pt>
                <c:pt idx="21">
                  <c:v>0</c:v>
                </c:pt>
                <c:pt idx="22">
                  <c:v>2.0000000000000044E-3</c:v>
                </c:pt>
                <c:pt idx="23">
                  <c:v>0</c:v>
                </c:pt>
                <c:pt idx="24">
                  <c:v>0</c:v>
                </c:pt>
                <c:pt idx="25">
                  <c:v>0</c:v>
                </c:pt>
                <c:pt idx="26">
                  <c:v>1.0000000000000005E-2</c:v>
                </c:pt>
                <c:pt idx="27">
                  <c:v>3.0000000000000048E-3</c:v>
                </c:pt>
                <c:pt idx="28">
                  <c:v>0</c:v>
                </c:pt>
                <c:pt idx="29">
                  <c:v>0</c:v>
                </c:pt>
                <c:pt idx="30">
                  <c:v>0</c:v>
                </c:pt>
                <c:pt idx="32">
                  <c:v>0.1</c:v>
                </c:pt>
                <c:pt idx="33">
                  <c:v>6.0000000000000032E-2</c:v>
                </c:pt>
                <c:pt idx="34">
                  <c:v>3.0000000000000002E-2</c:v>
                </c:pt>
                <c:pt idx="35">
                  <c:v>0</c:v>
                </c:pt>
              </c:numCache>
            </c:numRef>
          </c:val>
        </c:ser>
        <c:gapWidth val="50"/>
        <c:overlap val="100"/>
        <c:axId val="61116416"/>
        <c:axId val="86458752"/>
      </c:barChart>
      <c:lineChart>
        <c:grouping val="standard"/>
        <c:ser>
          <c:idx val="2"/>
          <c:order val="2"/>
          <c:tx>
            <c:strRef>
              <c:f>'Figure I.3-A.17'!$U$9</c:f>
              <c:strCache>
                <c:ptCount val="1"/>
                <c:pt idx="0">
                  <c:v>Total financial support, 2006 (3)</c:v>
                </c:pt>
              </c:strCache>
            </c:strRef>
          </c:tx>
          <c:spPr>
            <a:ln>
              <a:noFill/>
            </a:ln>
          </c:spPr>
          <c:marker>
            <c:symbol val="dash"/>
            <c:size val="8"/>
            <c:spPr>
              <a:solidFill>
                <a:schemeClr val="tx1"/>
              </a:solidFill>
              <a:ln>
                <a:solidFill>
                  <a:schemeClr val="tx1"/>
                </a:solidFill>
              </a:ln>
            </c:spPr>
          </c:marker>
          <c:cat>
            <c:strRef>
              <c:f>'Figure I.3-A.17'!$R$10:$R$45</c:f>
              <c:strCache>
                <c:ptCount val="36"/>
                <c:pt idx="0">
                  <c:v>South Korea</c:v>
                </c:pt>
                <c:pt idx="1">
                  <c:v>United States</c:v>
                </c:pt>
                <c:pt idx="2">
                  <c:v>EU(4)</c:v>
                </c:pt>
                <c:pt idx="3">
                  <c:v>Japan</c:v>
                </c:pt>
                <c:pt idx="4">
                  <c:v>China</c:v>
                </c:pt>
                <c:pt idx="6">
                  <c:v>Austria</c:v>
                </c:pt>
                <c:pt idx="7">
                  <c:v>France</c:v>
                </c:pt>
                <c:pt idx="8">
                  <c:v>Belgium</c:v>
                </c:pt>
                <c:pt idx="9">
                  <c:v>Hungary</c:v>
                </c:pt>
                <c:pt idx="10">
                  <c:v>Ireland </c:v>
                </c:pt>
                <c:pt idx="11">
                  <c:v>United Kingdom</c:v>
                </c:pt>
                <c:pt idx="12">
                  <c:v>Slovenia</c:v>
                </c:pt>
                <c:pt idx="13">
                  <c:v>Czech Republic</c:v>
                </c:pt>
                <c:pt idx="14">
                  <c:v>Netherlands</c:v>
                </c:pt>
                <c:pt idx="15">
                  <c:v>Spain </c:v>
                </c:pt>
                <c:pt idx="16">
                  <c:v>Denmark</c:v>
                </c:pt>
                <c:pt idx="17">
                  <c:v>Portugal </c:v>
                </c:pt>
                <c:pt idx="18">
                  <c:v>Greece</c:v>
                </c:pt>
                <c:pt idx="19">
                  <c:v>Italy</c:v>
                </c:pt>
                <c:pt idx="20">
                  <c:v>Lithuania </c:v>
                </c:pt>
                <c:pt idx="21">
                  <c:v>Finland </c:v>
                </c:pt>
                <c:pt idx="22">
                  <c:v>Latvia</c:v>
                </c:pt>
                <c:pt idx="23">
                  <c:v>Germany </c:v>
                </c:pt>
                <c:pt idx="24">
                  <c:v>Estonia</c:v>
                </c:pt>
                <c:pt idx="25">
                  <c:v>Luxembourg</c:v>
                </c:pt>
                <c:pt idx="26">
                  <c:v>Romania</c:v>
                </c:pt>
                <c:pt idx="27">
                  <c:v>Slovakia</c:v>
                </c:pt>
                <c:pt idx="28">
                  <c:v>Bulgaria</c:v>
                </c:pt>
                <c:pt idx="29">
                  <c:v>Cyprus</c:v>
                </c:pt>
                <c:pt idx="30">
                  <c:v>Croatia</c:v>
                </c:pt>
                <c:pt idx="32">
                  <c:v>Norway</c:v>
                </c:pt>
                <c:pt idx="33">
                  <c:v>Iceland</c:v>
                </c:pt>
                <c:pt idx="34">
                  <c:v>Turkey</c:v>
                </c:pt>
                <c:pt idx="35">
                  <c:v>Switzerland </c:v>
                </c:pt>
              </c:strCache>
            </c:strRef>
          </c:cat>
          <c:val>
            <c:numRef>
              <c:f>'Figure I.3-A.17'!$U$10:$U$45</c:f>
              <c:numCache>
                <c:formatCode>0.000</c:formatCode>
                <c:ptCount val="36"/>
                <c:pt idx="0">
                  <c:v>0.30411997820672898</c:v>
                </c:pt>
                <c:pt idx="1">
                  <c:v>0.22540557487185231</c:v>
                </c:pt>
                <c:pt idx="2">
                  <c:v>0.12506441849503974</c:v>
                </c:pt>
                <c:pt idx="3">
                  <c:v>0.13586188080504921</c:v>
                </c:pt>
                <c:pt idx="4">
                  <c:v>0.10267963741519642</c:v>
                </c:pt>
                <c:pt idx="6">
                  <c:v>0.24618403096057306</c:v>
                </c:pt>
                <c:pt idx="7">
                  <c:v>0.26000200187021144</c:v>
                </c:pt>
                <c:pt idx="8">
                  <c:v>0.14010697320230625</c:v>
                </c:pt>
                <c:pt idx="9">
                  <c:v>0.17984443088722429</c:v>
                </c:pt>
                <c:pt idx="10">
                  <c:v>7.84874434715674E-2</c:v>
                </c:pt>
                <c:pt idx="11">
                  <c:v>0.1274308235766537</c:v>
                </c:pt>
                <c:pt idx="12">
                  <c:v>0.12025010952248202</c:v>
                </c:pt>
                <c:pt idx="13">
                  <c:v>0.14055870753700112</c:v>
                </c:pt>
                <c:pt idx="14">
                  <c:v>9.19263413050838E-2</c:v>
                </c:pt>
                <c:pt idx="15">
                  <c:v>0.13917950264590137</c:v>
                </c:pt>
                <c:pt idx="16">
                  <c:v>0.10086698614124756</c:v>
                </c:pt>
                <c:pt idx="17">
                  <c:v>8.134693384068567E-2</c:v>
                </c:pt>
                <c:pt idx="18">
                  <c:v>3.6696616180368881E-2</c:v>
                </c:pt>
                <c:pt idx="19">
                  <c:v>5.3775544352263331E-2</c:v>
                </c:pt>
                <c:pt idx="20">
                  <c:v>2.5499186019469156E-2</c:v>
                </c:pt>
                <c:pt idx="21">
                  <c:v>9.7179834775858259E-2</c:v>
                </c:pt>
                <c:pt idx="22">
                  <c:v>9.1519395740293896E-3</c:v>
                </c:pt>
                <c:pt idx="23">
                  <c:v>7.7467878408022564E-2</c:v>
                </c:pt>
                <c:pt idx="24">
                  <c:v>4.1267000451126724E-2</c:v>
                </c:pt>
                <c:pt idx="25">
                  <c:v>5.3793953021740976E-2</c:v>
                </c:pt>
                <c:pt idx="26">
                  <c:v>4.1850622709892586E-2</c:v>
                </c:pt>
                <c:pt idx="27">
                  <c:v>3.098306008082605E-2</c:v>
                </c:pt>
                <c:pt idx="28">
                  <c:v>1.0473743977597212E-3</c:v>
                </c:pt>
                <c:pt idx="29">
                  <c:v>2.7263001266616682E-2</c:v>
                </c:pt>
                <c:pt idx="30">
                  <c:v>5.9082835379050593E-3</c:v>
                </c:pt>
                <c:pt idx="32">
                  <c:v>0.11992205280250559</c:v>
                </c:pt>
                <c:pt idx="33">
                  <c:v>0.15854483605782929</c:v>
                </c:pt>
                <c:pt idx="34">
                  <c:v>3.9665270378883496E-2</c:v>
                </c:pt>
                <c:pt idx="35">
                  <c:v>3.4475255791106454E-2</c:v>
                </c:pt>
              </c:numCache>
            </c:numRef>
          </c:val>
        </c:ser>
        <c:marker val="1"/>
        <c:axId val="61116416"/>
        <c:axId val="86458752"/>
      </c:lineChart>
      <c:catAx>
        <c:axId val="61116416"/>
        <c:scaling>
          <c:orientation val="minMax"/>
        </c:scaling>
        <c:axPos val="b"/>
        <c:majorTickMark val="none"/>
        <c:tickLblPos val="nextTo"/>
        <c:spPr>
          <a:ln w="25400">
            <a:solidFill>
              <a:schemeClr val="tx1"/>
            </a:solidFill>
          </a:ln>
        </c:spPr>
        <c:txPr>
          <a:bodyPr/>
          <a:lstStyle/>
          <a:p>
            <a:pPr>
              <a:defRPr sz="900" b="1">
                <a:latin typeface="Arial" panose="020B0604020202020204" pitchFamily="34" charset="0"/>
                <a:cs typeface="Arial" panose="020B0604020202020204" pitchFamily="34" charset="0"/>
              </a:defRPr>
            </a:pPr>
            <a:endParaRPr lang="it-IT"/>
          </a:p>
        </c:txPr>
        <c:crossAx val="86458752"/>
        <c:crosses val="autoZero"/>
        <c:auto val="1"/>
        <c:lblAlgn val="ctr"/>
        <c:lblOffset val="100"/>
      </c:catAx>
      <c:valAx>
        <c:axId val="86458752"/>
        <c:scaling>
          <c:orientation val="minMax"/>
          <c:max val="0.45"/>
          <c:min val="0"/>
        </c:scaling>
        <c:axPos val="l"/>
        <c:majorGridlines>
          <c:spPr>
            <a:ln>
              <a:solidFill>
                <a:schemeClr val="bg1"/>
              </a:solidFill>
            </a:ln>
          </c:spPr>
        </c:majorGridlines>
        <c:title>
          <c:tx>
            <c:rich>
              <a:bodyPr rot="-5400000" vert="horz"/>
              <a:lstStyle/>
              <a:p>
                <a:pPr>
                  <a:defRPr/>
                </a:pPr>
                <a:r>
                  <a:rPr lang="en-GB" sz="900" b="0">
                    <a:latin typeface="Arial" panose="020B0604020202020204" pitchFamily="34" charset="0"/>
                    <a:cs typeface="Arial" panose="020B0604020202020204" pitchFamily="34" charset="0"/>
                  </a:rPr>
                  <a:t>%</a:t>
                </a:r>
              </a:p>
            </c:rich>
          </c:tx>
          <c:layout/>
        </c:title>
        <c:numFmt formatCode="0.00" sourceLinked="0"/>
        <c:tickLblPos val="nextTo"/>
        <c:spPr>
          <a:ln w="25400">
            <a:solidFill>
              <a:schemeClr val="tx1"/>
            </a:solidFill>
          </a:ln>
        </c:spPr>
        <c:txPr>
          <a:bodyPr/>
          <a:lstStyle/>
          <a:p>
            <a:pPr>
              <a:defRPr sz="900" b="1">
                <a:latin typeface="Arial" panose="020B0604020202020204" pitchFamily="34" charset="0"/>
                <a:cs typeface="Arial" panose="020B0604020202020204" pitchFamily="34" charset="0"/>
              </a:defRPr>
            </a:pPr>
            <a:endParaRPr lang="it-IT"/>
          </a:p>
        </c:txPr>
        <c:crossAx val="61116416"/>
        <c:crosses val="autoZero"/>
        <c:crossBetween val="between"/>
        <c:majorUnit val="5.0000000000000024E-2"/>
      </c:valAx>
      <c:spPr>
        <a:solidFill>
          <a:srgbClr val="EAEAEA"/>
        </a:solidFill>
      </c:spPr>
    </c:plotArea>
    <c:legend>
      <c:legendPos val="b"/>
      <c:layout/>
      <c:txPr>
        <a:bodyPr/>
        <a:lstStyle/>
        <a:p>
          <a:pPr>
            <a:defRPr sz="900" b="1">
              <a:latin typeface="Arial" panose="020B0604020202020204" pitchFamily="34" charset="0"/>
              <a:cs typeface="Arial" panose="020B0604020202020204" pitchFamily="34" charset="0"/>
            </a:defRPr>
          </a:pPr>
          <a:endParaRPr lang="it-IT"/>
        </a:p>
      </c:txPr>
    </c:legend>
    <c:plotVisOnly val="1"/>
    <c:dispBlanksAs val="gap"/>
  </c:chart>
  <c:spPr>
    <a:ln>
      <a:noFill/>
    </a:ln>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it-IT"/>
  <c:chart>
    <c:plotArea>
      <c:layout/>
      <c:lineChart>
        <c:grouping val="standard"/>
        <c:ser>
          <c:idx val="0"/>
          <c:order val="0"/>
          <c:tx>
            <c:strRef>
              <c:f>Foglio2!$C$5</c:f>
              <c:strCache>
                <c:ptCount val="1"/>
                <c:pt idx="0">
                  <c:v>Francia</c:v>
                </c:pt>
              </c:strCache>
            </c:strRef>
          </c:tx>
          <c:cat>
            <c:strRef>
              <c:f>Foglio2!$D$4:$U$4</c:f>
              <c:strCache>
                <c:ptCount val="18"/>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strCache>
            </c:strRef>
          </c:cat>
          <c:val>
            <c:numRef>
              <c:f>Foglio2!$D$5:$U$5</c:f>
              <c:numCache>
                <c:formatCode>#,##0.00_ ;\-#,##0.00\ </c:formatCode>
                <c:ptCount val="18"/>
                <c:pt idx="0">
                  <c:v>1.3085767811792999</c:v>
                </c:pt>
                <c:pt idx="1">
                  <c:v>1.35106943180341</c:v>
                </c:pt>
                <c:pt idx="2">
                  <c:v>1.3753792127489786</c:v>
                </c:pt>
                <c:pt idx="3">
                  <c:v>1.3274442638774586</c:v>
                </c:pt>
                <c:pt idx="4">
                  <c:v>1.3217800294480313</c:v>
                </c:pt>
                <c:pt idx="5">
                  <c:v>1.2743114102966999</c:v>
                </c:pt>
                <c:pt idx="6">
                  <c:v>1.29375630021573</c:v>
                </c:pt>
                <c:pt idx="7">
                  <c:v>1.2750193421106886</c:v>
                </c:pt>
                <c:pt idx="8">
                  <c:v>1.29298676959215</c:v>
                </c:pt>
                <c:pt idx="9">
                  <c:v>1.3646784017120213</c:v>
                </c:pt>
                <c:pt idx="10">
                  <c:v>1.3759695863606698</c:v>
                </c:pt>
                <c:pt idx="11">
                  <c:v>1.4016242957409459</c:v>
                </c:pt>
                <c:pt idx="12">
                  <c:v>1.4382105740892901</c:v>
                </c:pt>
                <c:pt idx="13">
                  <c:v>1.4448247180577578</c:v>
                </c:pt>
                <c:pt idx="14">
                  <c:v>1.4481893397650401</c:v>
                </c:pt>
                <c:pt idx="15">
                  <c:v>1.4445014319296698</c:v>
                </c:pt>
                <c:pt idx="16">
                  <c:v>1.4404485442649</c:v>
                </c:pt>
                <c:pt idx="17">
                  <c:v>1.4195253027912498</c:v>
                </c:pt>
              </c:numCache>
            </c:numRef>
          </c:val>
        </c:ser>
        <c:ser>
          <c:idx val="1"/>
          <c:order val="1"/>
          <c:tx>
            <c:strRef>
              <c:f>Foglio2!$C$6</c:f>
              <c:strCache>
                <c:ptCount val="1"/>
                <c:pt idx="0">
                  <c:v>Germania</c:v>
                </c:pt>
              </c:strCache>
            </c:strRef>
          </c:tx>
          <c:cat>
            <c:strRef>
              <c:f>Foglio2!$D$4:$U$4</c:f>
              <c:strCache>
                <c:ptCount val="18"/>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strCache>
            </c:strRef>
          </c:cat>
          <c:val>
            <c:numRef>
              <c:f>Foglio2!$D$6:$U$6</c:f>
              <c:numCache>
                <c:formatCode>#,##0.00_ ;\-#,##0.00\ </c:formatCode>
                <c:ptCount val="18"/>
                <c:pt idx="0">
                  <c:v>1.6820381009978813</c:v>
                </c:pt>
                <c:pt idx="1">
                  <c:v>1.6667155996972316</c:v>
                </c:pt>
                <c:pt idx="2">
                  <c:v>1.6724830149052421</c:v>
                </c:pt>
                <c:pt idx="3">
                  <c:v>1.7129562898634298</c:v>
                </c:pt>
                <c:pt idx="4">
                  <c:v>1.6895385401344098</c:v>
                </c:pt>
                <c:pt idx="5">
                  <c:v>1.67985179454639</c:v>
                </c:pt>
                <c:pt idx="6">
                  <c:v>1.7193356314634898</c:v>
                </c:pt>
                <c:pt idx="7">
                  <c:v>1.7122985162519999</c:v>
                </c:pt>
                <c:pt idx="8">
                  <c:v>1.79850414171618</c:v>
                </c:pt>
                <c:pt idx="9">
                  <c:v>1.8402376965223499</c:v>
                </c:pt>
                <c:pt idx="10">
                  <c:v>1.8189111881119</c:v>
                </c:pt>
                <c:pt idx="11">
                  <c:v>1.8895646512178486</c:v>
                </c:pt>
                <c:pt idx="12">
                  <c:v>1.9501461066034413</c:v>
                </c:pt>
                <c:pt idx="13">
                  <c:v>1.89531674592391</c:v>
                </c:pt>
                <c:pt idx="14">
                  <c:v>1.9395866725198099</c:v>
                </c:pt>
                <c:pt idx="15">
                  <c:v>1.9991734615561219</c:v>
                </c:pt>
                <c:pt idx="16">
                  <c:v>1.9883218609067224</c:v>
                </c:pt>
                <c:pt idx="17">
                  <c:v>2.0988759176649388</c:v>
                </c:pt>
              </c:numCache>
            </c:numRef>
          </c:val>
        </c:ser>
        <c:ser>
          <c:idx val="2"/>
          <c:order val="2"/>
          <c:tx>
            <c:strRef>
              <c:f>Foglio2!$C$7</c:f>
              <c:strCache>
                <c:ptCount val="1"/>
                <c:pt idx="0">
                  <c:v>Italia</c:v>
                </c:pt>
              </c:strCache>
            </c:strRef>
          </c:tx>
          <c:cat>
            <c:strRef>
              <c:f>Foglio2!$D$4:$U$4</c:f>
              <c:strCache>
                <c:ptCount val="18"/>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strCache>
            </c:strRef>
          </c:cat>
          <c:val>
            <c:numRef>
              <c:f>Foglio2!$D$7:$U$7</c:f>
              <c:numCache>
                <c:formatCode>#,##0.00_ ;\-#,##0.00\ </c:formatCode>
                <c:ptCount val="18"/>
                <c:pt idx="0">
                  <c:v>0.50344304529219996</c:v>
                </c:pt>
                <c:pt idx="1">
                  <c:v>0.51281470904930959</c:v>
                </c:pt>
                <c:pt idx="2">
                  <c:v>0.52433722778712932</c:v>
                </c:pt>
                <c:pt idx="3">
                  <c:v>0.50183014484116906</c:v>
                </c:pt>
                <c:pt idx="4">
                  <c:v>0.50353409404978</c:v>
                </c:pt>
                <c:pt idx="5">
                  <c:v>0.52733204875662865</c:v>
                </c:pt>
                <c:pt idx="6">
                  <c:v>0.53021898858578997</c:v>
                </c:pt>
                <c:pt idx="7">
                  <c:v>0.58741233889603828</c:v>
                </c:pt>
                <c:pt idx="8">
                  <c:v>0.62330637585693893</c:v>
                </c:pt>
                <c:pt idx="9">
                  <c:v>0.65091494999962951</c:v>
                </c:pt>
                <c:pt idx="10">
                  <c:v>0.65933963201953161</c:v>
                </c:pt>
                <c:pt idx="11">
                  <c:v>0.66110200115068063</c:v>
                </c:pt>
                <c:pt idx="12">
                  <c:v>0.68849197125085004</c:v>
                </c:pt>
                <c:pt idx="13">
                  <c:v>0.71546843071268951</c:v>
                </c:pt>
                <c:pt idx="14">
                  <c:v>0.76110284745502066</c:v>
                </c:pt>
                <c:pt idx="15">
                  <c:v>0.7800081036973</c:v>
                </c:pt>
                <c:pt idx="16">
                  <c:v>0.83370788910561</c:v>
                </c:pt>
                <c:pt idx="17">
                  <c:v>0.83056823290049064</c:v>
                </c:pt>
              </c:numCache>
            </c:numRef>
          </c:val>
        </c:ser>
        <c:ser>
          <c:idx val="3"/>
          <c:order val="3"/>
          <c:tx>
            <c:strRef>
              <c:f>Foglio2!$C$8</c:f>
              <c:strCache>
                <c:ptCount val="1"/>
                <c:pt idx="0">
                  <c:v>Spagna</c:v>
                </c:pt>
              </c:strCache>
            </c:strRef>
          </c:tx>
          <c:cat>
            <c:strRef>
              <c:f>Foglio2!$D$4:$U$4</c:f>
              <c:strCache>
                <c:ptCount val="18"/>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strCache>
            </c:strRef>
          </c:cat>
          <c:val>
            <c:numRef>
              <c:f>Foglio2!$D$8:$U$8</c:f>
              <c:numCache>
                <c:formatCode>#,##0.00_ ;\-#,##0.00\ </c:formatCode>
                <c:ptCount val="18"/>
                <c:pt idx="0">
                  <c:v>0.47489330754351999</c:v>
                </c:pt>
                <c:pt idx="1">
                  <c:v>0.46617590718313001</c:v>
                </c:pt>
                <c:pt idx="2">
                  <c:v>0.52400932618699003</c:v>
                </c:pt>
                <c:pt idx="3">
                  <c:v>0.55302960152936065</c:v>
                </c:pt>
                <c:pt idx="4">
                  <c:v>0.56475702909150005</c:v>
                </c:pt>
                <c:pt idx="5">
                  <c:v>0.58942982013097001</c:v>
                </c:pt>
                <c:pt idx="6">
                  <c:v>0.65056529235873095</c:v>
                </c:pt>
                <c:pt idx="7">
                  <c:v>0.68966076274486998</c:v>
                </c:pt>
                <c:pt idx="8">
                  <c:v>0.72328795717709005</c:v>
                </c:pt>
                <c:pt idx="9">
                  <c:v>0.70131893551005997</c:v>
                </c:pt>
                <c:pt idx="10">
                  <c:v>0.69443981367982133</c:v>
                </c:pt>
                <c:pt idx="11">
                  <c:v>0.69095949456723005</c:v>
                </c:pt>
                <c:pt idx="12">
                  <c:v>0.68226371998864921</c:v>
                </c:pt>
                <c:pt idx="13">
                  <c:v>0.67333947877191003</c:v>
                </c:pt>
                <c:pt idx="14">
                  <c:v>0.6537078780520712</c:v>
                </c:pt>
                <c:pt idx="15">
                  <c:v>0.64005031609421092</c:v>
                </c:pt>
                <c:pt idx="16">
                  <c:v>0.63696487933332091</c:v>
                </c:pt>
                <c:pt idx="17">
                  <c:v>0.66270457739263078</c:v>
                </c:pt>
              </c:numCache>
            </c:numRef>
          </c:val>
        </c:ser>
        <c:marker val="1"/>
        <c:axId val="102419840"/>
        <c:axId val="102425728"/>
      </c:lineChart>
      <c:catAx>
        <c:axId val="102419840"/>
        <c:scaling>
          <c:orientation val="minMax"/>
        </c:scaling>
        <c:axPos val="b"/>
        <c:numFmt formatCode="General" sourceLinked="0"/>
        <c:tickLblPos val="nextTo"/>
        <c:crossAx val="102425728"/>
        <c:crosses val="autoZero"/>
        <c:auto val="1"/>
        <c:lblAlgn val="ctr"/>
        <c:lblOffset val="100"/>
      </c:catAx>
      <c:valAx>
        <c:axId val="102425728"/>
        <c:scaling>
          <c:orientation val="minMax"/>
        </c:scaling>
        <c:axPos val="l"/>
        <c:majorGridlines/>
        <c:numFmt formatCode="#,##0.00_ ;\-#,##0.00\ " sourceLinked="1"/>
        <c:tickLblPos val="nextTo"/>
        <c:crossAx val="102419840"/>
        <c:crosses val="autoZero"/>
        <c:crossBetween val="between"/>
      </c:valAx>
    </c:plotArea>
    <c:legend>
      <c:legendPos val="r"/>
      <c:layout/>
    </c:legend>
    <c:plotVisOnly val="1"/>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it-IT"/>
  <c:chart>
    <c:title>
      <c:tx>
        <c:rich>
          <a:bodyPr/>
          <a:lstStyle/>
          <a:p>
            <a:pPr>
              <a:defRPr sz="1100" b="1" i="0" u="none" strike="noStrike" baseline="0">
                <a:solidFill>
                  <a:srgbClr val="000000"/>
                </a:solidFill>
                <a:latin typeface="Arial"/>
                <a:ea typeface="Arial"/>
                <a:cs typeface="Arial"/>
              </a:defRPr>
            </a:pPr>
            <a:r>
              <a:rPr lang="en-GB" sz="1100"/>
              <a:t>Figure I.3-A.3 Evolution of R&amp;D intensity, 2000-2016</a:t>
            </a:r>
          </a:p>
        </c:rich>
      </c:tx>
      <c:layout/>
    </c:title>
    <c:plotArea>
      <c:layout/>
      <c:lineChart>
        <c:grouping val="standard"/>
        <c:ser>
          <c:idx val="0"/>
          <c:order val="0"/>
          <c:tx>
            <c:strRef>
              <c:f>'Figure I.3-A.3'!$R$8</c:f>
              <c:strCache>
                <c:ptCount val="1"/>
                <c:pt idx="0">
                  <c:v> EU</c:v>
                </c:pt>
              </c:strCache>
            </c:strRef>
          </c:tx>
          <c:spPr>
            <a:ln w="38100">
              <a:solidFill>
                <a:srgbClr val="0000FF"/>
              </a:solidFill>
              <a:prstDash val="solid"/>
            </a:ln>
          </c:spPr>
          <c:marker>
            <c:symbol val="none"/>
          </c:marker>
          <c:dLbls>
            <c:dLbl>
              <c:idx val="15"/>
              <c:layout>
                <c:manualLayout>
                  <c:x val="1.7569543419368276E-2"/>
                  <c:y val="4.0335309209944284E-2"/>
                </c:manualLayout>
              </c:layout>
              <c:tx>
                <c:rich>
                  <a:bodyPr/>
                  <a:lstStyle/>
                  <a:p>
                    <a:r>
                      <a:rPr lang="en-US"/>
                      <a:t>EU</a:t>
                    </a:r>
                  </a:p>
                </c:rich>
              </c:tx>
              <c:showVal val="1"/>
              <c:extLst>
                <c:ext xmlns:c15="http://schemas.microsoft.com/office/drawing/2012/chart" uri="{CE6537A1-D6FC-4f65-9D91-7224C49458BB}">
                  <c15:layout/>
                </c:ext>
              </c:extLst>
            </c:dLbl>
            <c:delete val="1"/>
            <c:spPr>
              <a:noFill/>
              <a:ln>
                <a:noFill/>
              </a:ln>
              <a:effectLst/>
            </c:spPr>
            <c:extLst>
              <c:ext xmlns:c15="http://schemas.microsoft.com/office/drawing/2012/chart" uri="{CE6537A1-D6FC-4f65-9D91-7224C49458BB}">
                <c15:showLeaderLines val="0"/>
              </c:ext>
            </c:extLst>
          </c:dLbls>
          <c:cat>
            <c:strRef>
              <c:f>'Figure I.3-A.3'!$S$7:$AI$7</c:f>
              <c:strCache>
                <c:ptCount val="17"/>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strCache>
            </c:strRef>
          </c:cat>
          <c:val>
            <c:numRef>
              <c:f>'Figure I.3-A.3'!$S$8:$AI$8</c:f>
              <c:numCache>
                <c:formatCode>0.00</c:formatCode>
                <c:ptCount val="17"/>
                <c:pt idx="0">
                  <c:v>1.7716445198637301</c:v>
                </c:pt>
                <c:pt idx="1">
                  <c:v>1.7835496516011635</c:v>
                </c:pt>
                <c:pt idx="2">
                  <c:v>1.7924441356245429</c:v>
                </c:pt>
                <c:pt idx="3">
                  <c:v>1.784678639019208</c:v>
                </c:pt>
                <c:pt idx="4">
                  <c:v>1.7496014595616554</c:v>
                </c:pt>
                <c:pt idx="5">
                  <c:v>1.7421224884828959</c:v>
                </c:pt>
                <c:pt idx="6">
                  <c:v>1.7632211200975298</c:v>
                </c:pt>
                <c:pt idx="7">
                  <c:v>1.7667896228585851</c:v>
                </c:pt>
                <c:pt idx="8">
                  <c:v>1.8360895895555736</c:v>
                </c:pt>
                <c:pt idx="9">
                  <c:v>1.9283609494024521</c:v>
                </c:pt>
                <c:pt idx="10">
                  <c:v>1.9253031067453401</c:v>
                </c:pt>
                <c:pt idx="11">
                  <c:v>1.968649933686395</c:v>
                </c:pt>
                <c:pt idx="12">
                  <c:v>2.0052869326615279</c:v>
                </c:pt>
                <c:pt idx="13">
                  <c:v>2.0180880891812429</c:v>
                </c:pt>
                <c:pt idx="14">
                  <c:v>2.0299771571864418</c:v>
                </c:pt>
                <c:pt idx="15">
                  <c:v>2.0315039604601757</c:v>
                </c:pt>
                <c:pt idx="16">
                  <c:v>2.0277485610298278</c:v>
                </c:pt>
              </c:numCache>
            </c:numRef>
          </c:val>
          <c:extLst xmlns:c16r2="http://schemas.microsoft.com/office/drawing/2015/06/chart">
            <c:ext xmlns:c16="http://schemas.microsoft.com/office/drawing/2014/chart" uri="{C3380CC4-5D6E-409C-BE32-E72D297353CC}">
              <c16:uniqueId val="{00000002-B484-4C6A-866E-0838D72752FB}"/>
            </c:ext>
          </c:extLst>
        </c:ser>
        <c:ser>
          <c:idx val="1"/>
          <c:order val="1"/>
          <c:tx>
            <c:strRef>
              <c:f>'Figure I.3-A.3'!$R$9</c:f>
              <c:strCache>
                <c:ptCount val="1"/>
                <c:pt idx="0">
                  <c:v> United States (3)</c:v>
                </c:pt>
              </c:strCache>
            </c:strRef>
          </c:tx>
          <c:spPr>
            <a:ln w="38100">
              <a:solidFill>
                <a:srgbClr val="FF0000"/>
              </a:solidFill>
              <a:prstDash val="solid"/>
            </a:ln>
          </c:spPr>
          <c:marker>
            <c:symbol val="none"/>
          </c:marker>
          <c:dLbls>
            <c:dLbl>
              <c:idx val="13"/>
              <c:layout>
                <c:manualLayout>
                  <c:x val="-2.3426057892490987E-2"/>
                  <c:y val="-3.7057272602829532E-2"/>
                </c:manualLayout>
              </c:layout>
              <c:tx>
                <c:rich>
                  <a:bodyPr/>
                  <a:lstStyle/>
                  <a:p>
                    <a:r>
                      <a:rPr lang="en-US"/>
                      <a:t>United States</a:t>
                    </a:r>
                    <a:r>
                      <a:rPr lang="en-US" baseline="30000"/>
                      <a:t>(3)</a:t>
                    </a:r>
                  </a:p>
                </c:rich>
              </c:tx>
              <c:showVal val="1"/>
              <c:extLst>
                <c:ext xmlns:c15="http://schemas.microsoft.com/office/drawing/2012/chart" uri="{CE6537A1-D6FC-4f65-9D91-7224C49458BB}">
                  <c15:layout/>
                </c:ext>
              </c:extLst>
            </c:dLbl>
            <c:delete val="1"/>
            <c:spPr>
              <a:noFill/>
              <a:ln>
                <a:noFill/>
              </a:ln>
              <a:effectLst/>
            </c:spPr>
            <c:extLst>
              <c:ext xmlns:c15="http://schemas.microsoft.com/office/drawing/2012/chart" uri="{CE6537A1-D6FC-4f65-9D91-7224C49458BB}">
                <c15:showLeaderLines val="0"/>
              </c:ext>
            </c:extLst>
          </c:dLbls>
          <c:cat>
            <c:strRef>
              <c:f>'Figure I.3-A.3'!$S$7:$AI$7</c:f>
              <c:strCache>
                <c:ptCount val="17"/>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strCache>
            </c:strRef>
          </c:cat>
          <c:val>
            <c:numRef>
              <c:f>'Figure I.3-A.3'!$S$9:$AI$9</c:f>
              <c:numCache>
                <c:formatCode>0.00</c:formatCode>
                <c:ptCount val="17"/>
                <c:pt idx="0">
                  <c:v>2.6205035616224781</c:v>
                </c:pt>
                <c:pt idx="1">
                  <c:v>2.6383227588783287</c:v>
                </c:pt>
                <c:pt idx="2">
                  <c:v>2.5496756369429372</c:v>
                </c:pt>
                <c:pt idx="3">
                  <c:v>2.5528661667826431</c:v>
                </c:pt>
                <c:pt idx="4">
                  <c:v>2.4899535052262629</c:v>
                </c:pt>
                <c:pt idx="5">
                  <c:v>2.5059940921323749</c:v>
                </c:pt>
                <c:pt idx="6">
                  <c:v>2.5500206121758477</c:v>
                </c:pt>
                <c:pt idx="7">
                  <c:v>2.626920764337549</c:v>
                </c:pt>
                <c:pt idx="8">
                  <c:v>2.7668290328511271</c:v>
                </c:pt>
                <c:pt idx="9">
                  <c:v>2.8185890596951637</c:v>
                </c:pt>
                <c:pt idx="10">
                  <c:v>2.7404624798153909</c:v>
                </c:pt>
                <c:pt idx="11">
                  <c:v>2.7696484697761772</c:v>
                </c:pt>
                <c:pt idx="12">
                  <c:v>2.705503598742379</c:v>
                </c:pt>
                <c:pt idx="13">
                  <c:v>2.7415842430619159</c:v>
                </c:pt>
                <c:pt idx="14">
                  <c:v>2.7560234651631728</c:v>
                </c:pt>
                <c:pt idx="15">
                  <c:v>2.7881732792035416</c:v>
                </c:pt>
              </c:numCache>
            </c:numRef>
          </c:val>
          <c:extLst xmlns:c16r2="http://schemas.microsoft.com/office/drawing/2015/06/chart">
            <c:ext xmlns:c16="http://schemas.microsoft.com/office/drawing/2014/chart" uri="{C3380CC4-5D6E-409C-BE32-E72D297353CC}">
              <c16:uniqueId val="{00000005-B484-4C6A-866E-0838D72752FB}"/>
            </c:ext>
          </c:extLst>
        </c:ser>
        <c:ser>
          <c:idx val="2"/>
          <c:order val="2"/>
          <c:tx>
            <c:strRef>
              <c:f>'Figure I.3-A.3'!$R$10</c:f>
              <c:strCache>
                <c:ptCount val="1"/>
                <c:pt idx="0">
                  <c:v> Japan (2)</c:v>
                </c:pt>
              </c:strCache>
            </c:strRef>
          </c:tx>
          <c:spPr>
            <a:ln w="38100">
              <a:solidFill>
                <a:srgbClr val="FFFF00"/>
              </a:solidFill>
              <a:prstDash val="solid"/>
            </a:ln>
          </c:spPr>
          <c:marker>
            <c:symbol val="none"/>
          </c:marker>
          <c:dLbls>
            <c:dLbl>
              <c:idx val="14"/>
              <c:layout>
                <c:manualLayout>
                  <c:x val="-1.5617371928327331E-2"/>
                  <c:y val="-2.2944750953749801E-2"/>
                </c:manualLayout>
              </c:layout>
              <c:tx>
                <c:rich>
                  <a:bodyPr/>
                  <a:lstStyle/>
                  <a:p>
                    <a:r>
                      <a:rPr lang="en-US"/>
                      <a:t>Japan</a:t>
                    </a:r>
                    <a:r>
                      <a:rPr lang="en-US" baseline="30000"/>
                      <a:t>(2)</a:t>
                    </a:r>
                  </a:p>
                </c:rich>
              </c:tx>
              <c:showVal val="1"/>
              <c:extLst>
                <c:ext xmlns:c15="http://schemas.microsoft.com/office/drawing/2012/chart" uri="{CE6537A1-D6FC-4f65-9D91-7224C49458BB}">
                  <c15:layout/>
                </c:ext>
              </c:extLst>
            </c:dLbl>
            <c:delete val="1"/>
            <c:spPr>
              <a:noFill/>
              <a:ln>
                <a:noFill/>
              </a:ln>
              <a:effectLst/>
            </c:spPr>
            <c:extLst>
              <c:ext xmlns:c15="http://schemas.microsoft.com/office/drawing/2012/chart" uri="{CE6537A1-D6FC-4f65-9D91-7224C49458BB}">
                <c15:showLeaderLines val="0"/>
              </c:ext>
            </c:extLst>
          </c:dLbls>
          <c:cat>
            <c:strRef>
              <c:f>'Figure I.3-A.3'!$S$7:$AI$7</c:f>
              <c:strCache>
                <c:ptCount val="17"/>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strCache>
            </c:strRef>
          </c:cat>
          <c:val>
            <c:numRef>
              <c:f>'Figure I.3-A.3'!$S$10:$AI$10</c:f>
              <c:numCache>
                <c:formatCode>0.00</c:formatCode>
                <c:ptCount val="17"/>
                <c:pt idx="0">
                  <c:v>2.9056860943296607</c:v>
                </c:pt>
                <c:pt idx="1">
                  <c:v>2.9718304796321231</c:v>
                </c:pt>
                <c:pt idx="2">
                  <c:v>3.0139397138915758</c:v>
                </c:pt>
                <c:pt idx="3">
                  <c:v>3.0429533758879255</c:v>
                </c:pt>
                <c:pt idx="4">
                  <c:v>3.0295184670613442</c:v>
                </c:pt>
                <c:pt idx="5">
                  <c:v>3.1809938244658609</c:v>
                </c:pt>
                <c:pt idx="6">
                  <c:v>3.2784430677439276</c:v>
                </c:pt>
                <c:pt idx="7">
                  <c:v>3.3395960263929152</c:v>
                </c:pt>
                <c:pt idx="8">
                  <c:v>3.3371799621175242</c:v>
                </c:pt>
                <c:pt idx="9">
                  <c:v>3.2313985058253212</c:v>
                </c:pt>
                <c:pt idx="10">
                  <c:v>3.1370753780474208</c:v>
                </c:pt>
                <c:pt idx="11">
                  <c:v>3.2447664214192469</c:v>
                </c:pt>
                <c:pt idx="12">
                  <c:v>3.2090839369545487</c:v>
                </c:pt>
                <c:pt idx="13">
                  <c:v>3.3149598271458287</c:v>
                </c:pt>
                <c:pt idx="14">
                  <c:v>3.4013967350466614</c:v>
                </c:pt>
                <c:pt idx="15">
                  <c:v>3.2864404390050042</c:v>
                </c:pt>
              </c:numCache>
            </c:numRef>
          </c:val>
          <c:extLst xmlns:c16r2="http://schemas.microsoft.com/office/drawing/2015/06/chart">
            <c:ext xmlns:c16="http://schemas.microsoft.com/office/drawing/2014/chart" uri="{C3380CC4-5D6E-409C-BE32-E72D297353CC}">
              <c16:uniqueId val="{00000008-B484-4C6A-866E-0838D72752FB}"/>
            </c:ext>
          </c:extLst>
        </c:ser>
        <c:ser>
          <c:idx val="3"/>
          <c:order val="3"/>
          <c:tx>
            <c:strRef>
              <c:f>'Figure I.3-A.3'!$R$11</c:f>
              <c:strCache>
                <c:ptCount val="1"/>
                <c:pt idx="0">
                  <c:v> China (4)</c:v>
                </c:pt>
              </c:strCache>
            </c:strRef>
          </c:tx>
          <c:spPr>
            <a:ln w="38100">
              <a:solidFill>
                <a:srgbClr val="CC99FF"/>
              </a:solidFill>
              <a:prstDash val="solid"/>
            </a:ln>
          </c:spPr>
          <c:marker>
            <c:symbol val="none"/>
          </c:marker>
          <c:dLbls>
            <c:dLbl>
              <c:idx val="14"/>
              <c:layout>
                <c:manualLayout>
                  <c:x val="-7.8086859641636813E-3"/>
                  <c:y val="-3.7770684069896671E-2"/>
                </c:manualLayout>
              </c:layout>
              <c:tx>
                <c:rich>
                  <a:bodyPr/>
                  <a:lstStyle/>
                  <a:p>
                    <a:r>
                      <a:rPr lang="en-US"/>
                      <a:t>China</a:t>
                    </a:r>
                    <a:r>
                      <a:rPr lang="en-US" baseline="30000"/>
                      <a:t>(4)</a:t>
                    </a:r>
                  </a:p>
                </c:rich>
              </c:tx>
              <c:showVal val="1"/>
              <c:extLst>
                <c:ext xmlns:c15="http://schemas.microsoft.com/office/drawing/2012/chart" uri="{CE6537A1-D6FC-4f65-9D91-7224C49458BB}">
                  <c15:layout/>
                </c:ext>
              </c:extLst>
            </c:dLbl>
            <c:delete val="1"/>
            <c:spPr>
              <a:noFill/>
              <a:ln>
                <a:noFill/>
              </a:ln>
              <a:effectLst/>
            </c:spPr>
            <c:extLst>
              <c:ext xmlns:c15="http://schemas.microsoft.com/office/drawing/2012/chart" uri="{CE6537A1-D6FC-4f65-9D91-7224C49458BB}">
                <c15:showLeaderLines val="0"/>
              </c:ext>
            </c:extLst>
          </c:dLbls>
          <c:cat>
            <c:strRef>
              <c:f>'Figure I.3-A.3'!$S$7:$AI$7</c:f>
              <c:strCache>
                <c:ptCount val="17"/>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strCache>
            </c:strRef>
          </c:cat>
          <c:val>
            <c:numRef>
              <c:f>'Figure I.3-A.3'!$S$11:$AI$11</c:f>
              <c:numCache>
                <c:formatCode>0.00</c:formatCode>
                <c:ptCount val="17"/>
                <c:pt idx="0">
                  <c:v>0.89316289347023248</c:v>
                </c:pt>
                <c:pt idx="1">
                  <c:v>0.94033074299189867</c:v>
                </c:pt>
                <c:pt idx="2">
                  <c:v>1.0578600828049083</c:v>
                </c:pt>
                <c:pt idx="3">
                  <c:v>1.1203662178473119</c:v>
                </c:pt>
                <c:pt idx="4">
                  <c:v>1.2149827335810841</c:v>
                </c:pt>
                <c:pt idx="5">
                  <c:v>1.3079155920731957</c:v>
                </c:pt>
                <c:pt idx="6">
                  <c:v>1.3685369753079302</c:v>
                </c:pt>
                <c:pt idx="7">
                  <c:v>1.372982582724114</c:v>
                </c:pt>
                <c:pt idx="8">
                  <c:v>1.4446939436906898</c:v>
                </c:pt>
                <c:pt idx="9">
                  <c:v>1.6621072616966093</c:v>
                </c:pt>
                <c:pt idx="10">
                  <c:v>1.7099415778953351</c:v>
                </c:pt>
                <c:pt idx="11">
                  <c:v>1.7753932516367188</c:v>
                </c:pt>
                <c:pt idx="12">
                  <c:v>1.9058160111537441</c:v>
                </c:pt>
                <c:pt idx="13">
                  <c:v>1.9902073418883541</c:v>
                </c:pt>
                <c:pt idx="14">
                  <c:v>2.0211419512944659</c:v>
                </c:pt>
                <c:pt idx="15">
                  <c:v>2.0670701317968518</c:v>
                </c:pt>
              </c:numCache>
            </c:numRef>
          </c:val>
          <c:extLst xmlns:c16r2="http://schemas.microsoft.com/office/drawing/2015/06/chart">
            <c:ext xmlns:c16="http://schemas.microsoft.com/office/drawing/2014/chart" uri="{C3380CC4-5D6E-409C-BE32-E72D297353CC}">
              <c16:uniqueId val="{0000000B-B484-4C6A-866E-0838D72752FB}"/>
            </c:ext>
          </c:extLst>
        </c:ser>
        <c:ser>
          <c:idx val="4"/>
          <c:order val="4"/>
          <c:tx>
            <c:strRef>
              <c:f>'Figure I.3-A.3'!$R$12</c:f>
              <c:strCache>
                <c:ptCount val="1"/>
                <c:pt idx="0">
                  <c:v> South Korea (1)</c:v>
                </c:pt>
              </c:strCache>
            </c:strRef>
          </c:tx>
          <c:spPr>
            <a:ln w="38100">
              <a:solidFill>
                <a:srgbClr val="FF9999"/>
              </a:solidFill>
              <a:prstDash val="solid"/>
            </a:ln>
          </c:spPr>
          <c:marker>
            <c:symbol val="none"/>
          </c:marker>
          <c:dLbls>
            <c:dLbl>
              <c:idx val="14"/>
              <c:layout>
                <c:manualLayout>
                  <c:x val="-2.1473886401450148E-2"/>
                  <c:y val="-2.3489634020466551E-2"/>
                </c:manualLayout>
              </c:layout>
              <c:tx>
                <c:rich>
                  <a:bodyPr/>
                  <a:lstStyle/>
                  <a:p>
                    <a:r>
                      <a:rPr lang="en-US"/>
                      <a:t>South Korea</a:t>
                    </a:r>
                    <a:r>
                      <a:rPr lang="en-US" baseline="30000"/>
                      <a:t>(1)</a:t>
                    </a:r>
                  </a:p>
                </c:rich>
              </c:tx>
              <c:showVal val="1"/>
              <c:extLst>
                <c:ext xmlns:c15="http://schemas.microsoft.com/office/drawing/2012/chart" uri="{CE6537A1-D6FC-4f65-9D91-7224C49458BB}">
                  <c15:layout/>
                </c:ext>
              </c:extLst>
            </c:dLbl>
            <c:delete val="1"/>
            <c:spPr>
              <a:noFill/>
              <a:ln>
                <a:noFill/>
              </a:ln>
              <a:effectLst/>
            </c:spPr>
            <c:extLst>
              <c:ext xmlns:c15="http://schemas.microsoft.com/office/drawing/2012/chart" uri="{CE6537A1-D6FC-4f65-9D91-7224C49458BB}">
                <c15:showLeaderLines val="0"/>
              </c:ext>
            </c:extLst>
          </c:dLbls>
          <c:cat>
            <c:strRef>
              <c:f>'Figure I.3-A.3'!$S$7:$AI$7</c:f>
              <c:strCache>
                <c:ptCount val="17"/>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strCache>
            </c:strRef>
          </c:cat>
          <c:val>
            <c:numRef>
              <c:f>'Figure I.3-A.3'!$S$12:$AI$12</c:f>
              <c:numCache>
                <c:formatCode>0.00</c:formatCode>
                <c:ptCount val="17"/>
                <c:pt idx="0">
                  <c:v>2.1802324867447984</c:v>
                </c:pt>
                <c:pt idx="1">
                  <c:v>2.3410843825368017</c:v>
                </c:pt>
                <c:pt idx="2">
                  <c:v>2.2738150001266506</c:v>
                </c:pt>
                <c:pt idx="3">
                  <c:v>2.3515009520723082</c:v>
                </c:pt>
                <c:pt idx="4">
                  <c:v>2.5324777496421085</c:v>
                </c:pt>
                <c:pt idx="5">
                  <c:v>2.6261670478919696</c:v>
                </c:pt>
                <c:pt idx="6">
                  <c:v>2.8306582360872743</c:v>
                </c:pt>
                <c:pt idx="7">
                  <c:v>3.0003492195313592</c:v>
                </c:pt>
                <c:pt idx="8">
                  <c:v>3.1234311876534795</c:v>
                </c:pt>
                <c:pt idx="9">
                  <c:v>3.2932400249438238</c:v>
                </c:pt>
                <c:pt idx="10">
                  <c:v>3.4659414374207707</c:v>
                </c:pt>
                <c:pt idx="11">
                  <c:v>3.7436129839023771</c:v>
                </c:pt>
                <c:pt idx="12">
                  <c:v>4.0255432819775754</c:v>
                </c:pt>
                <c:pt idx="13">
                  <c:v>4.1485284663548505</c:v>
                </c:pt>
                <c:pt idx="14">
                  <c:v>4.2887433256758323</c:v>
                </c:pt>
                <c:pt idx="15">
                  <c:v>4.2319855776843651</c:v>
                </c:pt>
              </c:numCache>
            </c:numRef>
          </c:val>
          <c:extLst xmlns:c16r2="http://schemas.microsoft.com/office/drawing/2015/06/chart">
            <c:ext xmlns:c16="http://schemas.microsoft.com/office/drawing/2014/chart" uri="{C3380CC4-5D6E-409C-BE32-E72D297353CC}">
              <c16:uniqueId val="{0000000E-B484-4C6A-866E-0838D72752FB}"/>
            </c:ext>
          </c:extLst>
        </c:ser>
        <c:marker val="1"/>
        <c:axId val="103363712"/>
        <c:axId val="103365248"/>
      </c:lineChart>
      <c:catAx>
        <c:axId val="103363712"/>
        <c:scaling>
          <c:orientation val="minMax"/>
        </c:scaling>
        <c:axPos val="b"/>
        <c:numFmt formatCode="General" sourceLinked="1"/>
        <c:majorTickMark val="none"/>
        <c:tickLblPos val="nextTo"/>
        <c:spPr>
          <a:ln w="25400">
            <a:solidFill>
              <a:schemeClr val="tx1"/>
            </a:solidFill>
          </a:ln>
        </c:spPr>
        <c:txPr>
          <a:bodyPr rot="0" vert="horz"/>
          <a:lstStyle/>
          <a:p>
            <a:pPr>
              <a:defRPr sz="900" b="1" i="0" u="none" strike="noStrike" baseline="0">
                <a:solidFill>
                  <a:srgbClr val="000000"/>
                </a:solidFill>
                <a:latin typeface="Arial"/>
                <a:ea typeface="Arial"/>
                <a:cs typeface="Arial"/>
              </a:defRPr>
            </a:pPr>
            <a:endParaRPr lang="it-IT"/>
          </a:p>
        </c:txPr>
        <c:crossAx val="103365248"/>
        <c:crosses val="autoZero"/>
        <c:auto val="1"/>
        <c:lblAlgn val="ctr"/>
        <c:lblOffset val="100"/>
      </c:catAx>
      <c:valAx>
        <c:axId val="103365248"/>
        <c:scaling>
          <c:orientation val="minMax"/>
          <c:max val="4.5"/>
          <c:min val="0.5"/>
        </c:scaling>
        <c:axPos val="l"/>
        <c:title>
          <c:tx>
            <c:rich>
              <a:bodyPr/>
              <a:lstStyle/>
              <a:p>
                <a:pPr>
                  <a:defRPr sz="900" b="1" i="0" u="none" strike="noStrike" baseline="0">
                    <a:solidFill>
                      <a:srgbClr val="000000"/>
                    </a:solidFill>
                    <a:latin typeface="Arial"/>
                    <a:ea typeface="Arial"/>
                    <a:cs typeface="Arial"/>
                  </a:defRPr>
                </a:pPr>
                <a:r>
                  <a:rPr lang="en-GB"/>
                  <a:t>R&amp;D intensity</a:t>
                </a:r>
              </a:p>
            </c:rich>
          </c:tx>
          <c:layout/>
        </c:title>
        <c:numFmt formatCode="0.0" sourceLinked="0"/>
        <c:tickLblPos val="nextTo"/>
        <c:spPr>
          <a:ln w="25400">
            <a:solidFill>
              <a:schemeClr val="tx1"/>
            </a:solidFill>
          </a:ln>
        </c:spPr>
        <c:txPr>
          <a:bodyPr rot="0" vert="horz"/>
          <a:lstStyle/>
          <a:p>
            <a:pPr>
              <a:defRPr sz="900" b="1" i="0" u="none" strike="noStrike" baseline="0">
                <a:solidFill>
                  <a:srgbClr val="000000"/>
                </a:solidFill>
                <a:latin typeface="Arial"/>
                <a:ea typeface="Arial"/>
                <a:cs typeface="Arial"/>
              </a:defRPr>
            </a:pPr>
            <a:endParaRPr lang="it-IT"/>
          </a:p>
        </c:txPr>
        <c:crossAx val="103363712"/>
        <c:crosses val="autoZero"/>
        <c:crossBetween val="between"/>
        <c:majorUnit val="0.5"/>
      </c:valAx>
      <c:spPr>
        <a:solidFill>
          <a:srgbClr val="EAEAEA"/>
        </a:solidFill>
      </c:spPr>
    </c:plotArea>
    <c:plotVisOnly val="1"/>
    <c:dispBlanksAs val="gap"/>
  </c:chart>
  <c:spPr>
    <a:noFill/>
    <a:ln>
      <a:noFill/>
    </a:ln>
  </c:spPr>
  <c:txPr>
    <a:bodyPr/>
    <a:lstStyle/>
    <a:p>
      <a:pPr>
        <a:defRPr sz="900" b="1" i="0" u="none" strike="noStrike" baseline="0">
          <a:solidFill>
            <a:srgbClr val="000000"/>
          </a:solidFill>
          <a:latin typeface="Arial"/>
          <a:ea typeface="Arial"/>
          <a:cs typeface="Arial"/>
        </a:defRPr>
      </a:pPr>
      <a:endParaRPr lang="it-IT"/>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it-IT"/>
  <c:chart>
    <c:title>
      <c:tx>
        <c:rich>
          <a:bodyPr/>
          <a:lstStyle/>
          <a:p>
            <a:pPr>
              <a:defRPr sz="1100" b="1" i="0" u="none" strike="noStrike" baseline="0">
                <a:solidFill>
                  <a:srgbClr val="000000"/>
                </a:solidFill>
                <a:latin typeface="Arial"/>
                <a:ea typeface="Arial"/>
                <a:cs typeface="Arial"/>
              </a:defRPr>
            </a:pPr>
            <a:r>
              <a:rPr lang="en-GB" sz="1100"/>
              <a:t>Figure 1.3-A.10 Evolution of business R&amp;D intensity, 2000-2016</a:t>
            </a:r>
          </a:p>
        </c:rich>
      </c:tx>
      <c:layout/>
    </c:title>
    <c:plotArea>
      <c:layout/>
      <c:lineChart>
        <c:grouping val="standard"/>
        <c:ser>
          <c:idx val="0"/>
          <c:order val="0"/>
          <c:tx>
            <c:strRef>
              <c:f>'Figure I.3-A.10'!$R$8</c:f>
              <c:strCache>
                <c:ptCount val="1"/>
                <c:pt idx="0">
                  <c:v> EU</c:v>
                </c:pt>
              </c:strCache>
            </c:strRef>
          </c:tx>
          <c:spPr>
            <a:ln w="38100">
              <a:solidFill>
                <a:srgbClr val="0000FF"/>
              </a:solidFill>
              <a:prstDash val="solid"/>
            </a:ln>
          </c:spPr>
          <c:marker>
            <c:symbol val="none"/>
          </c:marker>
          <c:dLbls>
            <c:dLbl>
              <c:idx val="13"/>
              <c:layout>
                <c:manualLayout>
                  <c:x val="0.12245185210879461"/>
                  <c:y val="-5.0360578167165715E-2"/>
                </c:manualLayout>
              </c:layout>
              <c:tx>
                <c:rich>
                  <a:bodyPr/>
                  <a:lstStyle/>
                  <a:p>
                    <a:r>
                      <a:rPr lang="en-US"/>
                      <a:t>EU</a:t>
                    </a:r>
                  </a:p>
                </c:rich>
              </c:tx>
              <c:showVal val="1"/>
              <c:extLst xmlns:c16r2="http://schemas.microsoft.com/office/drawing/2015/06/chart">
                <c:ext xmlns:c16="http://schemas.microsoft.com/office/drawing/2014/chart" uri="{C3380CC4-5D6E-409C-BE32-E72D297353CC}">
                  <c16:uniqueId val="{00000000-EA13-4B66-83E8-BFA47803262F}"/>
                </c:ext>
                <c:ext xmlns:c15="http://schemas.microsoft.com/office/drawing/2012/chart" uri="{CE6537A1-D6FC-4f65-9D91-7224C49458BB}">
                  <c15:layout/>
                </c:ext>
              </c:extLst>
            </c:dLbl>
            <c:dLbl>
              <c:idx val="20"/>
              <c:layout>
                <c:manualLayout>
                  <c:x val="-3.0690671338716807E-2"/>
                  <c:y val="5.2245423140935103E-2"/>
                </c:manualLayout>
              </c:layout>
              <c:tx>
                <c:rich>
                  <a:bodyPr/>
                  <a:lstStyle/>
                  <a:p>
                    <a:pPr>
                      <a:defRPr sz="900" b="1" i="0" u="none" strike="noStrike" baseline="0">
                        <a:solidFill>
                          <a:srgbClr val="000000"/>
                        </a:solidFill>
                        <a:latin typeface="Arial"/>
                        <a:ea typeface="Arial"/>
                        <a:cs typeface="Arial"/>
                      </a:defRPr>
                    </a:pPr>
                    <a:r>
                      <a:rPr lang="en-GB" sz="1000" b="1" i="0" u="none" strike="noStrike" baseline="0">
                        <a:solidFill>
                          <a:srgbClr val="000000"/>
                        </a:solidFill>
                        <a:latin typeface="Arial"/>
                        <a:cs typeface="Arial"/>
                      </a:rPr>
                      <a:t> EU </a:t>
                    </a:r>
                    <a:r>
                      <a:rPr lang="en-GB" sz="1000" b="1" i="0" u="none" strike="noStrike" baseline="30000">
                        <a:solidFill>
                          <a:srgbClr val="000000"/>
                        </a:solidFill>
                        <a:latin typeface="Arial"/>
                        <a:cs typeface="Arial"/>
                      </a:rPr>
                      <a:t>(4)</a:t>
                    </a:r>
                    <a:endParaRPr lang="en-GB"/>
                  </a:p>
                </c:rich>
              </c:tx>
              <c:spPr/>
              <c:dLblPos val="r"/>
              <c:extLst xmlns:c16r2="http://schemas.microsoft.com/office/drawing/2015/06/chart">
                <c:ext xmlns:c16="http://schemas.microsoft.com/office/drawing/2014/chart" uri="{C3380CC4-5D6E-409C-BE32-E72D297353CC}">
                  <c16:uniqueId val="{00000001-EA13-4B66-83E8-BFA47803262F}"/>
                </c:ext>
                <c:ext xmlns:c15="http://schemas.microsoft.com/office/drawing/2012/chart" uri="{CE6537A1-D6FC-4f65-9D91-7224C49458BB}"/>
              </c:extLst>
            </c:dLbl>
            <c:delete val="1"/>
            <c:spPr>
              <a:noFill/>
              <a:ln>
                <a:noFill/>
              </a:ln>
              <a:effectLst/>
            </c:spPr>
            <c:extLst xmlns:c16r2="http://schemas.microsoft.com/office/drawing/2015/06/chart">
              <c:ext xmlns:c15="http://schemas.microsoft.com/office/drawing/2012/chart" uri="{CE6537A1-D6FC-4f65-9D91-7224C49458BB}">
                <c15:showLeaderLines val="0"/>
              </c:ext>
            </c:extLst>
          </c:dLbls>
          <c:cat>
            <c:strRef>
              <c:f>'Figure I.3-A.10'!$S$7:$AI$7</c:f>
              <c:strCache>
                <c:ptCount val="17"/>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strCache>
            </c:strRef>
          </c:cat>
          <c:val>
            <c:numRef>
              <c:f>'Figure I.3-A.10'!$S$8:$AI$8</c:f>
              <c:numCache>
                <c:formatCode>0.00</c:formatCode>
                <c:ptCount val="17"/>
                <c:pt idx="0">
                  <c:v>1.1450050190966381</c:v>
                </c:pt>
                <c:pt idx="1">
                  <c:v>1.1519789545685062</c:v>
                </c:pt>
                <c:pt idx="2">
                  <c:v>1.143955570540466</c:v>
                </c:pt>
                <c:pt idx="3">
                  <c:v>1.1335142758732237</c:v>
                </c:pt>
                <c:pt idx="4">
                  <c:v>1.1086715152170978</c:v>
                </c:pt>
                <c:pt idx="5">
                  <c:v>1.0955103458674378</c:v>
                </c:pt>
                <c:pt idx="6">
                  <c:v>1.1179408629333702</c:v>
                </c:pt>
                <c:pt idx="7">
                  <c:v>1.1238579441956622</c:v>
                </c:pt>
                <c:pt idx="8">
                  <c:v>1.1608051800839243</c:v>
                </c:pt>
                <c:pt idx="9">
                  <c:v>1.1906278379401609</c:v>
                </c:pt>
                <c:pt idx="10">
                  <c:v>1.1908768838053321</c:v>
                </c:pt>
                <c:pt idx="11">
                  <c:v>1.243704074326869</c:v>
                </c:pt>
                <c:pt idx="12">
                  <c:v>1.2731283286628619</c:v>
                </c:pt>
                <c:pt idx="13">
                  <c:v>1.2797378593862101</c:v>
                </c:pt>
                <c:pt idx="14">
                  <c:v>1.2982064875903292</c:v>
                </c:pt>
                <c:pt idx="15">
                  <c:v>1.3112670191453526</c:v>
                </c:pt>
                <c:pt idx="16">
                  <c:v>1.3217891225275229</c:v>
                </c:pt>
              </c:numCache>
            </c:numRef>
          </c:val>
          <c:extLst xmlns:c16r2="http://schemas.microsoft.com/office/drawing/2015/06/chart">
            <c:ext xmlns:c16="http://schemas.microsoft.com/office/drawing/2014/chart" uri="{C3380CC4-5D6E-409C-BE32-E72D297353CC}">
              <c16:uniqueId val="{00000002-EA13-4B66-83E8-BFA47803262F}"/>
            </c:ext>
          </c:extLst>
        </c:ser>
        <c:ser>
          <c:idx val="1"/>
          <c:order val="1"/>
          <c:tx>
            <c:strRef>
              <c:f>'Figure I.3-A.10'!$R$9</c:f>
              <c:strCache>
                <c:ptCount val="1"/>
                <c:pt idx="0">
                  <c:v> United States  (2)</c:v>
                </c:pt>
              </c:strCache>
            </c:strRef>
          </c:tx>
          <c:spPr>
            <a:ln w="38100">
              <a:solidFill>
                <a:srgbClr val="FF0000"/>
              </a:solidFill>
              <a:prstDash val="solid"/>
            </a:ln>
          </c:spPr>
          <c:marker>
            <c:symbol val="none"/>
          </c:marker>
          <c:dLbls>
            <c:dLbl>
              <c:idx val="13"/>
              <c:layout>
                <c:manualLayout>
                  <c:x val="-2.1698366999279291E-2"/>
                  <c:y val="-4.7838326158238888E-2"/>
                </c:manualLayout>
              </c:layout>
              <c:tx>
                <c:rich>
                  <a:bodyPr/>
                  <a:lstStyle/>
                  <a:p>
                    <a:r>
                      <a:rPr lang="en-US"/>
                      <a:t>United States</a:t>
                    </a:r>
                    <a:r>
                      <a:rPr lang="en-US" baseline="30000"/>
                      <a:t>(2)</a:t>
                    </a:r>
                  </a:p>
                </c:rich>
              </c:tx>
              <c:showVal val="1"/>
              <c:extLst xmlns:c16r2="http://schemas.microsoft.com/office/drawing/2015/06/chart">
                <c:ext xmlns:c16="http://schemas.microsoft.com/office/drawing/2014/chart" uri="{C3380CC4-5D6E-409C-BE32-E72D297353CC}">
                  <c16:uniqueId val="{00000003-EA13-4B66-83E8-BFA47803262F}"/>
                </c:ext>
                <c:ext xmlns:c15="http://schemas.microsoft.com/office/drawing/2012/chart" uri="{CE6537A1-D6FC-4f65-9D91-7224C49458BB}">
                  <c15:layout/>
                </c:ext>
              </c:extLst>
            </c:dLbl>
            <c:dLbl>
              <c:idx val="20"/>
              <c:layout>
                <c:manualLayout>
                  <c:x val="-3.0690537084399054E-2"/>
                  <c:y val="-2.8520499108734367E-2"/>
                </c:manualLayout>
              </c:layout>
              <c:tx>
                <c:rich>
                  <a:bodyPr/>
                  <a:lstStyle/>
                  <a:p>
                    <a:pPr>
                      <a:defRPr sz="900" b="1" i="0" u="none" strike="noStrike" baseline="0">
                        <a:solidFill>
                          <a:srgbClr val="000000"/>
                        </a:solidFill>
                        <a:latin typeface="Arial"/>
                        <a:ea typeface="Arial"/>
                        <a:cs typeface="Arial"/>
                      </a:defRPr>
                    </a:pPr>
                    <a:r>
                      <a:rPr lang="en-GB" sz="1000" b="1" i="0" u="none" strike="noStrike" baseline="0">
                        <a:solidFill>
                          <a:srgbClr val="000000"/>
                        </a:solidFill>
                        <a:latin typeface="Arial"/>
                        <a:cs typeface="Arial"/>
                      </a:rPr>
                      <a:t> United States </a:t>
                    </a:r>
                    <a:r>
                      <a:rPr lang="en-GB" sz="1000" b="1" i="0" u="none" strike="noStrike" baseline="30000">
                        <a:solidFill>
                          <a:srgbClr val="000000"/>
                        </a:solidFill>
                        <a:latin typeface="Arial"/>
                        <a:cs typeface="Arial"/>
                      </a:rPr>
                      <a:t>(3)</a:t>
                    </a:r>
                    <a:endParaRPr lang="en-GB"/>
                  </a:p>
                </c:rich>
              </c:tx>
              <c:spPr/>
              <c:dLblPos val="r"/>
              <c:extLst xmlns:c16r2="http://schemas.microsoft.com/office/drawing/2015/06/chart">
                <c:ext xmlns:c16="http://schemas.microsoft.com/office/drawing/2014/chart" uri="{C3380CC4-5D6E-409C-BE32-E72D297353CC}">
                  <c16:uniqueId val="{00000004-EA13-4B66-83E8-BFA47803262F}"/>
                </c:ext>
                <c:ext xmlns:c15="http://schemas.microsoft.com/office/drawing/2012/chart" uri="{CE6537A1-D6FC-4f65-9D91-7224C49458BB}"/>
              </c:extLst>
            </c:dLbl>
            <c:delete val="1"/>
            <c:spPr>
              <a:noFill/>
              <a:ln>
                <a:noFill/>
              </a:ln>
              <a:effectLst/>
            </c:spPr>
            <c:extLst xmlns:c16r2="http://schemas.microsoft.com/office/drawing/2015/06/chart">
              <c:ext xmlns:c15="http://schemas.microsoft.com/office/drawing/2012/chart" uri="{CE6537A1-D6FC-4f65-9D91-7224C49458BB}">
                <c15:showLeaderLines val="0"/>
              </c:ext>
            </c:extLst>
          </c:dLbls>
          <c:cat>
            <c:strRef>
              <c:f>'Figure I.3-A.10'!$S$7:$AI$7</c:f>
              <c:strCache>
                <c:ptCount val="17"/>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strCache>
            </c:strRef>
          </c:cat>
          <c:val>
            <c:numRef>
              <c:f>'Figure I.3-A.10'!$S$9:$AI$9</c:f>
              <c:numCache>
                <c:formatCode>0.00</c:formatCode>
                <c:ptCount val="17"/>
                <c:pt idx="0">
                  <c:v>1.9442420687892294</c:v>
                </c:pt>
                <c:pt idx="1">
                  <c:v>1.9019049835508479</c:v>
                </c:pt>
                <c:pt idx="2">
                  <c:v>1.7660464837485061</c:v>
                </c:pt>
                <c:pt idx="3">
                  <c:v>1.743808136277037</c:v>
                </c:pt>
                <c:pt idx="4">
                  <c:v>1.6969631104964527</c:v>
                </c:pt>
                <c:pt idx="5">
                  <c:v>1.7272318055227358</c:v>
                </c:pt>
                <c:pt idx="6">
                  <c:v>1.7874639286922642</c:v>
                </c:pt>
                <c:pt idx="7">
                  <c:v>1.8598825015273561</c:v>
                </c:pt>
                <c:pt idx="8">
                  <c:v>1.9749253019074799</c:v>
                </c:pt>
                <c:pt idx="9">
                  <c:v>1.9585138478475823</c:v>
                </c:pt>
                <c:pt idx="10">
                  <c:v>1.8642746919149018</c:v>
                </c:pt>
                <c:pt idx="11">
                  <c:v>1.8951759403930661</c:v>
                </c:pt>
                <c:pt idx="12">
                  <c:v>1.8709144717420363</c:v>
                </c:pt>
                <c:pt idx="13">
                  <c:v>1.9322869215542273</c:v>
                </c:pt>
                <c:pt idx="14">
                  <c:v>1.9589833970396198</c:v>
                </c:pt>
                <c:pt idx="15">
                  <c:v>1.9940068686820314</c:v>
                </c:pt>
              </c:numCache>
            </c:numRef>
          </c:val>
          <c:extLst xmlns:c16r2="http://schemas.microsoft.com/office/drawing/2015/06/chart">
            <c:ext xmlns:c16="http://schemas.microsoft.com/office/drawing/2014/chart" uri="{C3380CC4-5D6E-409C-BE32-E72D297353CC}">
              <c16:uniqueId val="{00000005-EA13-4B66-83E8-BFA47803262F}"/>
            </c:ext>
          </c:extLst>
        </c:ser>
        <c:ser>
          <c:idx val="2"/>
          <c:order val="2"/>
          <c:tx>
            <c:strRef>
              <c:f>'Figure I.3-A.10'!$R$10</c:f>
              <c:strCache>
                <c:ptCount val="1"/>
                <c:pt idx="0">
                  <c:v> Japan</c:v>
                </c:pt>
              </c:strCache>
            </c:strRef>
          </c:tx>
          <c:spPr>
            <a:ln w="38100">
              <a:solidFill>
                <a:srgbClr val="FFFF00"/>
              </a:solidFill>
              <a:prstDash val="solid"/>
            </a:ln>
          </c:spPr>
          <c:marker>
            <c:symbol val="none"/>
          </c:marker>
          <c:dLbls>
            <c:dLbl>
              <c:idx val="13"/>
              <c:layout>
                <c:manualLayout>
                  <c:x val="4.7960965231768939E-2"/>
                  <c:y val="-6.7910448870944953E-2"/>
                </c:manualLayout>
              </c:layout>
              <c:tx>
                <c:rich>
                  <a:bodyPr/>
                  <a:lstStyle/>
                  <a:p>
                    <a:r>
                      <a:rPr lang="en-US"/>
                      <a:t>Japan</a:t>
                    </a:r>
                  </a:p>
                </c:rich>
              </c:tx>
              <c:showVal val="1"/>
              <c:extLst xmlns:c16r2="http://schemas.microsoft.com/office/drawing/2015/06/chart">
                <c:ext xmlns:c16="http://schemas.microsoft.com/office/drawing/2014/chart" uri="{C3380CC4-5D6E-409C-BE32-E72D297353CC}">
                  <c16:uniqueId val="{00000006-EA13-4B66-83E8-BFA47803262F}"/>
                </c:ext>
                <c:ext xmlns:c15="http://schemas.microsoft.com/office/drawing/2012/chart" uri="{CE6537A1-D6FC-4f65-9D91-7224C49458BB}">
                  <c15:layout/>
                </c:ext>
              </c:extLst>
            </c:dLbl>
            <c:dLbl>
              <c:idx val="20"/>
              <c:layout>
                <c:manualLayout>
                  <c:x val="-3.0690675459072621E-2"/>
                  <c:y val="-3.0897207367795665E-2"/>
                </c:manualLayout>
              </c:layout>
              <c:tx>
                <c:rich>
                  <a:bodyPr/>
                  <a:lstStyle/>
                  <a:p>
                    <a:pPr>
                      <a:defRPr sz="900" b="1" i="0" u="none" strike="noStrike" baseline="0">
                        <a:solidFill>
                          <a:srgbClr val="000000"/>
                        </a:solidFill>
                        <a:latin typeface="Arial"/>
                        <a:ea typeface="Arial"/>
                        <a:cs typeface="Arial"/>
                      </a:defRPr>
                    </a:pPr>
                    <a:r>
                      <a:rPr lang="en-GB" sz="1000" b="1" i="0" u="none" strike="noStrike" baseline="0">
                        <a:solidFill>
                          <a:srgbClr val="000000"/>
                        </a:solidFill>
                        <a:latin typeface="Arial"/>
                        <a:cs typeface="Arial"/>
                      </a:rPr>
                      <a:t> Japan </a:t>
                    </a:r>
                    <a:r>
                      <a:rPr lang="en-GB" sz="1000" b="1" i="0" u="none" strike="noStrike" baseline="30000">
                        <a:solidFill>
                          <a:srgbClr val="000000"/>
                        </a:solidFill>
                        <a:latin typeface="Arial"/>
                        <a:cs typeface="Arial"/>
                      </a:rPr>
                      <a:t>(2)</a:t>
                    </a:r>
                    <a:endParaRPr lang="en-GB"/>
                  </a:p>
                </c:rich>
              </c:tx>
              <c:spPr/>
              <c:dLblPos val="r"/>
              <c:extLst xmlns:c16r2="http://schemas.microsoft.com/office/drawing/2015/06/chart">
                <c:ext xmlns:c16="http://schemas.microsoft.com/office/drawing/2014/chart" uri="{C3380CC4-5D6E-409C-BE32-E72D297353CC}">
                  <c16:uniqueId val="{00000007-EA13-4B66-83E8-BFA47803262F}"/>
                </c:ext>
                <c:ext xmlns:c15="http://schemas.microsoft.com/office/drawing/2012/chart" uri="{CE6537A1-D6FC-4f65-9D91-7224C49458BB}"/>
              </c:extLst>
            </c:dLbl>
            <c:delete val="1"/>
            <c:spPr>
              <a:noFill/>
              <a:ln>
                <a:noFill/>
              </a:ln>
              <a:effectLst/>
            </c:spPr>
            <c:extLst xmlns:c16r2="http://schemas.microsoft.com/office/drawing/2015/06/chart">
              <c:ext xmlns:c15="http://schemas.microsoft.com/office/drawing/2012/chart" uri="{CE6537A1-D6FC-4f65-9D91-7224C49458BB}">
                <c15:showLeaderLines val="0"/>
              </c:ext>
            </c:extLst>
          </c:dLbls>
          <c:cat>
            <c:strRef>
              <c:f>'Figure I.3-A.10'!$S$7:$AI$7</c:f>
              <c:strCache>
                <c:ptCount val="17"/>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strCache>
            </c:strRef>
          </c:cat>
          <c:val>
            <c:numRef>
              <c:f>'Figure I.3-A.10'!$S$10:$AI$10</c:f>
              <c:numCache>
                <c:formatCode>0.00</c:formatCode>
                <c:ptCount val="17"/>
                <c:pt idx="0">
                  <c:v>2.0619121483332257</c:v>
                </c:pt>
                <c:pt idx="1">
                  <c:v>2.1894649190734317</c:v>
                </c:pt>
                <c:pt idx="2">
                  <c:v>2.2436336475665488</c:v>
                </c:pt>
                <c:pt idx="3">
                  <c:v>2.2815139754369795</c:v>
                </c:pt>
                <c:pt idx="4">
                  <c:v>2.2779393794674299</c:v>
                </c:pt>
                <c:pt idx="5">
                  <c:v>2.4317959112652368</c:v>
                </c:pt>
                <c:pt idx="6">
                  <c:v>2.5294941141213072</c:v>
                </c:pt>
                <c:pt idx="7">
                  <c:v>2.6012300066091392</c:v>
                </c:pt>
                <c:pt idx="8">
                  <c:v>2.6184111598709241</c:v>
                </c:pt>
                <c:pt idx="9">
                  <c:v>2.4481755910611009</c:v>
                </c:pt>
                <c:pt idx="10">
                  <c:v>2.4003076622366692</c:v>
                </c:pt>
                <c:pt idx="11">
                  <c:v>2.4972661238053444</c:v>
                </c:pt>
                <c:pt idx="12">
                  <c:v>2.4588944256190208</c:v>
                </c:pt>
                <c:pt idx="13">
                  <c:v>2.5223709178266991</c:v>
                </c:pt>
                <c:pt idx="14">
                  <c:v>2.6448146576393183</c:v>
                </c:pt>
                <c:pt idx="15">
                  <c:v>2.5795624953349843</c:v>
                </c:pt>
              </c:numCache>
            </c:numRef>
          </c:val>
          <c:extLst xmlns:c16r2="http://schemas.microsoft.com/office/drawing/2015/06/chart">
            <c:ext xmlns:c16="http://schemas.microsoft.com/office/drawing/2014/chart" uri="{C3380CC4-5D6E-409C-BE32-E72D297353CC}">
              <c16:uniqueId val="{00000008-EA13-4B66-83E8-BFA47803262F}"/>
            </c:ext>
          </c:extLst>
        </c:ser>
        <c:ser>
          <c:idx val="3"/>
          <c:order val="3"/>
          <c:tx>
            <c:strRef>
              <c:f>'Figure I.3-A.10'!$R$11</c:f>
              <c:strCache>
                <c:ptCount val="1"/>
                <c:pt idx="0">
                  <c:v> China (3)</c:v>
                </c:pt>
              </c:strCache>
            </c:strRef>
          </c:tx>
          <c:spPr>
            <a:ln w="38100">
              <a:solidFill>
                <a:srgbClr val="CC99FF"/>
              </a:solidFill>
              <a:prstDash val="solid"/>
            </a:ln>
          </c:spPr>
          <c:marker>
            <c:symbol val="none"/>
          </c:marker>
          <c:dLbls>
            <c:dLbl>
              <c:idx val="13"/>
              <c:layout>
                <c:manualLayout>
                  <c:x val="3.9864950801854614E-2"/>
                  <c:y val="-5.0294662175726583E-2"/>
                </c:manualLayout>
              </c:layout>
              <c:tx>
                <c:rich>
                  <a:bodyPr/>
                  <a:lstStyle/>
                  <a:p>
                    <a:r>
                      <a:rPr lang="en-US"/>
                      <a:t>China</a:t>
                    </a:r>
                    <a:r>
                      <a:rPr lang="en-US" baseline="30000"/>
                      <a:t>(3)</a:t>
                    </a:r>
                  </a:p>
                </c:rich>
              </c:tx>
              <c:showVal val="1"/>
              <c:extLst xmlns:c16r2="http://schemas.microsoft.com/office/drawing/2015/06/chart">
                <c:ext xmlns:c16="http://schemas.microsoft.com/office/drawing/2014/chart" uri="{C3380CC4-5D6E-409C-BE32-E72D297353CC}">
                  <c16:uniqueId val="{00000009-EA13-4B66-83E8-BFA47803262F}"/>
                </c:ext>
                <c:ext xmlns:c15="http://schemas.microsoft.com/office/drawing/2012/chart" uri="{CE6537A1-D6FC-4f65-9D91-7224C49458BB}">
                  <c15:layout/>
                </c:ext>
              </c:extLst>
            </c:dLbl>
            <c:dLbl>
              <c:idx val="20"/>
              <c:layout>
                <c:manualLayout>
                  <c:x val="-2.8985511137806709E-2"/>
                  <c:y val="5.2287581699346573E-2"/>
                </c:manualLayout>
              </c:layout>
              <c:tx>
                <c:rich>
                  <a:bodyPr/>
                  <a:lstStyle/>
                  <a:p>
                    <a:pPr>
                      <a:defRPr sz="900" b="1" i="0" u="none" strike="noStrike" baseline="0">
                        <a:solidFill>
                          <a:srgbClr val="000000"/>
                        </a:solidFill>
                        <a:latin typeface="Arial"/>
                        <a:ea typeface="Arial"/>
                        <a:cs typeface="Arial"/>
                      </a:defRPr>
                    </a:pPr>
                    <a:r>
                      <a:rPr lang="en-GB" sz="1000" b="1" i="0" u="none" strike="noStrike" baseline="0">
                        <a:solidFill>
                          <a:srgbClr val="000000"/>
                        </a:solidFill>
                        <a:latin typeface="Arial"/>
                        <a:cs typeface="Arial"/>
                      </a:rPr>
                      <a:t> China </a:t>
                    </a:r>
                    <a:r>
                      <a:rPr lang="en-GB" sz="1000" b="1" i="0" u="none" strike="noStrike" baseline="30000">
                        <a:solidFill>
                          <a:srgbClr val="000000"/>
                        </a:solidFill>
                        <a:latin typeface="Arial"/>
                        <a:cs typeface="Arial"/>
                      </a:rPr>
                      <a:t>(5)</a:t>
                    </a:r>
                    <a:endParaRPr lang="en-GB"/>
                  </a:p>
                </c:rich>
              </c:tx>
              <c:spPr/>
              <c:dLblPos val="r"/>
              <c:extLst xmlns:c16r2="http://schemas.microsoft.com/office/drawing/2015/06/chart">
                <c:ext xmlns:c16="http://schemas.microsoft.com/office/drawing/2014/chart" uri="{C3380CC4-5D6E-409C-BE32-E72D297353CC}">
                  <c16:uniqueId val="{0000000A-EA13-4B66-83E8-BFA47803262F}"/>
                </c:ext>
                <c:ext xmlns:c15="http://schemas.microsoft.com/office/drawing/2012/chart" uri="{CE6537A1-D6FC-4f65-9D91-7224C49458BB}"/>
              </c:extLst>
            </c:dLbl>
            <c:delete val="1"/>
            <c:spPr>
              <a:noFill/>
              <a:ln>
                <a:noFill/>
              </a:ln>
              <a:effectLst/>
            </c:spPr>
            <c:extLst xmlns:c16r2="http://schemas.microsoft.com/office/drawing/2015/06/chart">
              <c:ext xmlns:c15="http://schemas.microsoft.com/office/drawing/2012/chart" uri="{CE6537A1-D6FC-4f65-9D91-7224C49458BB}">
                <c15:showLeaderLines val="0"/>
              </c:ext>
            </c:extLst>
          </c:dLbls>
          <c:cat>
            <c:strRef>
              <c:f>'Figure I.3-A.10'!$S$7:$AI$7</c:f>
              <c:strCache>
                <c:ptCount val="17"/>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strCache>
            </c:strRef>
          </c:cat>
          <c:val>
            <c:numRef>
              <c:f>'Figure I.3-A.10'!$S$11:$AI$11</c:f>
              <c:numCache>
                <c:formatCode>0.00</c:formatCode>
                <c:ptCount val="17"/>
                <c:pt idx="0">
                  <c:v>0.53554572221379115</c:v>
                </c:pt>
                <c:pt idx="1">
                  <c:v>0.56829538984650618</c:v>
                </c:pt>
                <c:pt idx="2">
                  <c:v>0.64723685401810283</c:v>
                </c:pt>
                <c:pt idx="3">
                  <c:v>0.69875259447120652</c:v>
                </c:pt>
                <c:pt idx="4">
                  <c:v>0.81189366100478477</c:v>
                </c:pt>
                <c:pt idx="5">
                  <c:v>0.89356322293158852</c:v>
                </c:pt>
                <c:pt idx="6">
                  <c:v>0.97272802713216222</c:v>
                </c:pt>
                <c:pt idx="7">
                  <c:v>0.99245771054656051</c:v>
                </c:pt>
                <c:pt idx="8">
                  <c:v>1.058379662586062</c:v>
                </c:pt>
                <c:pt idx="9">
                  <c:v>1.217080991746996</c:v>
                </c:pt>
                <c:pt idx="10">
                  <c:v>1.2554683940750002</c:v>
                </c:pt>
                <c:pt idx="11">
                  <c:v>1.3446404936744698</c:v>
                </c:pt>
                <c:pt idx="12">
                  <c:v>1.451279363746997</c:v>
                </c:pt>
                <c:pt idx="13">
                  <c:v>1.5247258348885642</c:v>
                </c:pt>
                <c:pt idx="14">
                  <c:v>1.5622734642801221</c:v>
                </c:pt>
                <c:pt idx="15">
                  <c:v>1.5873462418075999</c:v>
                </c:pt>
              </c:numCache>
            </c:numRef>
          </c:val>
          <c:extLst xmlns:c16r2="http://schemas.microsoft.com/office/drawing/2015/06/chart">
            <c:ext xmlns:c16="http://schemas.microsoft.com/office/drawing/2014/chart" uri="{C3380CC4-5D6E-409C-BE32-E72D297353CC}">
              <c16:uniqueId val="{0000000B-EA13-4B66-83E8-BFA47803262F}"/>
            </c:ext>
          </c:extLst>
        </c:ser>
        <c:ser>
          <c:idx val="4"/>
          <c:order val="4"/>
          <c:tx>
            <c:strRef>
              <c:f>'Figure I.3-A.10'!$R$12</c:f>
              <c:strCache>
                <c:ptCount val="1"/>
                <c:pt idx="0">
                  <c:v> South Korea (1)</c:v>
                </c:pt>
              </c:strCache>
            </c:strRef>
          </c:tx>
          <c:spPr>
            <a:ln w="38100">
              <a:solidFill>
                <a:srgbClr val="FF9999"/>
              </a:solidFill>
              <a:prstDash val="solid"/>
            </a:ln>
          </c:spPr>
          <c:marker>
            <c:symbol val="none"/>
          </c:marker>
          <c:dLbls>
            <c:dLbl>
              <c:idx val="13"/>
              <c:layout>
                <c:manualLayout>
                  <c:x val="-3.4676502441600156E-3"/>
                  <c:y val="-4.5054835567650345E-2"/>
                </c:manualLayout>
              </c:layout>
              <c:tx>
                <c:rich>
                  <a:bodyPr/>
                  <a:lstStyle/>
                  <a:p>
                    <a:r>
                      <a:rPr lang="en-US"/>
                      <a:t>South Korea</a:t>
                    </a:r>
                    <a:r>
                      <a:rPr lang="en-US" baseline="30000"/>
                      <a:t>(1)</a:t>
                    </a:r>
                  </a:p>
                </c:rich>
              </c:tx>
              <c:showVal val="1"/>
              <c:extLst xmlns:c16r2="http://schemas.microsoft.com/office/drawing/2015/06/chart">
                <c:ext xmlns:c16="http://schemas.microsoft.com/office/drawing/2014/chart" uri="{C3380CC4-5D6E-409C-BE32-E72D297353CC}">
                  <c16:uniqueId val="{0000000C-EA13-4B66-83E8-BFA47803262F}"/>
                </c:ext>
                <c:ext xmlns:c15="http://schemas.microsoft.com/office/drawing/2012/chart" uri="{CE6537A1-D6FC-4f65-9D91-7224C49458BB}">
                  <c15:layout/>
                </c:ext>
              </c:extLst>
            </c:dLbl>
            <c:dLbl>
              <c:idx val="20"/>
              <c:layout>
                <c:manualLayout>
                  <c:x val="-2.7280477408354799E-2"/>
                  <c:y val="-2.3767082590611988E-2"/>
                </c:manualLayout>
              </c:layout>
              <c:tx>
                <c:rich>
                  <a:bodyPr/>
                  <a:lstStyle/>
                  <a:p>
                    <a:pPr>
                      <a:defRPr sz="900" b="1" i="0" u="none" strike="noStrike" baseline="0">
                        <a:solidFill>
                          <a:srgbClr val="000000"/>
                        </a:solidFill>
                        <a:latin typeface="Arial"/>
                        <a:ea typeface="Arial"/>
                        <a:cs typeface="Arial"/>
                      </a:defRPr>
                    </a:pPr>
                    <a:r>
                      <a:rPr lang="en-GB" sz="1000" b="1" i="0" u="none" strike="noStrike" baseline="0">
                        <a:solidFill>
                          <a:srgbClr val="000000"/>
                        </a:solidFill>
                        <a:latin typeface="Arial"/>
                        <a:cs typeface="Arial"/>
                      </a:rPr>
                      <a:t> South Korea </a:t>
                    </a:r>
                    <a:r>
                      <a:rPr lang="en-GB" sz="1000" b="1" i="0" u="none" strike="noStrike" baseline="30000">
                        <a:solidFill>
                          <a:srgbClr val="000000"/>
                        </a:solidFill>
                        <a:latin typeface="Arial"/>
                        <a:cs typeface="Arial"/>
                      </a:rPr>
                      <a:t>(1)</a:t>
                    </a:r>
                    <a:endParaRPr lang="en-GB"/>
                  </a:p>
                </c:rich>
              </c:tx>
              <c:spPr/>
              <c:dLblPos val="r"/>
              <c:extLst xmlns:c16r2="http://schemas.microsoft.com/office/drawing/2015/06/chart">
                <c:ext xmlns:c16="http://schemas.microsoft.com/office/drawing/2014/chart" uri="{C3380CC4-5D6E-409C-BE32-E72D297353CC}">
                  <c16:uniqueId val="{0000000D-EA13-4B66-83E8-BFA47803262F}"/>
                </c:ext>
                <c:ext xmlns:c15="http://schemas.microsoft.com/office/drawing/2012/chart" uri="{CE6537A1-D6FC-4f65-9D91-7224C49458BB}"/>
              </c:extLst>
            </c:dLbl>
            <c:delete val="1"/>
            <c:spPr>
              <a:noFill/>
              <a:ln>
                <a:noFill/>
              </a:ln>
              <a:effectLst/>
            </c:spPr>
            <c:extLst xmlns:c16r2="http://schemas.microsoft.com/office/drawing/2015/06/chart">
              <c:ext xmlns:c15="http://schemas.microsoft.com/office/drawing/2012/chart" uri="{CE6537A1-D6FC-4f65-9D91-7224C49458BB}">
                <c15:showLeaderLines val="0"/>
              </c:ext>
            </c:extLst>
          </c:dLbls>
          <c:cat>
            <c:strRef>
              <c:f>'Figure I.3-A.10'!$S$7:$AI$7</c:f>
              <c:strCache>
                <c:ptCount val="17"/>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strCache>
            </c:strRef>
          </c:cat>
          <c:val>
            <c:numRef>
              <c:f>'Figure I.3-A.10'!$S$12:$AI$12</c:f>
              <c:numCache>
                <c:formatCode>0.00</c:formatCode>
                <c:ptCount val="17"/>
                <c:pt idx="0">
                  <c:v>1.6144369684025721</c:v>
                </c:pt>
                <c:pt idx="1">
                  <c:v>1.7835229608484826</c:v>
                </c:pt>
                <c:pt idx="2">
                  <c:v>1.7029389101934538</c:v>
                </c:pt>
                <c:pt idx="3">
                  <c:v>1.7892945169489338</c:v>
                </c:pt>
                <c:pt idx="4">
                  <c:v>1.9428273653130241</c:v>
                </c:pt>
                <c:pt idx="5">
                  <c:v>2.0182971835207577</c:v>
                </c:pt>
                <c:pt idx="6">
                  <c:v>2.1869136589174207</c:v>
                </c:pt>
                <c:pt idx="7">
                  <c:v>2.2875355439470528</c:v>
                </c:pt>
                <c:pt idx="8">
                  <c:v>2.3540291945927727</c:v>
                </c:pt>
                <c:pt idx="9">
                  <c:v>2.4455733598400582</c:v>
                </c:pt>
                <c:pt idx="10">
                  <c:v>2.5925102473073807</c:v>
                </c:pt>
                <c:pt idx="11">
                  <c:v>2.8651486244645166</c:v>
                </c:pt>
                <c:pt idx="12">
                  <c:v>3.1378790738031879</c:v>
                </c:pt>
                <c:pt idx="13">
                  <c:v>3.2572014470087485</c:v>
                </c:pt>
                <c:pt idx="14">
                  <c:v>3.3547647820678215</c:v>
                </c:pt>
                <c:pt idx="15">
                  <c:v>3.2809377709978733</c:v>
                </c:pt>
              </c:numCache>
            </c:numRef>
          </c:val>
          <c:extLst xmlns:c16r2="http://schemas.microsoft.com/office/drawing/2015/06/chart">
            <c:ext xmlns:c16="http://schemas.microsoft.com/office/drawing/2014/chart" uri="{C3380CC4-5D6E-409C-BE32-E72D297353CC}">
              <c16:uniqueId val="{0000000E-EA13-4B66-83E8-BFA47803262F}"/>
            </c:ext>
          </c:extLst>
        </c:ser>
        <c:marker val="1"/>
        <c:axId val="103480704"/>
        <c:axId val="103326848"/>
      </c:lineChart>
      <c:catAx>
        <c:axId val="103480704"/>
        <c:scaling>
          <c:orientation val="minMax"/>
        </c:scaling>
        <c:axPos val="b"/>
        <c:numFmt formatCode="General" sourceLinked="1"/>
        <c:majorTickMark val="none"/>
        <c:tickLblPos val="nextTo"/>
        <c:spPr>
          <a:ln w="25400">
            <a:solidFill>
              <a:schemeClr val="tx1"/>
            </a:solidFill>
          </a:ln>
        </c:spPr>
        <c:txPr>
          <a:bodyPr rot="0" vert="horz"/>
          <a:lstStyle/>
          <a:p>
            <a:pPr>
              <a:defRPr sz="900" b="1" i="0" u="none" strike="noStrike" baseline="0">
                <a:solidFill>
                  <a:srgbClr val="000000"/>
                </a:solidFill>
                <a:latin typeface="Arial"/>
                <a:ea typeface="Arial"/>
                <a:cs typeface="Arial"/>
              </a:defRPr>
            </a:pPr>
            <a:endParaRPr lang="it-IT"/>
          </a:p>
        </c:txPr>
        <c:crossAx val="103326848"/>
        <c:crosses val="autoZero"/>
        <c:auto val="1"/>
        <c:lblAlgn val="ctr"/>
        <c:lblOffset val="100"/>
      </c:catAx>
      <c:valAx>
        <c:axId val="103326848"/>
        <c:scaling>
          <c:orientation val="minMax"/>
          <c:max val="3.5"/>
          <c:min val="0.5"/>
        </c:scaling>
        <c:axPos val="l"/>
        <c:title>
          <c:tx>
            <c:rich>
              <a:bodyPr/>
              <a:lstStyle/>
              <a:p>
                <a:pPr>
                  <a:defRPr sz="900" b="1" i="0" u="none" strike="noStrike" baseline="0">
                    <a:solidFill>
                      <a:srgbClr val="000000"/>
                    </a:solidFill>
                    <a:latin typeface="Arial"/>
                    <a:ea typeface="Arial"/>
                    <a:cs typeface="Arial"/>
                  </a:defRPr>
                </a:pPr>
                <a:r>
                  <a:rPr lang="en-GB"/>
                  <a:t>Business R&amp;D intensity</a:t>
                </a:r>
              </a:p>
            </c:rich>
          </c:tx>
          <c:layout/>
        </c:title>
        <c:numFmt formatCode="0.0" sourceLinked="0"/>
        <c:tickLblPos val="nextTo"/>
        <c:spPr>
          <a:ln w="25400">
            <a:solidFill>
              <a:schemeClr val="tx1"/>
            </a:solidFill>
          </a:ln>
        </c:spPr>
        <c:txPr>
          <a:bodyPr rot="0" vert="horz"/>
          <a:lstStyle/>
          <a:p>
            <a:pPr>
              <a:defRPr sz="900" b="1" i="0" u="none" strike="noStrike" baseline="0">
                <a:solidFill>
                  <a:srgbClr val="000000"/>
                </a:solidFill>
                <a:latin typeface="Arial"/>
                <a:ea typeface="Arial"/>
                <a:cs typeface="Arial"/>
              </a:defRPr>
            </a:pPr>
            <a:endParaRPr lang="it-IT"/>
          </a:p>
        </c:txPr>
        <c:crossAx val="103480704"/>
        <c:crosses val="autoZero"/>
        <c:crossBetween val="between"/>
        <c:majorUnit val="0.5"/>
      </c:valAx>
      <c:spPr>
        <a:solidFill>
          <a:srgbClr val="EAEAEA"/>
        </a:solidFill>
      </c:spPr>
    </c:plotArea>
    <c:plotVisOnly val="1"/>
    <c:dispBlanksAs val="gap"/>
  </c:chart>
  <c:spPr>
    <a:noFill/>
    <a:ln>
      <a:noFill/>
    </a:ln>
  </c:spPr>
  <c:txPr>
    <a:bodyPr/>
    <a:lstStyle/>
    <a:p>
      <a:pPr>
        <a:defRPr sz="900" b="1" i="0" u="none" strike="noStrike" baseline="0">
          <a:solidFill>
            <a:srgbClr val="000000"/>
          </a:solidFill>
          <a:latin typeface="Arial"/>
          <a:ea typeface="Arial"/>
          <a:cs typeface="Arial"/>
        </a:defRPr>
      </a:pPr>
      <a:endParaRPr lang="it-IT"/>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it-IT"/>
  <c:chart>
    <c:title>
      <c:tx>
        <c:rich>
          <a:bodyPr/>
          <a:lstStyle/>
          <a:p>
            <a:pPr>
              <a:defRPr/>
            </a:pPr>
            <a:r>
              <a:rPr lang="en-US"/>
              <a:t>Quota dei brevetti sul totale Italia</a:t>
            </a:r>
          </a:p>
        </c:rich>
      </c:tx>
      <c:layout/>
    </c:title>
    <c:plotArea>
      <c:layout/>
      <c:lineChart>
        <c:grouping val="standard"/>
        <c:ser>
          <c:idx val="0"/>
          <c:order val="0"/>
          <c:tx>
            <c:strRef>
              <c:f>Foglio1!$N$25</c:f>
              <c:strCache>
                <c:ptCount val="1"/>
                <c:pt idx="0">
                  <c:v>Piedmont</c:v>
                </c:pt>
              </c:strCache>
            </c:strRef>
          </c:tx>
          <c:cat>
            <c:numRef>
              <c:f>Foglio1!$O$24:$V$24</c:f>
              <c:numCache>
                <c:formatCode>General</c:formatCode>
                <c:ptCount val="8"/>
                <c:pt idx="0">
                  <c:v>2008</c:v>
                </c:pt>
                <c:pt idx="1">
                  <c:v>2009</c:v>
                </c:pt>
                <c:pt idx="2">
                  <c:v>2010</c:v>
                </c:pt>
                <c:pt idx="3">
                  <c:v>2011</c:v>
                </c:pt>
                <c:pt idx="4">
                  <c:v>2012</c:v>
                </c:pt>
                <c:pt idx="5">
                  <c:v>2013</c:v>
                </c:pt>
                <c:pt idx="6">
                  <c:v>2014</c:v>
                </c:pt>
                <c:pt idx="7">
                  <c:v>2015</c:v>
                </c:pt>
              </c:numCache>
            </c:numRef>
          </c:cat>
          <c:val>
            <c:numRef>
              <c:f>Foglio1!$O$25:$V$25</c:f>
              <c:numCache>
                <c:formatCode>0%</c:formatCode>
                <c:ptCount val="8"/>
                <c:pt idx="0">
                  <c:v>0.10076193934537077</c:v>
                </c:pt>
                <c:pt idx="1">
                  <c:v>0.10000673759320337</c:v>
                </c:pt>
                <c:pt idx="2">
                  <c:v>9.205747706216999E-2</c:v>
                </c:pt>
                <c:pt idx="3">
                  <c:v>0.10193052086366215</c:v>
                </c:pt>
                <c:pt idx="4">
                  <c:v>9.4236808524117407E-2</c:v>
                </c:pt>
                <c:pt idx="5">
                  <c:v>8.7467208283736483E-2</c:v>
                </c:pt>
                <c:pt idx="6">
                  <c:v>0.10353423576440716</c:v>
                </c:pt>
                <c:pt idx="7">
                  <c:v>0.10360008205947095</c:v>
                </c:pt>
              </c:numCache>
            </c:numRef>
          </c:val>
        </c:ser>
        <c:ser>
          <c:idx val="1"/>
          <c:order val="1"/>
          <c:tx>
            <c:strRef>
              <c:f>Foglio1!$N$26</c:f>
              <c:strCache>
                <c:ptCount val="1"/>
                <c:pt idx="0">
                  <c:v>Lombardy</c:v>
                </c:pt>
              </c:strCache>
            </c:strRef>
          </c:tx>
          <c:cat>
            <c:numRef>
              <c:f>Foglio1!$O$24:$V$24</c:f>
              <c:numCache>
                <c:formatCode>General</c:formatCode>
                <c:ptCount val="8"/>
                <c:pt idx="0">
                  <c:v>2008</c:v>
                </c:pt>
                <c:pt idx="1">
                  <c:v>2009</c:v>
                </c:pt>
                <c:pt idx="2">
                  <c:v>2010</c:v>
                </c:pt>
                <c:pt idx="3">
                  <c:v>2011</c:v>
                </c:pt>
                <c:pt idx="4">
                  <c:v>2012</c:v>
                </c:pt>
                <c:pt idx="5">
                  <c:v>2013</c:v>
                </c:pt>
                <c:pt idx="6">
                  <c:v>2014</c:v>
                </c:pt>
                <c:pt idx="7">
                  <c:v>2015</c:v>
                </c:pt>
              </c:numCache>
            </c:numRef>
          </c:cat>
          <c:val>
            <c:numRef>
              <c:f>Foglio1!$O$26:$V$26</c:f>
              <c:numCache>
                <c:formatCode>0%</c:formatCode>
                <c:ptCount val="8"/>
                <c:pt idx="0">
                  <c:v>0.28101600260449283</c:v>
                </c:pt>
                <c:pt idx="1">
                  <c:v>0.28362764851580446</c:v>
                </c:pt>
                <c:pt idx="2">
                  <c:v>0.28372291995224092</c:v>
                </c:pt>
                <c:pt idx="3">
                  <c:v>0.27145716168380413</c:v>
                </c:pt>
                <c:pt idx="4">
                  <c:v>0.26242130063985186</c:v>
                </c:pt>
                <c:pt idx="5">
                  <c:v>0.26657440685996936</c:v>
                </c:pt>
                <c:pt idx="6">
                  <c:v>0.27099038664996777</c:v>
                </c:pt>
                <c:pt idx="7">
                  <c:v>0.26580393331004631</c:v>
                </c:pt>
              </c:numCache>
            </c:numRef>
          </c:val>
        </c:ser>
        <c:ser>
          <c:idx val="2"/>
          <c:order val="2"/>
          <c:tx>
            <c:strRef>
              <c:f>Foglio1!$N$27</c:f>
              <c:strCache>
                <c:ptCount val="1"/>
                <c:pt idx="0">
                  <c:v>Veneto</c:v>
                </c:pt>
              </c:strCache>
            </c:strRef>
          </c:tx>
          <c:cat>
            <c:numRef>
              <c:f>Foglio1!$O$24:$V$24</c:f>
              <c:numCache>
                <c:formatCode>General</c:formatCode>
                <c:ptCount val="8"/>
                <c:pt idx="0">
                  <c:v>2008</c:v>
                </c:pt>
                <c:pt idx="1">
                  <c:v>2009</c:v>
                </c:pt>
                <c:pt idx="2">
                  <c:v>2010</c:v>
                </c:pt>
                <c:pt idx="3">
                  <c:v>2011</c:v>
                </c:pt>
                <c:pt idx="4">
                  <c:v>2012</c:v>
                </c:pt>
                <c:pt idx="5">
                  <c:v>2013</c:v>
                </c:pt>
                <c:pt idx="6">
                  <c:v>2014</c:v>
                </c:pt>
                <c:pt idx="7">
                  <c:v>2015</c:v>
                </c:pt>
              </c:numCache>
            </c:numRef>
          </c:cat>
          <c:val>
            <c:numRef>
              <c:f>Foglio1!$O$27:$V$27</c:f>
              <c:numCache>
                <c:formatCode>0%</c:formatCode>
                <c:ptCount val="8"/>
                <c:pt idx="0">
                  <c:v>0.11757469134256592</c:v>
                </c:pt>
                <c:pt idx="1">
                  <c:v>0.13721076474891236</c:v>
                </c:pt>
                <c:pt idx="2">
                  <c:v>0.12335827709281758</c:v>
                </c:pt>
                <c:pt idx="3">
                  <c:v>0.13048898968693021</c:v>
                </c:pt>
                <c:pt idx="4">
                  <c:v>0.12593043987172803</c:v>
                </c:pt>
                <c:pt idx="5">
                  <c:v>0.11151148143439925</c:v>
                </c:pt>
                <c:pt idx="6">
                  <c:v>0.12200061763343456</c:v>
                </c:pt>
                <c:pt idx="7">
                  <c:v>0.11906607450778182</c:v>
                </c:pt>
              </c:numCache>
            </c:numRef>
          </c:val>
        </c:ser>
        <c:ser>
          <c:idx val="3"/>
          <c:order val="3"/>
          <c:tx>
            <c:strRef>
              <c:f>Foglio1!$N$28</c:f>
              <c:strCache>
                <c:ptCount val="1"/>
                <c:pt idx="0">
                  <c:v>Friuli</c:v>
                </c:pt>
              </c:strCache>
            </c:strRef>
          </c:tx>
          <c:cat>
            <c:numRef>
              <c:f>Foglio1!$O$24:$V$24</c:f>
              <c:numCache>
                <c:formatCode>General</c:formatCode>
                <c:ptCount val="8"/>
                <c:pt idx="0">
                  <c:v>2008</c:v>
                </c:pt>
                <c:pt idx="1">
                  <c:v>2009</c:v>
                </c:pt>
                <c:pt idx="2">
                  <c:v>2010</c:v>
                </c:pt>
                <c:pt idx="3">
                  <c:v>2011</c:v>
                </c:pt>
                <c:pt idx="4">
                  <c:v>2012</c:v>
                </c:pt>
                <c:pt idx="5">
                  <c:v>2013</c:v>
                </c:pt>
                <c:pt idx="6">
                  <c:v>2014</c:v>
                </c:pt>
                <c:pt idx="7">
                  <c:v>2015</c:v>
                </c:pt>
              </c:numCache>
            </c:numRef>
          </c:cat>
          <c:val>
            <c:numRef>
              <c:f>Foglio1!$O$28:$V$28</c:f>
              <c:numCache>
                <c:formatCode>0%</c:formatCode>
                <c:ptCount val="8"/>
                <c:pt idx="0">
                  <c:v>3.6791590493601471E-2</c:v>
                </c:pt>
                <c:pt idx="1">
                  <c:v>3.1208724220685047E-2</c:v>
                </c:pt>
                <c:pt idx="2">
                  <c:v>4.4364029906971719E-2</c:v>
                </c:pt>
                <c:pt idx="3">
                  <c:v>4.6718972677260683E-2</c:v>
                </c:pt>
                <c:pt idx="4">
                  <c:v>5.5860481532989642E-2</c:v>
                </c:pt>
                <c:pt idx="5">
                  <c:v>5.5517964660064027E-2</c:v>
                </c:pt>
                <c:pt idx="6">
                  <c:v>4.1177277952202045E-2</c:v>
                </c:pt>
                <c:pt idx="7">
                  <c:v>3.5294166569636888E-2</c:v>
                </c:pt>
              </c:numCache>
            </c:numRef>
          </c:val>
        </c:ser>
        <c:ser>
          <c:idx val="4"/>
          <c:order val="4"/>
          <c:tx>
            <c:strRef>
              <c:f>Foglio1!$N$29</c:f>
              <c:strCache>
                <c:ptCount val="1"/>
                <c:pt idx="0">
                  <c:v>Emilia-Romagna</c:v>
                </c:pt>
              </c:strCache>
            </c:strRef>
          </c:tx>
          <c:cat>
            <c:numRef>
              <c:f>Foglio1!$O$24:$V$24</c:f>
              <c:numCache>
                <c:formatCode>General</c:formatCode>
                <c:ptCount val="8"/>
                <c:pt idx="0">
                  <c:v>2008</c:v>
                </c:pt>
                <c:pt idx="1">
                  <c:v>2009</c:v>
                </c:pt>
                <c:pt idx="2">
                  <c:v>2010</c:v>
                </c:pt>
                <c:pt idx="3">
                  <c:v>2011</c:v>
                </c:pt>
                <c:pt idx="4">
                  <c:v>2012</c:v>
                </c:pt>
                <c:pt idx="5">
                  <c:v>2013</c:v>
                </c:pt>
                <c:pt idx="6">
                  <c:v>2014</c:v>
                </c:pt>
                <c:pt idx="7">
                  <c:v>2015</c:v>
                </c:pt>
              </c:numCache>
            </c:numRef>
          </c:cat>
          <c:val>
            <c:numRef>
              <c:f>Foglio1!$O$29:$V$29</c:f>
              <c:numCache>
                <c:formatCode>0%</c:formatCode>
                <c:ptCount val="8"/>
                <c:pt idx="0">
                  <c:v>0.15105588389972707</c:v>
                </c:pt>
                <c:pt idx="1">
                  <c:v>0.15263279475366076</c:v>
                </c:pt>
                <c:pt idx="2">
                  <c:v>0.14793256246049333</c:v>
                </c:pt>
                <c:pt idx="3">
                  <c:v>0.15131924544493319</c:v>
                </c:pt>
                <c:pt idx="4">
                  <c:v>0.15904043344605914</c:v>
                </c:pt>
                <c:pt idx="5">
                  <c:v>0.16609769909049943</c:v>
                </c:pt>
                <c:pt idx="6">
                  <c:v>0.16978914680803611</c:v>
                </c:pt>
                <c:pt idx="7">
                  <c:v>0.18101653941904117</c:v>
                </c:pt>
              </c:numCache>
            </c:numRef>
          </c:val>
        </c:ser>
        <c:ser>
          <c:idx val="5"/>
          <c:order val="5"/>
          <c:tx>
            <c:strRef>
              <c:f>Foglio1!$N$30</c:f>
              <c:strCache>
                <c:ptCount val="1"/>
                <c:pt idx="0">
                  <c:v>Tuscany</c:v>
                </c:pt>
              </c:strCache>
            </c:strRef>
          </c:tx>
          <c:cat>
            <c:numRef>
              <c:f>Foglio1!$O$24:$V$24</c:f>
              <c:numCache>
                <c:formatCode>General</c:formatCode>
                <c:ptCount val="8"/>
                <c:pt idx="0">
                  <c:v>2008</c:v>
                </c:pt>
                <c:pt idx="1">
                  <c:v>2009</c:v>
                </c:pt>
                <c:pt idx="2">
                  <c:v>2010</c:v>
                </c:pt>
                <c:pt idx="3">
                  <c:v>2011</c:v>
                </c:pt>
                <c:pt idx="4">
                  <c:v>2012</c:v>
                </c:pt>
                <c:pt idx="5">
                  <c:v>2013</c:v>
                </c:pt>
                <c:pt idx="6">
                  <c:v>2014</c:v>
                </c:pt>
                <c:pt idx="7">
                  <c:v>2015</c:v>
                </c:pt>
              </c:numCache>
            </c:numRef>
          </c:cat>
          <c:val>
            <c:numRef>
              <c:f>Foglio1!$O$30:$V$30</c:f>
              <c:numCache>
                <c:formatCode>0%</c:formatCode>
                <c:ptCount val="8"/>
                <c:pt idx="0">
                  <c:v>7.3778204903458475E-2</c:v>
                </c:pt>
                <c:pt idx="1">
                  <c:v>7.8923845946535592E-2</c:v>
                </c:pt>
                <c:pt idx="2">
                  <c:v>7.7281172782357174E-2</c:v>
                </c:pt>
                <c:pt idx="3">
                  <c:v>8.4716428888854861E-2</c:v>
                </c:pt>
                <c:pt idx="4">
                  <c:v>8.607077889363858E-2</c:v>
                </c:pt>
                <c:pt idx="5">
                  <c:v>8.7480498318521685E-2</c:v>
                </c:pt>
                <c:pt idx="6">
                  <c:v>9.1108937956433989E-2</c:v>
                </c:pt>
                <c:pt idx="7">
                  <c:v>0.10136507038817458</c:v>
                </c:pt>
              </c:numCache>
            </c:numRef>
          </c:val>
        </c:ser>
        <c:marker val="1"/>
        <c:axId val="103742464"/>
        <c:axId val="103490304"/>
      </c:lineChart>
      <c:catAx>
        <c:axId val="103742464"/>
        <c:scaling>
          <c:orientation val="minMax"/>
        </c:scaling>
        <c:axPos val="b"/>
        <c:numFmt formatCode="General" sourceLinked="1"/>
        <c:tickLblPos val="nextTo"/>
        <c:crossAx val="103490304"/>
        <c:crosses val="autoZero"/>
        <c:auto val="1"/>
        <c:lblAlgn val="ctr"/>
        <c:lblOffset val="100"/>
      </c:catAx>
      <c:valAx>
        <c:axId val="103490304"/>
        <c:scaling>
          <c:orientation val="minMax"/>
        </c:scaling>
        <c:axPos val="l"/>
        <c:majorGridlines/>
        <c:numFmt formatCode="0%" sourceLinked="1"/>
        <c:tickLblPos val="nextTo"/>
        <c:crossAx val="103742464"/>
        <c:crosses val="autoZero"/>
        <c:crossBetween val="between"/>
      </c:valAx>
    </c:plotArea>
    <c:legend>
      <c:legendPos val="r"/>
      <c:layout/>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it-I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it-IT" b="1" dirty="0"/>
              <a:t>Brevetti per milione di abitante</a:t>
            </a:r>
          </a:p>
        </c:rich>
      </c:tx>
      <c:layout/>
      <c:spPr>
        <a:noFill/>
        <a:ln>
          <a:noFill/>
        </a:ln>
        <a:effectLst/>
      </c:spPr>
    </c:title>
    <c:view3D>
      <c:depthPercent val="100"/>
      <c:rAngAx val="1"/>
    </c:view3D>
    <c:floor>
      <c:spPr>
        <a:noFill/>
        <a:ln>
          <a:noFill/>
        </a:ln>
        <a:effectLst/>
        <a:sp3d/>
      </c:spPr>
    </c:floor>
    <c:sideWall>
      <c:spPr>
        <a:noFill/>
        <a:ln>
          <a:noFill/>
        </a:ln>
        <a:effectLst/>
        <a:sp3d/>
      </c:spPr>
    </c:sideWall>
    <c:backWall>
      <c:spPr>
        <a:noFill/>
        <a:ln>
          <a:noFill/>
        </a:ln>
        <a:effectLst/>
        <a:sp3d/>
      </c:spPr>
    </c:backWall>
    <c:plotArea>
      <c:layout/>
      <c:bar3DChart>
        <c:barDir val="col"/>
        <c:grouping val="clustered"/>
        <c:ser>
          <c:idx val="0"/>
          <c:order val="0"/>
          <c:tx>
            <c:strRef>
              <c:f>Foglio3!$M$2</c:f>
              <c:strCache>
                <c:ptCount val="1"/>
                <c:pt idx="0">
                  <c:v>2008</c:v>
                </c:pt>
              </c:strCache>
            </c:strRef>
          </c:tx>
          <c:spPr>
            <a:solidFill>
              <a:schemeClr val="accent1"/>
            </a:solidFill>
            <a:ln>
              <a:noFill/>
            </a:ln>
            <a:effectLst/>
            <a:sp3d/>
          </c:spPr>
          <c:cat>
            <c:strRef>
              <c:f>Foglio3!$L$3:$L$9</c:f>
              <c:strCache>
                <c:ptCount val="7"/>
                <c:pt idx="0">
                  <c:v>  Emilia-Romagna</c:v>
                </c:pt>
                <c:pt idx="1">
                  <c:v>  Friuli-Venezia Giulia</c:v>
                </c:pt>
                <c:pt idx="2">
                  <c:v>  Tuscany</c:v>
                </c:pt>
                <c:pt idx="3">
                  <c:v>  Lombardy</c:v>
                </c:pt>
                <c:pt idx="4">
                  <c:v>  Veneto</c:v>
                </c:pt>
                <c:pt idx="5">
                  <c:v>  Piedmont</c:v>
                </c:pt>
                <c:pt idx="6">
                  <c:v>Italy</c:v>
                </c:pt>
              </c:strCache>
            </c:strRef>
          </c:cat>
          <c:val>
            <c:numRef>
              <c:f>Foglio3!$M$3:$M$9</c:f>
              <c:numCache>
                <c:formatCode>General</c:formatCode>
                <c:ptCount val="7"/>
                <c:pt idx="0">
                  <c:v>114.3</c:v>
                </c:pt>
                <c:pt idx="1">
                  <c:v>96.8</c:v>
                </c:pt>
                <c:pt idx="2">
                  <c:v>65.2</c:v>
                </c:pt>
                <c:pt idx="3">
                  <c:v>94.8</c:v>
                </c:pt>
                <c:pt idx="4">
                  <c:v>78.5</c:v>
                </c:pt>
                <c:pt idx="5">
                  <c:v>74.3</c:v>
                </c:pt>
                <c:pt idx="6">
                  <c:v>54.5</c:v>
                </c:pt>
              </c:numCache>
            </c:numRef>
          </c:val>
        </c:ser>
        <c:ser>
          <c:idx val="1"/>
          <c:order val="1"/>
          <c:tx>
            <c:strRef>
              <c:f>Foglio3!$N$2</c:f>
              <c:strCache>
                <c:ptCount val="1"/>
                <c:pt idx="0">
                  <c:v>2009</c:v>
                </c:pt>
              </c:strCache>
            </c:strRef>
          </c:tx>
          <c:spPr>
            <a:solidFill>
              <a:schemeClr val="accent2"/>
            </a:solidFill>
            <a:ln>
              <a:noFill/>
            </a:ln>
            <a:effectLst/>
            <a:sp3d/>
          </c:spPr>
          <c:cat>
            <c:strRef>
              <c:f>Foglio3!$L$3:$L$9</c:f>
              <c:strCache>
                <c:ptCount val="7"/>
                <c:pt idx="0">
                  <c:v>  Emilia-Romagna</c:v>
                </c:pt>
                <c:pt idx="1">
                  <c:v>  Friuli-Venezia Giulia</c:v>
                </c:pt>
                <c:pt idx="2">
                  <c:v>  Tuscany</c:v>
                </c:pt>
                <c:pt idx="3">
                  <c:v>  Lombardy</c:v>
                </c:pt>
                <c:pt idx="4">
                  <c:v>  Veneto</c:v>
                </c:pt>
                <c:pt idx="5">
                  <c:v>  Piedmont</c:v>
                </c:pt>
                <c:pt idx="6">
                  <c:v>Italy</c:v>
                </c:pt>
              </c:strCache>
            </c:strRef>
          </c:cat>
          <c:val>
            <c:numRef>
              <c:f>Foglio3!$N$3:$N$9</c:f>
              <c:numCache>
                <c:formatCode>General</c:formatCode>
                <c:ptCount val="7"/>
                <c:pt idx="0">
                  <c:v>111.2</c:v>
                </c:pt>
                <c:pt idx="1">
                  <c:v>79.599999999999994</c:v>
                </c:pt>
                <c:pt idx="2">
                  <c:v>67.599999999999994</c:v>
                </c:pt>
                <c:pt idx="3">
                  <c:v>92.6</c:v>
                </c:pt>
                <c:pt idx="4">
                  <c:v>88.6</c:v>
                </c:pt>
                <c:pt idx="5">
                  <c:v>71.599999999999994</c:v>
                </c:pt>
                <c:pt idx="6">
                  <c:v>52.8</c:v>
                </c:pt>
              </c:numCache>
            </c:numRef>
          </c:val>
        </c:ser>
        <c:ser>
          <c:idx val="2"/>
          <c:order val="2"/>
          <c:tx>
            <c:strRef>
              <c:f>Foglio3!$O$2</c:f>
              <c:strCache>
                <c:ptCount val="1"/>
                <c:pt idx="0">
                  <c:v>2010</c:v>
                </c:pt>
              </c:strCache>
            </c:strRef>
          </c:tx>
          <c:spPr>
            <a:solidFill>
              <a:schemeClr val="accent3"/>
            </a:solidFill>
            <a:ln>
              <a:noFill/>
            </a:ln>
            <a:effectLst/>
            <a:sp3d/>
          </c:spPr>
          <c:cat>
            <c:strRef>
              <c:f>Foglio3!$L$3:$L$9</c:f>
              <c:strCache>
                <c:ptCount val="7"/>
                <c:pt idx="0">
                  <c:v>  Emilia-Romagna</c:v>
                </c:pt>
                <c:pt idx="1">
                  <c:v>  Friuli-Venezia Giulia</c:v>
                </c:pt>
                <c:pt idx="2">
                  <c:v>  Tuscany</c:v>
                </c:pt>
                <c:pt idx="3">
                  <c:v>  Lombardy</c:v>
                </c:pt>
                <c:pt idx="4">
                  <c:v>  Veneto</c:v>
                </c:pt>
                <c:pt idx="5">
                  <c:v>  Piedmont</c:v>
                </c:pt>
                <c:pt idx="6">
                  <c:v>Italy</c:v>
                </c:pt>
              </c:strCache>
            </c:strRef>
          </c:cat>
          <c:val>
            <c:numRef>
              <c:f>Foglio3!$O$3:$O$9</c:f>
              <c:numCache>
                <c:formatCode>General</c:formatCode>
                <c:ptCount val="7"/>
                <c:pt idx="0">
                  <c:v>107.6</c:v>
                </c:pt>
                <c:pt idx="1">
                  <c:v>113.8</c:v>
                </c:pt>
                <c:pt idx="2">
                  <c:v>66.2</c:v>
                </c:pt>
                <c:pt idx="3">
                  <c:v>92.6</c:v>
                </c:pt>
                <c:pt idx="4">
                  <c:v>79.8</c:v>
                </c:pt>
                <c:pt idx="5">
                  <c:v>66.099999999999994</c:v>
                </c:pt>
                <c:pt idx="6">
                  <c:v>52.9</c:v>
                </c:pt>
              </c:numCache>
            </c:numRef>
          </c:val>
        </c:ser>
        <c:ser>
          <c:idx val="3"/>
          <c:order val="3"/>
          <c:tx>
            <c:strRef>
              <c:f>Foglio3!$P$2</c:f>
              <c:strCache>
                <c:ptCount val="1"/>
                <c:pt idx="0">
                  <c:v>2011</c:v>
                </c:pt>
              </c:strCache>
            </c:strRef>
          </c:tx>
          <c:spPr>
            <a:solidFill>
              <a:schemeClr val="accent4"/>
            </a:solidFill>
            <a:ln>
              <a:noFill/>
            </a:ln>
            <a:effectLst/>
            <a:sp3d/>
          </c:spPr>
          <c:cat>
            <c:strRef>
              <c:f>Foglio3!$L$3:$L$9</c:f>
              <c:strCache>
                <c:ptCount val="7"/>
                <c:pt idx="0">
                  <c:v>  Emilia-Romagna</c:v>
                </c:pt>
                <c:pt idx="1">
                  <c:v>  Friuli-Venezia Giulia</c:v>
                </c:pt>
                <c:pt idx="2">
                  <c:v>  Tuscany</c:v>
                </c:pt>
                <c:pt idx="3">
                  <c:v>  Lombardy</c:v>
                </c:pt>
                <c:pt idx="4">
                  <c:v>  Veneto</c:v>
                </c:pt>
                <c:pt idx="5">
                  <c:v>  Piedmont</c:v>
                </c:pt>
                <c:pt idx="6">
                  <c:v>Italy</c:v>
                </c:pt>
              </c:strCache>
            </c:strRef>
          </c:cat>
          <c:val>
            <c:numRef>
              <c:f>Foglio3!$P$3:$P$9</c:f>
              <c:numCache>
                <c:formatCode>General</c:formatCode>
                <c:ptCount val="7"/>
                <c:pt idx="0">
                  <c:v>114</c:v>
                </c:pt>
                <c:pt idx="1">
                  <c:v>124.9</c:v>
                </c:pt>
                <c:pt idx="2">
                  <c:v>75.3</c:v>
                </c:pt>
                <c:pt idx="3">
                  <c:v>91.7</c:v>
                </c:pt>
                <c:pt idx="4">
                  <c:v>87.8</c:v>
                </c:pt>
                <c:pt idx="5">
                  <c:v>76.2</c:v>
                </c:pt>
                <c:pt idx="6">
                  <c:v>55</c:v>
                </c:pt>
              </c:numCache>
            </c:numRef>
          </c:val>
        </c:ser>
        <c:ser>
          <c:idx val="4"/>
          <c:order val="4"/>
          <c:tx>
            <c:strRef>
              <c:f>Foglio3!$Q$2</c:f>
              <c:strCache>
                <c:ptCount val="1"/>
                <c:pt idx="0">
                  <c:v>2012</c:v>
                </c:pt>
              </c:strCache>
            </c:strRef>
          </c:tx>
          <c:spPr>
            <a:solidFill>
              <a:schemeClr val="accent5"/>
            </a:solidFill>
            <a:ln>
              <a:noFill/>
            </a:ln>
            <a:effectLst/>
            <a:sp3d/>
          </c:spPr>
          <c:cat>
            <c:strRef>
              <c:f>Foglio3!$L$3:$L$9</c:f>
              <c:strCache>
                <c:ptCount val="7"/>
                <c:pt idx="0">
                  <c:v>  Emilia-Romagna</c:v>
                </c:pt>
                <c:pt idx="1">
                  <c:v>  Friuli-Venezia Giulia</c:v>
                </c:pt>
                <c:pt idx="2">
                  <c:v>  Tuscany</c:v>
                </c:pt>
                <c:pt idx="3">
                  <c:v>  Lombardy</c:v>
                </c:pt>
                <c:pt idx="4">
                  <c:v>  Veneto</c:v>
                </c:pt>
                <c:pt idx="5">
                  <c:v>  Piedmont</c:v>
                </c:pt>
                <c:pt idx="6">
                  <c:v>Italy</c:v>
                </c:pt>
              </c:strCache>
            </c:strRef>
          </c:cat>
          <c:val>
            <c:numRef>
              <c:f>Foglio3!$Q$3:$Q$9</c:f>
              <c:numCache>
                <c:formatCode>General</c:formatCode>
                <c:ptCount val="7"/>
                <c:pt idx="0">
                  <c:v>121.4</c:v>
                </c:pt>
                <c:pt idx="1">
                  <c:v>152.1</c:v>
                </c:pt>
                <c:pt idx="2">
                  <c:v>77.8</c:v>
                </c:pt>
                <c:pt idx="3">
                  <c:v>89.7</c:v>
                </c:pt>
                <c:pt idx="4">
                  <c:v>86</c:v>
                </c:pt>
                <c:pt idx="5">
                  <c:v>71.7</c:v>
                </c:pt>
                <c:pt idx="6">
                  <c:v>55.8</c:v>
                </c:pt>
              </c:numCache>
            </c:numRef>
          </c:val>
        </c:ser>
        <c:ser>
          <c:idx val="5"/>
          <c:order val="5"/>
          <c:tx>
            <c:strRef>
              <c:f>Foglio3!$R$2</c:f>
              <c:strCache>
                <c:ptCount val="1"/>
                <c:pt idx="0">
                  <c:v>2013</c:v>
                </c:pt>
              </c:strCache>
            </c:strRef>
          </c:tx>
          <c:spPr>
            <a:solidFill>
              <a:schemeClr val="accent6"/>
            </a:solidFill>
            <a:ln>
              <a:noFill/>
            </a:ln>
            <a:effectLst/>
            <a:sp3d/>
          </c:spPr>
          <c:cat>
            <c:strRef>
              <c:f>Foglio3!$L$3:$L$9</c:f>
              <c:strCache>
                <c:ptCount val="7"/>
                <c:pt idx="0">
                  <c:v>  Emilia-Romagna</c:v>
                </c:pt>
                <c:pt idx="1">
                  <c:v>  Friuli-Venezia Giulia</c:v>
                </c:pt>
                <c:pt idx="2">
                  <c:v>  Tuscany</c:v>
                </c:pt>
                <c:pt idx="3">
                  <c:v>  Lombardy</c:v>
                </c:pt>
                <c:pt idx="4">
                  <c:v>  Veneto</c:v>
                </c:pt>
                <c:pt idx="5">
                  <c:v>  Piedmont</c:v>
                </c:pt>
                <c:pt idx="6">
                  <c:v>Italy</c:v>
                </c:pt>
              </c:strCache>
            </c:strRef>
          </c:cat>
          <c:val>
            <c:numRef>
              <c:f>Foglio3!$R$3:$R$9</c:f>
              <c:numCache>
                <c:formatCode>General</c:formatCode>
                <c:ptCount val="7"/>
                <c:pt idx="0">
                  <c:v>131.30000000000001</c:v>
                </c:pt>
                <c:pt idx="1">
                  <c:v>157.30000000000001</c:v>
                </c:pt>
                <c:pt idx="2">
                  <c:v>82</c:v>
                </c:pt>
                <c:pt idx="3">
                  <c:v>94.2</c:v>
                </c:pt>
                <c:pt idx="4">
                  <c:v>79.099999999999994</c:v>
                </c:pt>
                <c:pt idx="5">
                  <c:v>69.2</c:v>
                </c:pt>
                <c:pt idx="6">
                  <c:v>58</c:v>
                </c:pt>
              </c:numCache>
            </c:numRef>
          </c:val>
        </c:ser>
        <c:ser>
          <c:idx val="6"/>
          <c:order val="6"/>
          <c:tx>
            <c:strRef>
              <c:f>Foglio3!$S$2</c:f>
              <c:strCache>
                <c:ptCount val="1"/>
                <c:pt idx="0">
                  <c:v>2014</c:v>
                </c:pt>
              </c:strCache>
            </c:strRef>
          </c:tx>
          <c:spPr>
            <a:solidFill>
              <a:schemeClr val="accent1">
                <a:lumMod val="60000"/>
              </a:schemeClr>
            </a:solidFill>
            <a:ln>
              <a:noFill/>
            </a:ln>
            <a:effectLst/>
            <a:sp3d/>
          </c:spPr>
          <c:cat>
            <c:strRef>
              <c:f>Foglio3!$L$3:$L$9</c:f>
              <c:strCache>
                <c:ptCount val="7"/>
                <c:pt idx="0">
                  <c:v>  Emilia-Romagna</c:v>
                </c:pt>
                <c:pt idx="1">
                  <c:v>  Friuli-Venezia Giulia</c:v>
                </c:pt>
                <c:pt idx="2">
                  <c:v>  Tuscany</c:v>
                </c:pt>
                <c:pt idx="3">
                  <c:v>  Lombardy</c:v>
                </c:pt>
                <c:pt idx="4">
                  <c:v>  Veneto</c:v>
                </c:pt>
                <c:pt idx="5">
                  <c:v>  Piedmont</c:v>
                </c:pt>
                <c:pt idx="6">
                  <c:v>Italy</c:v>
                </c:pt>
              </c:strCache>
            </c:strRef>
          </c:cat>
          <c:val>
            <c:numRef>
              <c:f>Foglio3!$S$3:$S$9</c:f>
              <c:numCache>
                <c:formatCode>General</c:formatCode>
                <c:ptCount val="7"/>
                <c:pt idx="0">
                  <c:v>133.5</c:v>
                </c:pt>
                <c:pt idx="1">
                  <c:v>117.1</c:v>
                </c:pt>
                <c:pt idx="2">
                  <c:v>85</c:v>
                </c:pt>
                <c:pt idx="3">
                  <c:v>95</c:v>
                </c:pt>
                <c:pt idx="4">
                  <c:v>86.6</c:v>
                </c:pt>
                <c:pt idx="5">
                  <c:v>81.599999999999994</c:v>
                </c:pt>
                <c:pt idx="6">
                  <c:v>57.5</c:v>
                </c:pt>
              </c:numCache>
            </c:numRef>
          </c:val>
        </c:ser>
        <c:ser>
          <c:idx val="7"/>
          <c:order val="7"/>
          <c:tx>
            <c:strRef>
              <c:f>Foglio3!$T$2</c:f>
              <c:strCache>
                <c:ptCount val="1"/>
                <c:pt idx="0">
                  <c:v>2015</c:v>
                </c:pt>
              </c:strCache>
            </c:strRef>
          </c:tx>
          <c:spPr>
            <a:solidFill>
              <a:schemeClr val="accent2">
                <a:lumMod val="60000"/>
              </a:schemeClr>
            </a:solidFill>
            <a:ln>
              <a:noFill/>
            </a:ln>
            <a:effectLst/>
            <a:sp3d/>
          </c:spPr>
          <c:cat>
            <c:strRef>
              <c:f>Foglio3!$L$3:$L$9</c:f>
              <c:strCache>
                <c:ptCount val="7"/>
                <c:pt idx="0">
                  <c:v>  Emilia-Romagna</c:v>
                </c:pt>
                <c:pt idx="1">
                  <c:v>  Friuli-Venezia Giulia</c:v>
                </c:pt>
                <c:pt idx="2">
                  <c:v>  Tuscany</c:v>
                </c:pt>
                <c:pt idx="3">
                  <c:v>  Lombardy</c:v>
                </c:pt>
                <c:pt idx="4">
                  <c:v>  Veneto</c:v>
                </c:pt>
                <c:pt idx="5">
                  <c:v>  Piedmont</c:v>
                </c:pt>
                <c:pt idx="6">
                  <c:v>Italy</c:v>
                </c:pt>
              </c:strCache>
            </c:strRef>
          </c:cat>
          <c:val>
            <c:numRef>
              <c:f>Foglio3!$T$3:$T$9</c:f>
              <c:numCache>
                <c:formatCode>General</c:formatCode>
                <c:ptCount val="7"/>
                <c:pt idx="0">
                  <c:v>146.69999999999999</c:v>
                </c:pt>
                <c:pt idx="1">
                  <c:v>103.7</c:v>
                </c:pt>
                <c:pt idx="2">
                  <c:v>97.4</c:v>
                </c:pt>
                <c:pt idx="3">
                  <c:v>95.9</c:v>
                </c:pt>
                <c:pt idx="4">
                  <c:v>87.2</c:v>
                </c:pt>
                <c:pt idx="5">
                  <c:v>84.5</c:v>
                </c:pt>
                <c:pt idx="6">
                  <c:v>59.3</c:v>
                </c:pt>
              </c:numCache>
            </c:numRef>
          </c:val>
        </c:ser>
        <c:shape val="box"/>
        <c:axId val="103763968"/>
        <c:axId val="103765504"/>
        <c:axId val="0"/>
      </c:bar3DChart>
      <c:catAx>
        <c:axId val="103763968"/>
        <c:scaling>
          <c:orientation val="minMax"/>
        </c:scaling>
        <c:axPos val="b"/>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03765504"/>
        <c:crosses val="autoZero"/>
        <c:auto val="1"/>
        <c:lblAlgn val="ctr"/>
        <c:lblOffset val="100"/>
      </c:catAx>
      <c:valAx>
        <c:axId val="103765504"/>
        <c:scaling>
          <c:orientation val="minMax"/>
        </c:scaling>
        <c:axPos val="l"/>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03763968"/>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chart>
  <c:spPr>
    <a:noFill/>
    <a:ln>
      <a:noFill/>
    </a:ln>
    <a:effectLst/>
  </c:spPr>
  <c:txPr>
    <a:bodyPr/>
    <a:lstStyle/>
    <a:p>
      <a:pPr>
        <a:defRPr/>
      </a:pPr>
      <a:endParaRPr lang="it-IT"/>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it-I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it-IT"/>
              <a:t>Percentuale di addetti in R&amp;S</a:t>
            </a:r>
            <a:r>
              <a:rPr lang="it-IT" baseline="0"/>
              <a:t> delle imprese sul totale dell'occupazione</a:t>
            </a:r>
            <a:endParaRPr lang="it-IT"/>
          </a:p>
        </c:rich>
      </c:tx>
      <c:layout/>
      <c:spPr>
        <a:noFill/>
        <a:ln>
          <a:noFill/>
        </a:ln>
        <a:effectLst/>
      </c:spPr>
    </c:title>
    <c:view3D>
      <c:depthPercent val="100"/>
      <c:rAngAx val="1"/>
    </c:view3D>
    <c:floor>
      <c:spPr>
        <a:noFill/>
        <a:ln>
          <a:noFill/>
        </a:ln>
        <a:effectLst/>
        <a:sp3d/>
      </c:spPr>
    </c:floor>
    <c:sideWall>
      <c:spPr>
        <a:noFill/>
        <a:ln>
          <a:noFill/>
        </a:ln>
        <a:effectLst/>
        <a:sp3d/>
      </c:spPr>
    </c:sideWall>
    <c:backWall>
      <c:spPr>
        <a:noFill/>
        <a:ln>
          <a:noFill/>
        </a:ln>
        <a:effectLst/>
        <a:sp3d/>
      </c:spPr>
    </c:backWall>
    <c:plotArea>
      <c:layout/>
      <c:bar3DChart>
        <c:barDir val="col"/>
        <c:grouping val="clustered"/>
        <c:ser>
          <c:idx val="0"/>
          <c:order val="0"/>
          <c:tx>
            <c:strRef>
              <c:f>Foglio5!$P$4</c:f>
              <c:strCache>
                <c:ptCount val="1"/>
                <c:pt idx="0">
                  <c:v>2008</c:v>
                </c:pt>
              </c:strCache>
            </c:strRef>
          </c:tx>
          <c:spPr>
            <a:solidFill>
              <a:schemeClr val="accent1"/>
            </a:solidFill>
            <a:ln>
              <a:noFill/>
            </a:ln>
            <a:effectLst/>
            <a:sp3d/>
          </c:spPr>
          <c:cat>
            <c:strRef>
              <c:f>Foglio5!$O$5:$O$11</c:f>
              <c:strCache>
                <c:ptCount val="7"/>
                <c:pt idx="0">
                  <c:v>  Emilia-Romagna</c:v>
                </c:pt>
                <c:pt idx="1">
                  <c:v>  Piedmont</c:v>
                </c:pt>
                <c:pt idx="2">
                  <c:v>  Veneto</c:v>
                </c:pt>
                <c:pt idx="3">
                  <c:v>  Lombardy</c:v>
                </c:pt>
                <c:pt idx="4">
                  <c:v>  Friuli-Venezia Giulia</c:v>
                </c:pt>
                <c:pt idx="5">
                  <c:v>Italy</c:v>
                </c:pt>
                <c:pt idx="6">
                  <c:v>  Tuscany</c:v>
                </c:pt>
              </c:strCache>
            </c:strRef>
          </c:cat>
          <c:val>
            <c:numRef>
              <c:f>Foglio5!$P$5:$P$11</c:f>
              <c:numCache>
                <c:formatCode>General</c:formatCode>
                <c:ptCount val="7"/>
                <c:pt idx="0">
                  <c:v>0.93</c:v>
                </c:pt>
                <c:pt idx="1">
                  <c:v>1.01</c:v>
                </c:pt>
                <c:pt idx="2">
                  <c:v>1.159999999999999</c:v>
                </c:pt>
                <c:pt idx="3">
                  <c:v>0.85000000000000042</c:v>
                </c:pt>
                <c:pt idx="4">
                  <c:v>0.99</c:v>
                </c:pt>
                <c:pt idx="5">
                  <c:v>0.63000000000000045</c:v>
                </c:pt>
                <c:pt idx="6">
                  <c:v>0.39000000000000024</c:v>
                </c:pt>
              </c:numCache>
            </c:numRef>
          </c:val>
        </c:ser>
        <c:ser>
          <c:idx val="1"/>
          <c:order val="1"/>
          <c:tx>
            <c:strRef>
              <c:f>Foglio5!$Q$4</c:f>
              <c:strCache>
                <c:ptCount val="1"/>
                <c:pt idx="0">
                  <c:v>2009</c:v>
                </c:pt>
              </c:strCache>
            </c:strRef>
          </c:tx>
          <c:spPr>
            <a:solidFill>
              <a:schemeClr val="accent2"/>
            </a:solidFill>
            <a:ln>
              <a:noFill/>
            </a:ln>
            <a:effectLst/>
            <a:sp3d/>
          </c:spPr>
          <c:cat>
            <c:strRef>
              <c:f>Foglio5!$O$5:$O$11</c:f>
              <c:strCache>
                <c:ptCount val="7"/>
                <c:pt idx="0">
                  <c:v>  Emilia-Romagna</c:v>
                </c:pt>
                <c:pt idx="1">
                  <c:v>  Piedmont</c:v>
                </c:pt>
                <c:pt idx="2">
                  <c:v>  Veneto</c:v>
                </c:pt>
                <c:pt idx="3">
                  <c:v>  Lombardy</c:v>
                </c:pt>
                <c:pt idx="4">
                  <c:v>  Friuli-Venezia Giulia</c:v>
                </c:pt>
                <c:pt idx="5">
                  <c:v>Italy</c:v>
                </c:pt>
                <c:pt idx="6">
                  <c:v>  Tuscany</c:v>
                </c:pt>
              </c:strCache>
            </c:strRef>
          </c:cat>
          <c:val>
            <c:numRef>
              <c:f>Foglio5!$Q$5:$Q$11</c:f>
              <c:numCache>
                <c:formatCode>General</c:formatCode>
                <c:ptCount val="7"/>
                <c:pt idx="0">
                  <c:v>1.02</c:v>
                </c:pt>
                <c:pt idx="1">
                  <c:v>1.0900000000000001</c:v>
                </c:pt>
                <c:pt idx="2">
                  <c:v>1.1200000000000001</c:v>
                </c:pt>
                <c:pt idx="3">
                  <c:v>0.9</c:v>
                </c:pt>
                <c:pt idx="4">
                  <c:v>1</c:v>
                </c:pt>
                <c:pt idx="5">
                  <c:v>0.66000000000000059</c:v>
                </c:pt>
                <c:pt idx="6">
                  <c:v>0.42000000000000021</c:v>
                </c:pt>
              </c:numCache>
            </c:numRef>
          </c:val>
        </c:ser>
        <c:ser>
          <c:idx val="2"/>
          <c:order val="2"/>
          <c:tx>
            <c:strRef>
              <c:f>Foglio5!$R$4</c:f>
              <c:strCache>
                <c:ptCount val="1"/>
                <c:pt idx="0">
                  <c:v>2010</c:v>
                </c:pt>
              </c:strCache>
            </c:strRef>
          </c:tx>
          <c:spPr>
            <a:solidFill>
              <a:schemeClr val="accent3"/>
            </a:solidFill>
            <a:ln>
              <a:noFill/>
            </a:ln>
            <a:effectLst/>
            <a:sp3d/>
          </c:spPr>
          <c:cat>
            <c:strRef>
              <c:f>Foglio5!$O$5:$O$11</c:f>
              <c:strCache>
                <c:ptCount val="7"/>
                <c:pt idx="0">
                  <c:v>  Emilia-Romagna</c:v>
                </c:pt>
                <c:pt idx="1">
                  <c:v>  Piedmont</c:v>
                </c:pt>
                <c:pt idx="2">
                  <c:v>  Veneto</c:v>
                </c:pt>
                <c:pt idx="3">
                  <c:v>  Lombardy</c:v>
                </c:pt>
                <c:pt idx="4">
                  <c:v>  Friuli-Venezia Giulia</c:v>
                </c:pt>
                <c:pt idx="5">
                  <c:v>Italy</c:v>
                </c:pt>
                <c:pt idx="6">
                  <c:v>  Tuscany</c:v>
                </c:pt>
              </c:strCache>
            </c:strRef>
          </c:cat>
          <c:val>
            <c:numRef>
              <c:f>Foglio5!$R$5:$R$11</c:f>
              <c:numCache>
                <c:formatCode>General</c:formatCode>
                <c:ptCount val="7"/>
                <c:pt idx="0">
                  <c:v>1.1200000000000001</c:v>
                </c:pt>
                <c:pt idx="1">
                  <c:v>1.1000000000000001</c:v>
                </c:pt>
                <c:pt idx="2">
                  <c:v>1.04</c:v>
                </c:pt>
                <c:pt idx="3">
                  <c:v>1.01</c:v>
                </c:pt>
                <c:pt idx="4">
                  <c:v>0.97000000000000042</c:v>
                </c:pt>
                <c:pt idx="5">
                  <c:v>0.68</c:v>
                </c:pt>
                <c:pt idx="6">
                  <c:v>0.46</c:v>
                </c:pt>
              </c:numCache>
            </c:numRef>
          </c:val>
        </c:ser>
        <c:ser>
          <c:idx val="3"/>
          <c:order val="3"/>
          <c:tx>
            <c:strRef>
              <c:f>Foglio5!$S$4</c:f>
              <c:strCache>
                <c:ptCount val="1"/>
                <c:pt idx="0">
                  <c:v>2011</c:v>
                </c:pt>
              </c:strCache>
            </c:strRef>
          </c:tx>
          <c:spPr>
            <a:solidFill>
              <a:schemeClr val="accent4"/>
            </a:solidFill>
            <a:ln>
              <a:noFill/>
            </a:ln>
            <a:effectLst/>
            <a:sp3d/>
          </c:spPr>
          <c:cat>
            <c:strRef>
              <c:f>Foglio5!$O$5:$O$11</c:f>
              <c:strCache>
                <c:ptCount val="7"/>
                <c:pt idx="0">
                  <c:v>  Emilia-Romagna</c:v>
                </c:pt>
                <c:pt idx="1">
                  <c:v>  Piedmont</c:v>
                </c:pt>
                <c:pt idx="2">
                  <c:v>  Veneto</c:v>
                </c:pt>
                <c:pt idx="3">
                  <c:v>  Lombardy</c:v>
                </c:pt>
                <c:pt idx="4">
                  <c:v>  Friuli-Venezia Giulia</c:v>
                </c:pt>
                <c:pt idx="5">
                  <c:v>Italy</c:v>
                </c:pt>
                <c:pt idx="6">
                  <c:v>  Tuscany</c:v>
                </c:pt>
              </c:strCache>
            </c:strRef>
          </c:cat>
          <c:val>
            <c:numRef>
              <c:f>Foglio5!$S$5:$S$11</c:f>
              <c:numCache>
                <c:formatCode>General</c:formatCode>
                <c:ptCount val="7"/>
                <c:pt idx="0">
                  <c:v>1.08</c:v>
                </c:pt>
                <c:pt idx="1">
                  <c:v>1.0900000000000001</c:v>
                </c:pt>
                <c:pt idx="2">
                  <c:v>1.01</c:v>
                </c:pt>
                <c:pt idx="3">
                  <c:v>1.01</c:v>
                </c:pt>
                <c:pt idx="4">
                  <c:v>0.9500000000000004</c:v>
                </c:pt>
                <c:pt idx="5">
                  <c:v>0.67000000000000071</c:v>
                </c:pt>
                <c:pt idx="6">
                  <c:v>0.45</c:v>
                </c:pt>
              </c:numCache>
            </c:numRef>
          </c:val>
        </c:ser>
        <c:ser>
          <c:idx val="4"/>
          <c:order val="4"/>
          <c:tx>
            <c:strRef>
              <c:f>Foglio5!$T$4</c:f>
              <c:strCache>
                <c:ptCount val="1"/>
                <c:pt idx="0">
                  <c:v>2012</c:v>
                </c:pt>
              </c:strCache>
            </c:strRef>
          </c:tx>
          <c:spPr>
            <a:solidFill>
              <a:schemeClr val="accent5"/>
            </a:solidFill>
            <a:ln>
              <a:noFill/>
            </a:ln>
            <a:effectLst/>
            <a:sp3d/>
          </c:spPr>
          <c:cat>
            <c:strRef>
              <c:f>Foglio5!$O$5:$O$11</c:f>
              <c:strCache>
                <c:ptCount val="7"/>
                <c:pt idx="0">
                  <c:v>  Emilia-Romagna</c:v>
                </c:pt>
                <c:pt idx="1">
                  <c:v>  Piedmont</c:v>
                </c:pt>
                <c:pt idx="2">
                  <c:v>  Veneto</c:v>
                </c:pt>
                <c:pt idx="3">
                  <c:v>  Lombardy</c:v>
                </c:pt>
                <c:pt idx="4">
                  <c:v>  Friuli-Venezia Giulia</c:v>
                </c:pt>
                <c:pt idx="5">
                  <c:v>Italy</c:v>
                </c:pt>
                <c:pt idx="6">
                  <c:v>  Tuscany</c:v>
                </c:pt>
              </c:strCache>
            </c:strRef>
          </c:cat>
          <c:val>
            <c:numRef>
              <c:f>Foglio5!$T$5:$T$11</c:f>
              <c:numCache>
                <c:formatCode>General</c:formatCode>
                <c:ptCount val="7"/>
                <c:pt idx="0">
                  <c:v>1.2</c:v>
                </c:pt>
                <c:pt idx="1">
                  <c:v>1.149999999999999</c:v>
                </c:pt>
                <c:pt idx="2">
                  <c:v>1.03</c:v>
                </c:pt>
                <c:pt idx="3">
                  <c:v>1.06</c:v>
                </c:pt>
                <c:pt idx="4">
                  <c:v>0.99</c:v>
                </c:pt>
                <c:pt idx="5">
                  <c:v>0.72000000000000042</c:v>
                </c:pt>
                <c:pt idx="6">
                  <c:v>0.53</c:v>
                </c:pt>
              </c:numCache>
            </c:numRef>
          </c:val>
        </c:ser>
        <c:ser>
          <c:idx val="5"/>
          <c:order val="5"/>
          <c:tx>
            <c:strRef>
              <c:f>Foglio5!$U$4</c:f>
              <c:strCache>
                <c:ptCount val="1"/>
                <c:pt idx="0">
                  <c:v>2013</c:v>
                </c:pt>
              </c:strCache>
            </c:strRef>
          </c:tx>
          <c:spPr>
            <a:solidFill>
              <a:schemeClr val="accent6"/>
            </a:solidFill>
            <a:ln>
              <a:noFill/>
            </a:ln>
            <a:effectLst/>
            <a:sp3d/>
          </c:spPr>
          <c:cat>
            <c:strRef>
              <c:f>Foglio5!$O$5:$O$11</c:f>
              <c:strCache>
                <c:ptCount val="7"/>
                <c:pt idx="0">
                  <c:v>  Emilia-Romagna</c:v>
                </c:pt>
                <c:pt idx="1">
                  <c:v>  Piedmont</c:v>
                </c:pt>
                <c:pt idx="2">
                  <c:v>  Veneto</c:v>
                </c:pt>
                <c:pt idx="3">
                  <c:v>  Lombardy</c:v>
                </c:pt>
                <c:pt idx="4">
                  <c:v>  Friuli-Venezia Giulia</c:v>
                </c:pt>
                <c:pt idx="5">
                  <c:v>Italy</c:v>
                </c:pt>
                <c:pt idx="6">
                  <c:v>  Tuscany</c:v>
                </c:pt>
              </c:strCache>
            </c:strRef>
          </c:cat>
          <c:val>
            <c:numRef>
              <c:f>Foglio5!$U$5:$U$11</c:f>
              <c:numCache>
                <c:formatCode>General</c:formatCode>
                <c:ptCount val="7"/>
                <c:pt idx="0">
                  <c:v>1.36</c:v>
                </c:pt>
                <c:pt idx="1">
                  <c:v>1.29</c:v>
                </c:pt>
                <c:pt idx="2">
                  <c:v>1.1000000000000001</c:v>
                </c:pt>
                <c:pt idx="3">
                  <c:v>1.08</c:v>
                </c:pt>
                <c:pt idx="4">
                  <c:v>0.9500000000000004</c:v>
                </c:pt>
                <c:pt idx="5">
                  <c:v>0.77000000000000046</c:v>
                </c:pt>
                <c:pt idx="6">
                  <c:v>0.62000000000000044</c:v>
                </c:pt>
              </c:numCache>
            </c:numRef>
          </c:val>
        </c:ser>
        <c:ser>
          <c:idx val="6"/>
          <c:order val="6"/>
          <c:tx>
            <c:strRef>
              <c:f>Foglio5!$V$4</c:f>
              <c:strCache>
                <c:ptCount val="1"/>
                <c:pt idx="0">
                  <c:v>2014</c:v>
                </c:pt>
              </c:strCache>
            </c:strRef>
          </c:tx>
          <c:spPr>
            <a:solidFill>
              <a:schemeClr val="accent1">
                <a:lumMod val="60000"/>
              </a:schemeClr>
            </a:solidFill>
            <a:ln>
              <a:noFill/>
            </a:ln>
            <a:effectLst/>
            <a:sp3d/>
          </c:spPr>
          <c:cat>
            <c:strRef>
              <c:f>Foglio5!$O$5:$O$11</c:f>
              <c:strCache>
                <c:ptCount val="7"/>
                <c:pt idx="0">
                  <c:v>  Emilia-Romagna</c:v>
                </c:pt>
                <c:pt idx="1">
                  <c:v>  Piedmont</c:v>
                </c:pt>
                <c:pt idx="2">
                  <c:v>  Veneto</c:v>
                </c:pt>
                <c:pt idx="3">
                  <c:v>  Lombardy</c:v>
                </c:pt>
                <c:pt idx="4">
                  <c:v>  Friuli-Venezia Giulia</c:v>
                </c:pt>
                <c:pt idx="5">
                  <c:v>Italy</c:v>
                </c:pt>
                <c:pt idx="6">
                  <c:v>  Tuscany</c:v>
                </c:pt>
              </c:strCache>
            </c:strRef>
          </c:cat>
          <c:val>
            <c:numRef>
              <c:f>Foglio5!$V$5:$V$11</c:f>
              <c:numCache>
                <c:formatCode>General</c:formatCode>
                <c:ptCount val="7"/>
                <c:pt idx="0">
                  <c:v>1.43</c:v>
                </c:pt>
                <c:pt idx="1">
                  <c:v>1.36</c:v>
                </c:pt>
                <c:pt idx="2">
                  <c:v>1.08</c:v>
                </c:pt>
                <c:pt idx="3">
                  <c:v>1.1100000000000001</c:v>
                </c:pt>
                <c:pt idx="4">
                  <c:v>0.94000000000000039</c:v>
                </c:pt>
                <c:pt idx="5">
                  <c:v>0.79</c:v>
                </c:pt>
                <c:pt idx="6">
                  <c:v>0.68</c:v>
                </c:pt>
              </c:numCache>
            </c:numRef>
          </c:val>
        </c:ser>
        <c:ser>
          <c:idx val="7"/>
          <c:order val="7"/>
          <c:tx>
            <c:strRef>
              <c:f>Foglio5!$W$4</c:f>
              <c:strCache>
                <c:ptCount val="1"/>
                <c:pt idx="0">
                  <c:v>2015</c:v>
                </c:pt>
              </c:strCache>
            </c:strRef>
          </c:tx>
          <c:spPr>
            <a:solidFill>
              <a:schemeClr val="accent2">
                <a:lumMod val="60000"/>
              </a:schemeClr>
            </a:solidFill>
            <a:ln>
              <a:noFill/>
            </a:ln>
            <a:effectLst/>
            <a:sp3d/>
          </c:spPr>
          <c:cat>
            <c:strRef>
              <c:f>Foglio5!$O$5:$O$11</c:f>
              <c:strCache>
                <c:ptCount val="7"/>
                <c:pt idx="0">
                  <c:v>  Emilia-Romagna</c:v>
                </c:pt>
                <c:pt idx="1">
                  <c:v>  Piedmont</c:v>
                </c:pt>
                <c:pt idx="2">
                  <c:v>  Veneto</c:v>
                </c:pt>
                <c:pt idx="3">
                  <c:v>  Lombardy</c:v>
                </c:pt>
                <c:pt idx="4">
                  <c:v>  Friuli-Venezia Giulia</c:v>
                </c:pt>
                <c:pt idx="5">
                  <c:v>Italy</c:v>
                </c:pt>
                <c:pt idx="6">
                  <c:v>  Tuscany</c:v>
                </c:pt>
              </c:strCache>
            </c:strRef>
          </c:cat>
          <c:val>
            <c:numRef>
              <c:f>Foglio5!$W$5:$W$11</c:f>
              <c:numCache>
                <c:formatCode>General</c:formatCode>
                <c:ptCount val="7"/>
                <c:pt idx="0">
                  <c:v>1.62</c:v>
                </c:pt>
                <c:pt idx="1">
                  <c:v>1.42</c:v>
                </c:pt>
                <c:pt idx="2">
                  <c:v>1.1200000000000001</c:v>
                </c:pt>
                <c:pt idx="3">
                  <c:v>1.149999999999999</c:v>
                </c:pt>
                <c:pt idx="4">
                  <c:v>0.93</c:v>
                </c:pt>
                <c:pt idx="5">
                  <c:v>0.85000000000000042</c:v>
                </c:pt>
                <c:pt idx="6">
                  <c:v>0.72000000000000042</c:v>
                </c:pt>
              </c:numCache>
            </c:numRef>
          </c:val>
        </c:ser>
        <c:ser>
          <c:idx val="8"/>
          <c:order val="8"/>
          <c:tx>
            <c:strRef>
              <c:f>Foglio5!$X$4</c:f>
              <c:strCache>
                <c:ptCount val="1"/>
                <c:pt idx="0">
                  <c:v>2016</c:v>
                </c:pt>
              </c:strCache>
            </c:strRef>
          </c:tx>
          <c:spPr>
            <a:solidFill>
              <a:schemeClr val="accent3">
                <a:lumMod val="60000"/>
              </a:schemeClr>
            </a:solidFill>
            <a:ln>
              <a:noFill/>
            </a:ln>
            <a:effectLst/>
            <a:sp3d/>
          </c:spPr>
          <c:cat>
            <c:strRef>
              <c:f>Foglio5!$O$5:$O$11</c:f>
              <c:strCache>
                <c:ptCount val="7"/>
                <c:pt idx="0">
                  <c:v>  Emilia-Romagna</c:v>
                </c:pt>
                <c:pt idx="1">
                  <c:v>  Piedmont</c:v>
                </c:pt>
                <c:pt idx="2">
                  <c:v>  Veneto</c:v>
                </c:pt>
                <c:pt idx="3">
                  <c:v>  Lombardy</c:v>
                </c:pt>
                <c:pt idx="4">
                  <c:v>  Friuli-Venezia Giulia</c:v>
                </c:pt>
                <c:pt idx="5">
                  <c:v>Italy</c:v>
                </c:pt>
                <c:pt idx="6">
                  <c:v>  Tuscany</c:v>
                </c:pt>
              </c:strCache>
            </c:strRef>
          </c:cat>
          <c:val>
            <c:numRef>
              <c:f>Foglio5!$X$5:$X$11</c:f>
              <c:numCache>
                <c:formatCode>General</c:formatCode>
                <c:ptCount val="7"/>
                <c:pt idx="0">
                  <c:v>1.9500000000000008</c:v>
                </c:pt>
                <c:pt idx="1">
                  <c:v>1.6600000000000001</c:v>
                </c:pt>
                <c:pt idx="2">
                  <c:v>1.45</c:v>
                </c:pt>
                <c:pt idx="3">
                  <c:v>1.4</c:v>
                </c:pt>
                <c:pt idx="4">
                  <c:v>1.149999999999999</c:v>
                </c:pt>
                <c:pt idx="5">
                  <c:v>1.03</c:v>
                </c:pt>
                <c:pt idx="6">
                  <c:v>0.88</c:v>
                </c:pt>
              </c:numCache>
            </c:numRef>
          </c:val>
        </c:ser>
        <c:shape val="box"/>
        <c:axId val="103838080"/>
        <c:axId val="103839616"/>
        <c:axId val="0"/>
      </c:bar3DChart>
      <c:catAx>
        <c:axId val="103838080"/>
        <c:scaling>
          <c:orientation val="minMax"/>
        </c:scaling>
        <c:axPos val="b"/>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03839616"/>
        <c:crosses val="autoZero"/>
        <c:auto val="1"/>
        <c:lblAlgn val="ctr"/>
        <c:lblOffset val="100"/>
      </c:catAx>
      <c:valAx>
        <c:axId val="103839616"/>
        <c:scaling>
          <c:orientation val="minMax"/>
        </c:scaling>
        <c:axPos val="l"/>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03838080"/>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chart>
  <c:spPr>
    <a:noFill/>
    <a:ln>
      <a:noFill/>
    </a:ln>
    <a:effectLst/>
  </c:spPr>
  <c:txPr>
    <a:bodyPr/>
    <a:lstStyle/>
    <a:p>
      <a:pPr>
        <a:defRPr/>
      </a:pPr>
      <a:endParaRPr lang="it-IT"/>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it-I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it-IT" b="1" dirty="0"/>
              <a:t>Percentuale degli addetti in settori high-tech sul</a:t>
            </a:r>
            <a:r>
              <a:rPr lang="it-IT" b="1" baseline="0" dirty="0"/>
              <a:t> totale degli occupati</a:t>
            </a:r>
            <a:endParaRPr lang="it-IT" b="1" dirty="0"/>
          </a:p>
        </c:rich>
      </c:tx>
      <c:layout/>
      <c:spPr>
        <a:noFill/>
        <a:ln>
          <a:noFill/>
        </a:ln>
        <a:effectLst/>
      </c:spPr>
    </c:title>
    <c:plotArea>
      <c:layout/>
      <c:lineChart>
        <c:grouping val="standard"/>
        <c:ser>
          <c:idx val="0"/>
          <c:order val="0"/>
          <c:tx>
            <c:strRef>
              <c:f>Foglio6!$A$20</c:f>
              <c:strCache>
                <c:ptCount val="1"/>
                <c:pt idx="0">
                  <c:v>Italy</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Foglio6!$B$19:$L$19</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Foglio6!$B$20:$L$20</c:f>
              <c:numCache>
                <c:formatCode>General</c:formatCode>
                <c:ptCount val="11"/>
                <c:pt idx="0">
                  <c:v>1.05</c:v>
                </c:pt>
                <c:pt idx="1">
                  <c:v>1.0900000000000001</c:v>
                </c:pt>
                <c:pt idx="2">
                  <c:v>1.05</c:v>
                </c:pt>
                <c:pt idx="3">
                  <c:v>0.97000000000000042</c:v>
                </c:pt>
                <c:pt idx="4">
                  <c:v>0.97000000000000042</c:v>
                </c:pt>
                <c:pt idx="5">
                  <c:v>0.97000000000000042</c:v>
                </c:pt>
                <c:pt idx="6">
                  <c:v>0.97000000000000042</c:v>
                </c:pt>
                <c:pt idx="7">
                  <c:v>0.9500000000000004</c:v>
                </c:pt>
                <c:pt idx="8">
                  <c:v>0.96000000000000041</c:v>
                </c:pt>
                <c:pt idx="9">
                  <c:v>0.91</c:v>
                </c:pt>
                <c:pt idx="10">
                  <c:v>0.92</c:v>
                </c:pt>
              </c:numCache>
            </c:numRef>
          </c:val>
        </c:ser>
        <c:ser>
          <c:idx val="1"/>
          <c:order val="1"/>
          <c:tx>
            <c:strRef>
              <c:f>Foglio6!$A$21</c:f>
              <c:strCache>
                <c:ptCount val="1"/>
                <c:pt idx="0">
                  <c:v>  Piedmont</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Foglio6!$B$19:$L$19</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Foglio6!$B$21:$L$21</c:f>
              <c:numCache>
                <c:formatCode>General</c:formatCode>
                <c:ptCount val="11"/>
                <c:pt idx="0">
                  <c:v>1.04</c:v>
                </c:pt>
                <c:pt idx="1">
                  <c:v>1.02</c:v>
                </c:pt>
                <c:pt idx="2">
                  <c:v>1.08</c:v>
                </c:pt>
                <c:pt idx="3">
                  <c:v>0.97000000000000042</c:v>
                </c:pt>
                <c:pt idx="4">
                  <c:v>1.02</c:v>
                </c:pt>
                <c:pt idx="5">
                  <c:v>0.96000000000000041</c:v>
                </c:pt>
                <c:pt idx="6">
                  <c:v>0.98</c:v>
                </c:pt>
                <c:pt idx="7">
                  <c:v>1.0900000000000001</c:v>
                </c:pt>
                <c:pt idx="8">
                  <c:v>1.03</c:v>
                </c:pt>
                <c:pt idx="9">
                  <c:v>0.78</c:v>
                </c:pt>
                <c:pt idx="10">
                  <c:v>0.77000000000000046</c:v>
                </c:pt>
              </c:numCache>
            </c:numRef>
          </c:val>
        </c:ser>
        <c:ser>
          <c:idx val="2"/>
          <c:order val="2"/>
          <c:tx>
            <c:strRef>
              <c:f>Foglio6!$A$22</c:f>
              <c:strCache>
                <c:ptCount val="1"/>
                <c:pt idx="0">
                  <c:v>  Lombardy</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numRef>
              <c:f>Foglio6!$B$19:$L$19</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Foglio6!$B$22:$L$22</c:f>
              <c:numCache>
                <c:formatCode>General</c:formatCode>
                <c:ptCount val="11"/>
                <c:pt idx="0">
                  <c:v>1.81</c:v>
                </c:pt>
                <c:pt idx="1">
                  <c:v>1.9900000000000009</c:v>
                </c:pt>
                <c:pt idx="2">
                  <c:v>1.75</c:v>
                </c:pt>
                <c:pt idx="3">
                  <c:v>1.6400000000000001</c:v>
                </c:pt>
                <c:pt idx="4">
                  <c:v>1.6300000000000001</c:v>
                </c:pt>
                <c:pt idx="5">
                  <c:v>1.71</c:v>
                </c:pt>
                <c:pt idx="6">
                  <c:v>1.6400000000000001</c:v>
                </c:pt>
                <c:pt idx="7">
                  <c:v>1.6700000000000008</c:v>
                </c:pt>
                <c:pt idx="8">
                  <c:v>1.72</c:v>
                </c:pt>
                <c:pt idx="9">
                  <c:v>1.59</c:v>
                </c:pt>
                <c:pt idx="10">
                  <c:v>1.55</c:v>
                </c:pt>
              </c:numCache>
            </c:numRef>
          </c:val>
        </c:ser>
        <c:ser>
          <c:idx val="3"/>
          <c:order val="3"/>
          <c:tx>
            <c:strRef>
              <c:f>Foglio6!$A$23</c:f>
              <c:strCache>
                <c:ptCount val="1"/>
                <c:pt idx="0">
                  <c:v>  Veneto</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numRef>
              <c:f>Foglio6!$B$19:$L$19</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Foglio6!$B$23:$L$23</c:f>
              <c:numCache>
                <c:formatCode>General</c:formatCode>
                <c:ptCount val="11"/>
                <c:pt idx="0">
                  <c:v>1.04</c:v>
                </c:pt>
                <c:pt idx="1">
                  <c:v>0.99</c:v>
                </c:pt>
                <c:pt idx="2">
                  <c:v>1.24</c:v>
                </c:pt>
                <c:pt idx="3">
                  <c:v>1.08</c:v>
                </c:pt>
                <c:pt idx="4">
                  <c:v>0.94000000000000039</c:v>
                </c:pt>
                <c:pt idx="5">
                  <c:v>0.89</c:v>
                </c:pt>
                <c:pt idx="6">
                  <c:v>0.96000000000000041</c:v>
                </c:pt>
                <c:pt idx="7">
                  <c:v>0.93</c:v>
                </c:pt>
                <c:pt idx="8">
                  <c:v>0.84000000000000041</c:v>
                </c:pt>
                <c:pt idx="9">
                  <c:v>1</c:v>
                </c:pt>
                <c:pt idx="10">
                  <c:v>1.1700000000000008</c:v>
                </c:pt>
              </c:numCache>
            </c:numRef>
          </c:val>
        </c:ser>
        <c:ser>
          <c:idx val="4"/>
          <c:order val="4"/>
          <c:tx>
            <c:strRef>
              <c:f>Foglio6!$A$24</c:f>
              <c:strCache>
                <c:ptCount val="1"/>
                <c:pt idx="0">
                  <c:v>  Friuli-Venezia Giulia</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cat>
            <c:numRef>
              <c:f>Foglio6!$B$19:$L$19</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Foglio6!$B$24:$L$24</c:f>
              <c:numCache>
                <c:formatCode>General</c:formatCode>
                <c:ptCount val="11"/>
                <c:pt idx="0">
                  <c:v>0.68</c:v>
                </c:pt>
                <c:pt idx="1">
                  <c:v>0.87000000000000044</c:v>
                </c:pt>
                <c:pt idx="2">
                  <c:v>1.01</c:v>
                </c:pt>
                <c:pt idx="3">
                  <c:v>0.87000000000000044</c:v>
                </c:pt>
                <c:pt idx="4">
                  <c:v>1.1200000000000001</c:v>
                </c:pt>
                <c:pt idx="5">
                  <c:v>1.01</c:v>
                </c:pt>
                <c:pt idx="6">
                  <c:v>0.89</c:v>
                </c:pt>
                <c:pt idx="7">
                  <c:v>0.56999999999999995</c:v>
                </c:pt>
                <c:pt idx="8">
                  <c:v>0.72000000000000042</c:v>
                </c:pt>
                <c:pt idx="9">
                  <c:v>0.97000000000000042</c:v>
                </c:pt>
                <c:pt idx="10">
                  <c:v>0.9</c:v>
                </c:pt>
              </c:numCache>
            </c:numRef>
          </c:val>
        </c:ser>
        <c:ser>
          <c:idx val="5"/>
          <c:order val="5"/>
          <c:tx>
            <c:strRef>
              <c:f>Foglio6!$A$25</c:f>
              <c:strCache>
                <c:ptCount val="1"/>
                <c:pt idx="0">
                  <c:v>  Emilia-Romagna</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cat>
            <c:numRef>
              <c:f>Foglio6!$B$19:$L$19</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Foglio6!$B$25:$L$25</c:f>
              <c:numCache>
                <c:formatCode>General</c:formatCode>
                <c:ptCount val="11"/>
                <c:pt idx="0">
                  <c:v>1.129999999999999</c:v>
                </c:pt>
                <c:pt idx="1">
                  <c:v>1</c:v>
                </c:pt>
                <c:pt idx="2">
                  <c:v>1.1100000000000001</c:v>
                </c:pt>
                <c:pt idx="3">
                  <c:v>0.88</c:v>
                </c:pt>
                <c:pt idx="4">
                  <c:v>1.03</c:v>
                </c:pt>
                <c:pt idx="5">
                  <c:v>0.93</c:v>
                </c:pt>
                <c:pt idx="6">
                  <c:v>1.1900000000000008</c:v>
                </c:pt>
                <c:pt idx="7">
                  <c:v>1.0900000000000001</c:v>
                </c:pt>
                <c:pt idx="8">
                  <c:v>0.96000000000000041</c:v>
                </c:pt>
                <c:pt idx="9">
                  <c:v>0.84000000000000041</c:v>
                </c:pt>
                <c:pt idx="10">
                  <c:v>0.99</c:v>
                </c:pt>
              </c:numCache>
            </c:numRef>
          </c:val>
        </c:ser>
        <c:ser>
          <c:idx val="6"/>
          <c:order val="6"/>
          <c:tx>
            <c:strRef>
              <c:f>Foglio6!$A$26</c:f>
              <c:strCache>
                <c:ptCount val="1"/>
                <c:pt idx="0">
                  <c:v>  Tuscany</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cat>
            <c:numRef>
              <c:f>Foglio6!$B$19:$L$19</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Foglio6!$B$26:$L$26</c:f>
              <c:numCache>
                <c:formatCode>General</c:formatCode>
                <c:ptCount val="11"/>
                <c:pt idx="0">
                  <c:v>0.89</c:v>
                </c:pt>
                <c:pt idx="1">
                  <c:v>0.87000000000000044</c:v>
                </c:pt>
                <c:pt idx="2">
                  <c:v>1.08</c:v>
                </c:pt>
                <c:pt idx="3">
                  <c:v>1.159999999999999</c:v>
                </c:pt>
                <c:pt idx="4">
                  <c:v>0.9500000000000004</c:v>
                </c:pt>
                <c:pt idx="5">
                  <c:v>0.9</c:v>
                </c:pt>
                <c:pt idx="6">
                  <c:v>0.93</c:v>
                </c:pt>
                <c:pt idx="7">
                  <c:v>0.96000000000000041</c:v>
                </c:pt>
                <c:pt idx="8">
                  <c:v>1.1700000000000008</c:v>
                </c:pt>
                <c:pt idx="9">
                  <c:v>1.21</c:v>
                </c:pt>
                <c:pt idx="10">
                  <c:v>1.3</c:v>
                </c:pt>
              </c:numCache>
            </c:numRef>
          </c:val>
        </c:ser>
        <c:marker val="1"/>
        <c:axId val="103901440"/>
        <c:axId val="103911808"/>
      </c:lineChart>
      <c:catAx>
        <c:axId val="103901440"/>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03911808"/>
        <c:crosses val="autoZero"/>
        <c:auto val="1"/>
        <c:lblAlgn val="ctr"/>
        <c:lblOffset val="100"/>
      </c:catAx>
      <c:valAx>
        <c:axId val="103911808"/>
        <c:scaling>
          <c:orientation val="minMax"/>
        </c:scaling>
        <c:axPos val="l"/>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03901440"/>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chart>
  <c:spPr>
    <a:noFill/>
    <a:ln>
      <a:noFill/>
    </a:ln>
    <a:effectLst/>
  </c:spPr>
  <c:txPr>
    <a:bodyPr/>
    <a:lstStyle/>
    <a:p>
      <a:pPr>
        <a:defRPr/>
      </a:pPr>
      <a:endParaRPr lang="it-IT"/>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it-I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it-IT"/>
              <a:t>Percentuale degli addetti nei servizi</a:t>
            </a:r>
            <a:r>
              <a:rPr lang="it-IT" baseline="0"/>
              <a:t> ad alta intensità di ricerca sul totale dell'occupazione</a:t>
            </a:r>
            <a:endParaRPr lang="it-IT"/>
          </a:p>
        </c:rich>
      </c:tx>
      <c:layout/>
      <c:spPr>
        <a:noFill/>
        <a:ln>
          <a:noFill/>
        </a:ln>
        <a:effectLst/>
      </c:spPr>
    </c:title>
    <c:plotArea>
      <c:layout/>
      <c:lineChart>
        <c:grouping val="standard"/>
        <c:ser>
          <c:idx val="0"/>
          <c:order val="0"/>
          <c:tx>
            <c:strRef>
              <c:f>Foglio7!$B$29</c:f>
              <c:strCache>
                <c:ptCount val="1"/>
                <c:pt idx="0">
                  <c:v>Italy</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Foglio7!$C$28:$M$28</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Foglio7!$C$29:$M$29</c:f>
              <c:numCache>
                <c:formatCode>General</c:formatCode>
                <c:ptCount val="11"/>
                <c:pt idx="0">
                  <c:v>33.56</c:v>
                </c:pt>
                <c:pt idx="1">
                  <c:v>33.760000000000012</c:v>
                </c:pt>
                <c:pt idx="2">
                  <c:v>33.96</c:v>
                </c:pt>
                <c:pt idx="3">
                  <c:v>34.120000000000012</c:v>
                </c:pt>
                <c:pt idx="4">
                  <c:v>33.93</c:v>
                </c:pt>
                <c:pt idx="5">
                  <c:v>34.24</c:v>
                </c:pt>
                <c:pt idx="6">
                  <c:v>34.5</c:v>
                </c:pt>
                <c:pt idx="7">
                  <c:v>34.480000000000004</c:v>
                </c:pt>
                <c:pt idx="8">
                  <c:v>34.58</c:v>
                </c:pt>
                <c:pt idx="9">
                  <c:v>34.720000000000013</c:v>
                </c:pt>
                <c:pt idx="10">
                  <c:v>34.620000000000012</c:v>
                </c:pt>
              </c:numCache>
            </c:numRef>
          </c:val>
        </c:ser>
        <c:ser>
          <c:idx val="1"/>
          <c:order val="1"/>
          <c:tx>
            <c:strRef>
              <c:f>Foglio7!$B$30</c:f>
              <c:strCache>
                <c:ptCount val="1"/>
                <c:pt idx="0">
                  <c:v>  Piedmont</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Foglio7!$C$28:$M$28</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Foglio7!$C$30:$M$30</c:f>
              <c:numCache>
                <c:formatCode>General</c:formatCode>
                <c:ptCount val="11"/>
                <c:pt idx="0">
                  <c:v>30.58</c:v>
                </c:pt>
                <c:pt idx="1">
                  <c:v>31.25</c:v>
                </c:pt>
                <c:pt idx="2">
                  <c:v>31.43</c:v>
                </c:pt>
                <c:pt idx="3">
                  <c:v>31.779999999999987</c:v>
                </c:pt>
                <c:pt idx="4">
                  <c:v>31.419999999999987</c:v>
                </c:pt>
                <c:pt idx="5">
                  <c:v>32.96</c:v>
                </c:pt>
                <c:pt idx="6">
                  <c:v>33.370000000000005</c:v>
                </c:pt>
                <c:pt idx="7">
                  <c:v>32.43</c:v>
                </c:pt>
                <c:pt idx="8">
                  <c:v>31.64</c:v>
                </c:pt>
                <c:pt idx="9">
                  <c:v>32.01</c:v>
                </c:pt>
                <c:pt idx="10">
                  <c:v>32.75</c:v>
                </c:pt>
              </c:numCache>
            </c:numRef>
          </c:val>
        </c:ser>
        <c:ser>
          <c:idx val="2"/>
          <c:order val="2"/>
          <c:tx>
            <c:strRef>
              <c:f>Foglio7!$B$31</c:f>
              <c:strCache>
                <c:ptCount val="1"/>
                <c:pt idx="0">
                  <c:v>  Lombardy</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numRef>
              <c:f>Foglio7!$C$28:$M$28</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Foglio7!$C$31:$M$31</c:f>
              <c:numCache>
                <c:formatCode>General</c:formatCode>
                <c:ptCount val="11"/>
                <c:pt idx="0">
                  <c:v>32.1</c:v>
                </c:pt>
                <c:pt idx="1">
                  <c:v>31.99</c:v>
                </c:pt>
                <c:pt idx="2">
                  <c:v>32.660000000000011</c:v>
                </c:pt>
                <c:pt idx="3">
                  <c:v>32.64</c:v>
                </c:pt>
                <c:pt idx="4">
                  <c:v>31.4</c:v>
                </c:pt>
                <c:pt idx="5">
                  <c:v>31.779999999999987</c:v>
                </c:pt>
                <c:pt idx="6">
                  <c:v>32.68</c:v>
                </c:pt>
                <c:pt idx="7">
                  <c:v>33.130000000000003</c:v>
                </c:pt>
                <c:pt idx="8">
                  <c:v>33.43</c:v>
                </c:pt>
                <c:pt idx="9">
                  <c:v>34.130000000000003</c:v>
                </c:pt>
                <c:pt idx="10">
                  <c:v>34.43</c:v>
                </c:pt>
              </c:numCache>
            </c:numRef>
          </c:val>
        </c:ser>
        <c:ser>
          <c:idx val="3"/>
          <c:order val="3"/>
          <c:tx>
            <c:strRef>
              <c:f>Foglio7!$B$32</c:f>
              <c:strCache>
                <c:ptCount val="1"/>
                <c:pt idx="0">
                  <c:v>  Veneto</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numRef>
              <c:f>Foglio7!$C$28:$M$28</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Foglio7!$C$32:$M$32</c:f>
              <c:numCache>
                <c:formatCode>General</c:formatCode>
                <c:ptCount val="11"/>
                <c:pt idx="0">
                  <c:v>27.85</c:v>
                </c:pt>
                <c:pt idx="1">
                  <c:v>27.74</c:v>
                </c:pt>
                <c:pt idx="2">
                  <c:v>29.29</c:v>
                </c:pt>
                <c:pt idx="3">
                  <c:v>28</c:v>
                </c:pt>
                <c:pt idx="4">
                  <c:v>27.01</c:v>
                </c:pt>
                <c:pt idx="5">
                  <c:v>28.5</c:v>
                </c:pt>
                <c:pt idx="6">
                  <c:v>28.89</c:v>
                </c:pt>
                <c:pt idx="7">
                  <c:v>29.17</c:v>
                </c:pt>
                <c:pt idx="8">
                  <c:v>29.439999999999987</c:v>
                </c:pt>
                <c:pt idx="9">
                  <c:v>29.959999999999987</c:v>
                </c:pt>
                <c:pt idx="10">
                  <c:v>29.959999999999987</c:v>
                </c:pt>
              </c:numCache>
            </c:numRef>
          </c:val>
        </c:ser>
        <c:ser>
          <c:idx val="4"/>
          <c:order val="4"/>
          <c:tx>
            <c:strRef>
              <c:f>Foglio7!$B$33</c:f>
              <c:strCache>
                <c:ptCount val="1"/>
                <c:pt idx="0">
                  <c:v>  Friuli-Venezia Giulia</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cat>
            <c:numRef>
              <c:f>Foglio7!$C$28:$M$28</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Foglio7!$C$33:$M$33</c:f>
              <c:numCache>
                <c:formatCode>General</c:formatCode>
                <c:ptCount val="11"/>
                <c:pt idx="0">
                  <c:v>33.71</c:v>
                </c:pt>
                <c:pt idx="1">
                  <c:v>32.78</c:v>
                </c:pt>
                <c:pt idx="2">
                  <c:v>32.17</c:v>
                </c:pt>
                <c:pt idx="3">
                  <c:v>33.18</c:v>
                </c:pt>
                <c:pt idx="4">
                  <c:v>35.590000000000003</c:v>
                </c:pt>
                <c:pt idx="5">
                  <c:v>34.300000000000004</c:v>
                </c:pt>
                <c:pt idx="6">
                  <c:v>35.050000000000004</c:v>
                </c:pt>
                <c:pt idx="7">
                  <c:v>35.290000000000013</c:v>
                </c:pt>
                <c:pt idx="8">
                  <c:v>34.550000000000004</c:v>
                </c:pt>
                <c:pt idx="9">
                  <c:v>35.35</c:v>
                </c:pt>
                <c:pt idx="10">
                  <c:v>34.980000000000004</c:v>
                </c:pt>
              </c:numCache>
            </c:numRef>
          </c:val>
        </c:ser>
        <c:ser>
          <c:idx val="5"/>
          <c:order val="5"/>
          <c:tx>
            <c:strRef>
              <c:f>Foglio7!$B$34</c:f>
              <c:strCache>
                <c:ptCount val="1"/>
                <c:pt idx="0">
                  <c:v>  Emilia-Romagna</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cat>
            <c:numRef>
              <c:f>Foglio7!$C$28:$M$28</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Foglio7!$C$34:$M$34</c:f>
              <c:numCache>
                <c:formatCode>General</c:formatCode>
                <c:ptCount val="11"/>
                <c:pt idx="0">
                  <c:v>29.32</c:v>
                </c:pt>
                <c:pt idx="1">
                  <c:v>29.759999999999987</c:v>
                </c:pt>
                <c:pt idx="2">
                  <c:v>29.310000000000013</c:v>
                </c:pt>
                <c:pt idx="3">
                  <c:v>30.04</c:v>
                </c:pt>
                <c:pt idx="4">
                  <c:v>30.51</c:v>
                </c:pt>
                <c:pt idx="5">
                  <c:v>30.34</c:v>
                </c:pt>
                <c:pt idx="6">
                  <c:v>30.630000000000013</c:v>
                </c:pt>
                <c:pt idx="7">
                  <c:v>31.09</c:v>
                </c:pt>
                <c:pt idx="8">
                  <c:v>31.86</c:v>
                </c:pt>
                <c:pt idx="9">
                  <c:v>30.45</c:v>
                </c:pt>
                <c:pt idx="10">
                  <c:v>30.17</c:v>
                </c:pt>
              </c:numCache>
            </c:numRef>
          </c:val>
        </c:ser>
        <c:ser>
          <c:idx val="6"/>
          <c:order val="6"/>
          <c:tx>
            <c:strRef>
              <c:f>Foglio7!$B$35</c:f>
              <c:strCache>
                <c:ptCount val="1"/>
                <c:pt idx="0">
                  <c:v>  Tuscany</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cat>
            <c:numRef>
              <c:f>Foglio7!$C$28:$M$28</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Foglio7!$C$35:$M$35</c:f>
              <c:numCache>
                <c:formatCode>General</c:formatCode>
                <c:ptCount val="11"/>
                <c:pt idx="0">
                  <c:v>30.39</c:v>
                </c:pt>
                <c:pt idx="1">
                  <c:v>31.45</c:v>
                </c:pt>
                <c:pt idx="2">
                  <c:v>31.3</c:v>
                </c:pt>
                <c:pt idx="3">
                  <c:v>32.39</c:v>
                </c:pt>
                <c:pt idx="4">
                  <c:v>33.730000000000011</c:v>
                </c:pt>
                <c:pt idx="5">
                  <c:v>32.86</c:v>
                </c:pt>
                <c:pt idx="6">
                  <c:v>31.830000000000005</c:v>
                </c:pt>
                <c:pt idx="7">
                  <c:v>32.18</c:v>
                </c:pt>
                <c:pt idx="8">
                  <c:v>31.67</c:v>
                </c:pt>
                <c:pt idx="9">
                  <c:v>32.53</c:v>
                </c:pt>
                <c:pt idx="10">
                  <c:v>33.260000000000012</c:v>
                </c:pt>
              </c:numCache>
            </c:numRef>
          </c:val>
        </c:ser>
        <c:marker val="1"/>
        <c:axId val="103580416"/>
        <c:axId val="103582336"/>
      </c:lineChart>
      <c:catAx>
        <c:axId val="103580416"/>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03582336"/>
        <c:crosses val="autoZero"/>
        <c:auto val="1"/>
        <c:lblAlgn val="ctr"/>
        <c:lblOffset val="100"/>
      </c:catAx>
      <c:valAx>
        <c:axId val="103582336"/>
        <c:scaling>
          <c:orientation val="minMax"/>
          <c:min val="25"/>
        </c:scaling>
        <c:axPos val="l"/>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03580416"/>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chart>
  <c:spPr>
    <a:noFill/>
    <a:ln>
      <a:noFill/>
    </a:ln>
    <a:effectLst/>
  </c:spPr>
  <c:txPr>
    <a:bodyPr/>
    <a:lstStyle/>
    <a:p>
      <a:pPr>
        <a:defRPr/>
      </a:pPr>
      <a:endParaRPr lang="it-IT"/>
    </a:p>
  </c:txPr>
  <c:externalData r:id="rId1"/>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030191-8CA6-4823-931B-952D6656C203}" type="datetimeFigureOut">
              <a:rPr lang="it-IT" smtClean="0"/>
              <a:pPr/>
              <a:t>13/11/2019</a:t>
            </a:fld>
            <a:endParaRPr lang="it-IT"/>
          </a:p>
        </p:txBody>
      </p:sp>
      <p:sp>
        <p:nvSpPr>
          <p:cNvPr id="4" name="Segnaposto immagine diapositiva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27BA1A-67B0-476E-BEDA-77BF921C5B1A}"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F416492-3AFC-47A2-8541-276B9BBA8C2D}" type="datetimeFigureOut">
              <a:rPr lang="it-IT" smtClean="0"/>
              <a:pPr/>
              <a:t>13/11/2019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B265D7A-6CA3-4914-8728-DD89A96CDC43}" type="slidenum">
              <a:rPr lang="it-IT" smtClean="0"/>
              <a:pPr/>
              <a:t>‹N›</a:t>
            </a:fld>
            <a:endParaRPr lang="it-IT"/>
          </a:p>
        </p:txBody>
      </p:sp>
    </p:spTree>
    <p:extLst>
      <p:ext uri="{BB962C8B-B14F-4D97-AF65-F5344CB8AC3E}">
        <p14:creationId xmlns="" xmlns:p14="http://schemas.microsoft.com/office/powerpoint/2010/main" val="938450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F416492-3AFC-47A2-8541-276B9BBA8C2D}" type="datetimeFigureOut">
              <a:rPr lang="it-IT" smtClean="0"/>
              <a:pPr/>
              <a:t>13/11/2019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B265D7A-6CA3-4914-8728-DD89A96CDC43}" type="slidenum">
              <a:rPr lang="it-IT" smtClean="0"/>
              <a:pPr/>
              <a:t>‹N›</a:t>
            </a:fld>
            <a:endParaRPr lang="it-IT"/>
          </a:p>
        </p:txBody>
      </p:sp>
    </p:spTree>
    <p:extLst>
      <p:ext uri="{BB962C8B-B14F-4D97-AF65-F5344CB8AC3E}">
        <p14:creationId xmlns="" xmlns:p14="http://schemas.microsoft.com/office/powerpoint/2010/main" val="368909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F416492-3AFC-47A2-8541-276B9BBA8C2D}" type="datetimeFigureOut">
              <a:rPr lang="it-IT" smtClean="0"/>
              <a:pPr/>
              <a:t>13/11/2019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B265D7A-6CA3-4914-8728-DD89A96CDC43}" type="slidenum">
              <a:rPr lang="it-IT" smtClean="0"/>
              <a:pPr/>
              <a:t>‹N›</a:t>
            </a:fld>
            <a:endParaRPr lang="it-IT"/>
          </a:p>
        </p:txBody>
      </p:sp>
    </p:spTree>
    <p:extLst>
      <p:ext uri="{BB962C8B-B14F-4D97-AF65-F5344CB8AC3E}">
        <p14:creationId xmlns="" xmlns:p14="http://schemas.microsoft.com/office/powerpoint/2010/main" val="694119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F416492-3AFC-47A2-8541-276B9BBA8C2D}" type="datetimeFigureOut">
              <a:rPr lang="it-IT" smtClean="0"/>
              <a:pPr/>
              <a:t>13/11/2019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B265D7A-6CA3-4914-8728-DD89A96CDC43}" type="slidenum">
              <a:rPr lang="it-IT" smtClean="0"/>
              <a:pPr/>
              <a:t>‹N›</a:t>
            </a:fld>
            <a:endParaRPr lang="it-IT"/>
          </a:p>
        </p:txBody>
      </p:sp>
    </p:spTree>
    <p:extLst>
      <p:ext uri="{BB962C8B-B14F-4D97-AF65-F5344CB8AC3E}">
        <p14:creationId xmlns="" xmlns:p14="http://schemas.microsoft.com/office/powerpoint/2010/main" val="1479865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4F416492-3AFC-47A2-8541-276B9BBA8C2D}" type="datetimeFigureOut">
              <a:rPr lang="it-IT" smtClean="0"/>
              <a:pPr/>
              <a:t>13/11/2019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B265D7A-6CA3-4914-8728-DD89A96CDC43}" type="slidenum">
              <a:rPr lang="it-IT" smtClean="0"/>
              <a:pPr/>
              <a:t>‹N›</a:t>
            </a:fld>
            <a:endParaRPr lang="it-IT"/>
          </a:p>
        </p:txBody>
      </p:sp>
    </p:spTree>
    <p:extLst>
      <p:ext uri="{BB962C8B-B14F-4D97-AF65-F5344CB8AC3E}">
        <p14:creationId xmlns="" xmlns:p14="http://schemas.microsoft.com/office/powerpoint/2010/main" val="4049486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4F416492-3AFC-47A2-8541-276B9BBA8C2D}" type="datetimeFigureOut">
              <a:rPr lang="it-IT" smtClean="0"/>
              <a:pPr/>
              <a:t>13/11/2019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B265D7A-6CA3-4914-8728-DD89A96CDC43}" type="slidenum">
              <a:rPr lang="it-IT" smtClean="0"/>
              <a:pPr/>
              <a:t>‹N›</a:t>
            </a:fld>
            <a:endParaRPr lang="it-IT"/>
          </a:p>
        </p:txBody>
      </p:sp>
    </p:spTree>
    <p:extLst>
      <p:ext uri="{BB962C8B-B14F-4D97-AF65-F5344CB8AC3E}">
        <p14:creationId xmlns="" xmlns:p14="http://schemas.microsoft.com/office/powerpoint/2010/main" val="3935979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F416492-3AFC-47A2-8541-276B9BBA8C2D}" type="datetimeFigureOut">
              <a:rPr lang="it-IT" smtClean="0"/>
              <a:pPr/>
              <a:t>13/11/2019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B265D7A-6CA3-4914-8728-DD89A96CDC43}" type="slidenum">
              <a:rPr lang="it-IT" smtClean="0"/>
              <a:pPr/>
              <a:t>‹N›</a:t>
            </a:fld>
            <a:endParaRPr lang="it-IT"/>
          </a:p>
        </p:txBody>
      </p:sp>
    </p:spTree>
    <p:extLst>
      <p:ext uri="{BB962C8B-B14F-4D97-AF65-F5344CB8AC3E}">
        <p14:creationId xmlns="" xmlns:p14="http://schemas.microsoft.com/office/powerpoint/2010/main" val="617690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4F416492-3AFC-47A2-8541-276B9BBA8C2D}" type="datetimeFigureOut">
              <a:rPr lang="it-IT" smtClean="0"/>
              <a:pPr/>
              <a:t>13/11/2019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B265D7A-6CA3-4914-8728-DD89A96CDC43}" type="slidenum">
              <a:rPr lang="it-IT" smtClean="0"/>
              <a:pPr/>
              <a:t>‹N›</a:t>
            </a:fld>
            <a:endParaRPr lang="it-IT"/>
          </a:p>
        </p:txBody>
      </p:sp>
    </p:spTree>
    <p:extLst>
      <p:ext uri="{BB962C8B-B14F-4D97-AF65-F5344CB8AC3E}">
        <p14:creationId xmlns="" xmlns:p14="http://schemas.microsoft.com/office/powerpoint/2010/main" val="2099095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F416492-3AFC-47A2-8541-276B9BBA8C2D}" type="datetimeFigureOut">
              <a:rPr lang="it-IT" smtClean="0"/>
              <a:pPr/>
              <a:t>13/11/2019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B265D7A-6CA3-4914-8728-DD89A96CDC43}" type="slidenum">
              <a:rPr lang="it-IT" smtClean="0"/>
              <a:pPr/>
              <a:t>‹N›</a:t>
            </a:fld>
            <a:endParaRPr lang="it-IT"/>
          </a:p>
        </p:txBody>
      </p:sp>
    </p:spTree>
    <p:extLst>
      <p:ext uri="{BB962C8B-B14F-4D97-AF65-F5344CB8AC3E}">
        <p14:creationId xmlns="" xmlns:p14="http://schemas.microsoft.com/office/powerpoint/2010/main" val="2278070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F416492-3AFC-47A2-8541-276B9BBA8C2D}" type="datetimeFigureOut">
              <a:rPr lang="it-IT" smtClean="0"/>
              <a:pPr/>
              <a:t>13/11/2019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B265D7A-6CA3-4914-8728-DD89A96CDC43}" type="slidenum">
              <a:rPr lang="it-IT" smtClean="0"/>
              <a:pPr/>
              <a:t>‹N›</a:t>
            </a:fld>
            <a:endParaRPr lang="it-IT"/>
          </a:p>
        </p:txBody>
      </p:sp>
    </p:spTree>
    <p:extLst>
      <p:ext uri="{BB962C8B-B14F-4D97-AF65-F5344CB8AC3E}">
        <p14:creationId xmlns="" xmlns:p14="http://schemas.microsoft.com/office/powerpoint/2010/main" val="2625235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F416492-3AFC-47A2-8541-276B9BBA8C2D}" type="datetimeFigureOut">
              <a:rPr lang="it-IT" smtClean="0"/>
              <a:pPr/>
              <a:t>13/11/2019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B265D7A-6CA3-4914-8728-DD89A96CDC43}" type="slidenum">
              <a:rPr lang="it-IT" smtClean="0"/>
              <a:pPr/>
              <a:t>‹N›</a:t>
            </a:fld>
            <a:endParaRPr lang="it-IT"/>
          </a:p>
        </p:txBody>
      </p:sp>
    </p:spTree>
    <p:extLst>
      <p:ext uri="{BB962C8B-B14F-4D97-AF65-F5344CB8AC3E}">
        <p14:creationId xmlns="" xmlns:p14="http://schemas.microsoft.com/office/powerpoint/2010/main" val="3743902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416492-3AFC-47A2-8541-276B9BBA8C2D}" type="datetimeFigureOut">
              <a:rPr lang="it-IT" smtClean="0"/>
              <a:pPr/>
              <a:t>13/11/2019</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265D7A-6CA3-4914-8728-DD89A96CDC43}" type="slidenum">
              <a:rPr lang="it-IT" smtClean="0"/>
              <a:pPr/>
              <a:t>‹N›</a:t>
            </a:fld>
            <a:endParaRPr lang="it-IT"/>
          </a:p>
        </p:txBody>
      </p:sp>
    </p:spTree>
    <p:extLst>
      <p:ext uri="{BB962C8B-B14F-4D97-AF65-F5344CB8AC3E}">
        <p14:creationId xmlns="" xmlns:p14="http://schemas.microsoft.com/office/powerpoint/2010/main" val="33257370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hyperlink" Target="https://ec.europa.eu/regional_policy/mapapps/regional_comp/rci_2019.html"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7.xml"/><Relationship Id="rId4" Type="http://schemas.openxmlformats.org/officeDocument/2006/relationships/chart" Target="../charts/chart16.xml"/></Relationships>
</file>

<file path=ppt/slides/_rels/slide32.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arrotondato 1"/>
          <p:cNvSpPr/>
          <p:nvPr/>
        </p:nvSpPr>
        <p:spPr>
          <a:xfrm>
            <a:off x="1083733" y="719667"/>
            <a:ext cx="8729134" cy="3259665"/>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5400" dirty="0" smtClean="0"/>
              <a:t>Sostenibilità e rilancio del sistema produttivo italiano</a:t>
            </a:r>
            <a:endParaRPr lang="it-IT" sz="5400" dirty="0" smtClean="0"/>
          </a:p>
        </p:txBody>
      </p:sp>
      <p:sp>
        <p:nvSpPr>
          <p:cNvPr id="3" name="CasellaDiTesto 2"/>
          <p:cNvSpPr txBox="1"/>
          <p:nvPr/>
        </p:nvSpPr>
        <p:spPr>
          <a:xfrm>
            <a:off x="1617133" y="4868333"/>
            <a:ext cx="2750305" cy="923330"/>
          </a:xfrm>
          <a:prstGeom prst="rect">
            <a:avLst/>
          </a:prstGeom>
          <a:noFill/>
        </p:spPr>
        <p:txBody>
          <a:bodyPr wrap="none" rtlCol="0">
            <a:spAutoFit/>
          </a:bodyPr>
          <a:lstStyle/>
          <a:p>
            <a:r>
              <a:rPr lang="it-IT" b="1" i="1" dirty="0" smtClean="0"/>
              <a:t>Daniela Palma – ENEA</a:t>
            </a:r>
          </a:p>
          <a:p>
            <a:endParaRPr lang="it-IT" dirty="0" smtClean="0"/>
          </a:p>
          <a:p>
            <a:r>
              <a:rPr lang="it-IT" b="1" i="1" dirty="0" smtClean="0"/>
              <a:t>Milano, 14 novembre 2019</a:t>
            </a:r>
            <a:endParaRPr lang="it-IT" b="1" i="1" dirty="0"/>
          </a:p>
        </p:txBody>
      </p:sp>
    </p:spTree>
    <p:extLst>
      <p:ext uri="{BB962C8B-B14F-4D97-AF65-F5344CB8AC3E}">
        <p14:creationId xmlns="" xmlns:p14="http://schemas.microsoft.com/office/powerpoint/2010/main" val="848226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b="1" dirty="0">
                <a:effectLst>
                  <a:outerShdw blurRad="38100" dist="38100" dir="2700000" algn="tl">
                    <a:srgbClr val="000000">
                      <a:alpha val="43137"/>
                    </a:srgbClr>
                  </a:outerShdw>
                </a:effectLst>
              </a:rPr>
              <a:t>Spesa in </a:t>
            </a:r>
            <a:r>
              <a:rPr lang="it-IT" sz="3600" b="1" dirty="0" err="1">
                <a:effectLst>
                  <a:outerShdw blurRad="38100" dist="38100" dir="2700000" algn="tl">
                    <a:srgbClr val="000000">
                      <a:alpha val="43137"/>
                    </a:srgbClr>
                  </a:outerShdw>
                </a:effectLst>
              </a:rPr>
              <a:t>R&amp;S</a:t>
            </a:r>
            <a:r>
              <a:rPr lang="it-IT" sz="3600" b="1" dirty="0">
                <a:effectLst>
                  <a:outerShdw blurRad="38100" dist="38100" dir="2700000" algn="tl">
                    <a:srgbClr val="000000">
                      <a:alpha val="43137"/>
                    </a:srgbClr>
                  </a:outerShdw>
                </a:effectLst>
              </a:rPr>
              <a:t> delle imprese in rapporto al PIL nelle maggiori aree e paesi </a:t>
            </a:r>
          </a:p>
        </p:txBody>
      </p:sp>
      <p:graphicFrame>
        <p:nvGraphicFramePr>
          <p:cNvPr id="4" name="Chart 3"/>
          <p:cNvGraphicFramePr>
            <a:graphicFrameLocks noGrp="1"/>
          </p:cNvGraphicFramePr>
          <p:nvPr>
            <p:ph idx="1"/>
          </p:nvPr>
        </p:nvGraphicFramePr>
        <p:xfrm>
          <a:off x="1981200" y="1600201"/>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Rettangolo 4"/>
          <p:cNvSpPr/>
          <p:nvPr/>
        </p:nvSpPr>
        <p:spPr>
          <a:xfrm>
            <a:off x="3719736" y="6021289"/>
            <a:ext cx="4032448" cy="646331"/>
          </a:xfrm>
          <a:prstGeom prst="rect">
            <a:avLst/>
          </a:prstGeom>
        </p:spPr>
        <p:txBody>
          <a:bodyPr wrap="square">
            <a:spAutoFit/>
          </a:bodyPr>
          <a:lstStyle/>
          <a:p>
            <a:r>
              <a:rPr lang="it-IT" b="1" dirty="0"/>
              <a:t>Fonte: Science, </a:t>
            </a:r>
            <a:r>
              <a:rPr lang="it-IT" b="1" dirty="0" err="1"/>
              <a:t>Research</a:t>
            </a:r>
            <a:r>
              <a:rPr lang="it-IT" b="1" dirty="0"/>
              <a:t> and </a:t>
            </a:r>
            <a:r>
              <a:rPr lang="it-IT" b="1" dirty="0" err="1"/>
              <a:t>Innovation</a:t>
            </a:r>
            <a:r>
              <a:rPr lang="it-IT" b="1" dirty="0"/>
              <a:t> Performance </a:t>
            </a:r>
            <a:r>
              <a:rPr lang="it-IT" b="1" dirty="0" err="1"/>
              <a:t>of</a:t>
            </a:r>
            <a:r>
              <a:rPr lang="it-IT" b="1" dirty="0"/>
              <a:t> the EU 2018</a:t>
            </a:r>
          </a:p>
        </p:txBody>
      </p:sp>
    </p:spTree>
    <p:extLst>
      <p:ext uri="{BB962C8B-B14F-4D97-AF65-F5344CB8AC3E}">
        <p14:creationId xmlns="" xmlns:p14="http://schemas.microsoft.com/office/powerpoint/2010/main" val="37897180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u="sng" dirty="0" smtClean="0">
                <a:solidFill>
                  <a:srgbClr val="C00000"/>
                </a:solidFill>
                <a:effectLst>
                  <a:outerShdw blurRad="38100" dist="38100" dir="2700000" algn="tl">
                    <a:srgbClr val="000000">
                      <a:alpha val="43137"/>
                    </a:srgbClr>
                  </a:outerShdw>
                </a:effectLst>
              </a:rPr>
              <a:t>Ruolo del territorio: </a:t>
            </a:r>
            <a:r>
              <a:rPr lang="it-IT" b="1" u="sng" dirty="0" err="1" smtClean="0">
                <a:solidFill>
                  <a:srgbClr val="C00000"/>
                </a:solidFill>
                <a:effectLst>
                  <a:outerShdw blurRad="38100" dist="38100" dir="2700000" algn="tl">
                    <a:srgbClr val="000000">
                      <a:alpha val="43137"/>
                    </a:srgbClr>
                  </a:outerShdw>
                </a:effectLst>
              </a:rPr>
              <a:t>Spillover</a:t>
            </a:r>
            <a:r>
              <a:rPr lang="it-IT" b="1" u="sng" dirty="0" smtClean="0">
                <a:solidFill>
                  <a:srgbClr val="C00000"/>
                </a:solidFill>
                <a:effectLst>
                  <a:outerShdw blurRad="38100" dist="38100" dir="2700000" algn="tl">
                    <a:srgbClr val="000000">
                      <a:alpha val="43137"/>
                    </a:srgbClr>
                  </a:outerShdw>
                </a:effectLst>
              </a:rPr>
              <a:t> ambientali e </a:t>
            </a:r>
            <a:r>
              <a:rPr lang="it-IT" b="1" u="sng" dirty="0" err="1" smtClean="0">
                <a:solidFill>
                  <a:srgbClr val="C00000"/>
                </a:solidFill>
                <a:effectLst>
                  <a:outerShdw blurRad="38100" dist="38100" dir="2700000" algn="tl">
                    <a:srgbClr val="000000">
                      <a:alpha val="43137"/>
                    </a:srgbClr>
                  </a:outerShdw>
                </a:effectLst>
              </a:rPr>
              <a:t>tecnologici*</a:t>
            </a:r>
            <a:endParaRPr lang="it-IT" b="1" u="sng" dirty="0">
              <a:solidFill>
                <a:srgbClr val="C00000"/>
              </a:solidFill>
              <a:effectLst>
                <a:outerShdw blurRad="38100" dist="38100" dir="2700000" algn="tl">
                  <a:srgbClr val="000000">
                    <a:alpha val="43137"/>
                  </a:srgbClr>
                </a:outerShdw>
              </a:effectLst>
            </a:endParaRPr>
          </a:p>
        </p:txBody>
      </p:sp>
      <p:sp>
        <p:nvSpPr>
          <p:cNvPr id="3" name="Segnaposto contenuto 2"/>
          <p:cNvSpPr>
            <a:spLocks noGrp="1"/>
          </p:cNvSpPr>
          <p:nvPr>
            <p:ph idx="1"/>
          </p:nvPr>
        </p:nvSpPr>
        <p:spPr/>
        <p:txBody>
          <a:bodyPr>
            <a:normAutofit fontScale="92500" lnSpcReduction="10000"/>
          </a:bodyPr>
          <a:lstStyle/>
          <a:p>
            <a:r>
              <a:rPr lang="it-IT" b="1" dirty="0" smtClean="0">
                <a:solidFill>
                  <a:srgbClr val="C00000"/>
                </a:solidFill>
              </a:rPr>
              <a:t>Positivo</a:t>
            </a:r>
            <a:r>
              <a:rPr lang="it-IT" b="1" dirty="0" smtClean="0"/>
              <a:t> impatto dello sviluppo tecnologico sull’efficienza ambientale (rapporto tra danno ambientale e attività economica)</a:t>
            </a:r>
          </a:p>
          <a:p>
            <a:endParaRPr lang="it-IT" dirty="0" smtClean="0"/>
          </a:p>
          <a:p>
            <a:r>
              <a:rPr lang="it-IT" b="1" dirty="0" smtClean="0">
                <a:solidFill>
                  <a:srgbClr val="C00000"/>
                </a:solidFill>
              </a:rPr>
              <a:t>Catene lunghe </a:t>
            </a:r>
            <a:r>
              <a:rPr lang="it-IT" b="1" dirty="0" smtClean="0"/>
              <a:t>di impatto ambientale a partire dal potenziale tecnologico del territorio</a:t>
            </a:r>
          </a:p>
          <a:p>
            <a:endParaRPr lang="it-IT" dirty="0" smtClean="0"/>
          </a:p>
          <a:p>
            <a:r>
              <a:rPr lang="it-IT" b="1" dirty="0" err="1" smtClean="0">
                <a:solidFill>
                  <a:srgbClr val="C00000"/>
                </a:solidFill>
              </a:rPr>
              <a:t>Cumulatività</a:t>
            </a:r>
            <a:r>
              <a:rPr lang="it-IT" b="1" dirty="0" smtClean="0">
                <a:solidFill>
                  <a:srgbClr val="C00000"/>
                </a:solidFill>
              </a:rPr>
              <a:t> degli effetti dell’innovazione</a:t>
            </a:r>
            <a:r>
              <a:rPr lang="it-IT" b="1" dirty="0" smtClean="0"/>
              <a:t> per le aree con maggiore dotazione tecnologica (capacità di assorbimento)</a:t>
            </a:r>
          </a:p>
          <a:p>
            <a:endParaRPr lang="it-IT" dirty="0" smtClean="0"/>
          </a:p>
          <a:p>
            <a:pPr>
              <a:buNone/>
            </a:pPr>
            <a:r>
              <a:rPr lang="it-IT" sz="2400" i="1" dirty="0" smtClean="0"/>
              <a:t>*(Benedetti, Palma e Postiglione, </a:t>
            </a:r>
            <a:r>
              <a:rPr lang="it-IT" sz="2400" i="1" dirty="0" err="1" smtClean="0"/>
              <a:t>Modelling</a:t>
            </a:r>
            <a:r>
              <a:rPr lang="it-IT" sz="2400" i="1" dirty="0" smtClean="0"/>
              <a:t> the Impact </a:t>
            </a:r>
            <a:r>
              <a:rPr lang="it-IT" sz="2400" i="1" dirty="0" err="1" smtClean="0"/>
              <a:t>of</a:t>
            </a:r>
            <a:r>
              <a:rPr lang="it-IT" sz="2400" i="1" dirty="0" smtClean="0"/>
              <a:t> </a:t>
            </a:r>
            <a:r>
              <a:rPr lang="it-IT" sz="2400" i="1" dirty="0" err="1" smtClean="0"/>
              <a:t>Technological</a:t>
            </a:r>
            <a:r>
              <a:rPr lang="it-IT" sz="2400" i="1" dirty="0" smtClean="0"/>
              <a:t> </a:t>
            </a:r>
            <a:r>
              <a:rPr lang="it-IT" sz="2400" i="1" dirty="0" err="1" smtClean="0"/>
              <a:t>Innovation</a:t>
            </a:r>
            <a:r>
              <a:rPr lang="it-IT" sz="2400" i="1" dirty="0" smtClean="0"/>
              <a:t> on </a:t>
            </a:r>
            <a:r>
              <a:rPr lang="it-IT" sz="2400" i="1" dirty="0" err="1" smtClean="0"/>
              <a:t>Environmental</a:t>
            </a:r>
            <a:r>
              <a:rPr lang="it-IT" sz="2400" i="1" dirty="0" smtClean="0"/>
              <a:t> </a:t>
            </a:r>
            <a:r>
              <a:rPr lang="it-IT" sz="2400" i="1" dirty="0" err="1" smtClean="0"/>
              <a:t>Efficiency</a:t>
            </a:r>
            <a:r>
              <a:rPr lang="it-IT" sz="2400" i="1" dirty="0" smtClean="0"/>
              <a:t>, </a:t>
            </a:r>
            <a:r>
              <a:rPr lang="it-IT" sz="2400" i="1" dirty="0" err="1" smtClean="0"/>
              <a:t>Geographical</a:t>
            </a:r>
            <a:r>
              <a:rPr lang="it-IT" sz="2400" i="1" dirty="0" smtClean="0"/>
              <a:t> </a:t>
            </a:r>
            <a:r>
              <a:rPr lang="it-IT" sz="2400" i="1" dirty="0" err="1" smtClean="0"/>
              <a:t>Analysis</a:t>
            </a:r>
            <a:r>
              <a:rPr lang="it-IT" sz="2400" i="1" dirty="0" smtClean="0"/>
              <a:t> 2019)</a:t>
            </a:r>
          </a:p>
          <a:p>
            <a:endParaRPr lang="it-IT" dirty="0" smtClean="0"/>
          </a:p>
          <a:p>
            <a:pPr>
              <a:buNone/>
            </a:pPr>
            <a:endParaRPr lang="it-IT" dirty="0"/>
          </a:p>
        </p:txBody>
      </p:sp>
    </p:spTree>
    <p:extLst>
      <p:ext uri="{BB962C8B-B14F-4D97-AF65-F5344CB8AC3E}">
        <p14:creationId xmlns="" xmlns:p14="http://schemas.microsoft.com/office/powerpoint/2010/main" val="23834475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afico 2"/>
          <p:cNvGraphicFramePr/>
          <p:nvPr/>
        </p:nvGraphicFramePr>
        <p:xfrm>
          <a:off x="1794933" y="1557867"/>
          <a:ext cx="7789333" cy="3793066"/>
        </p:xfrm>
        <a:graphic>
          <a:graphicData uri="http://schemas.openxmlformats.org/drawingml/2006/chart">
            <c:chart xmlns:c="http://schemas.openxmlformats.org/drawingml/2006/chart" xmlns:r="http://schemas.openxmlformats.org/officeDocument/2006/relationships" r:id="rId2"/>
          </a:graphicData>
        </a:graphic>
      </p:graphicFrame>
      <p:sp>
        <p:nvSpPr>
          <p:cNvPr id="4" name="Rettangolo 3"/>
          <p:cNvSpPr/>
          <p:nvPr/>
        </p:nvSpPr>
        <p:spPr>
          <a:xfrm>
            <a:off x="1803400" y="812800"/>
            <a:ext cx="7747000" cy="584775"/>
          </a:xfrm>
          <a:prstGeom prst="rect">
            <a:avLst/>
          </a:prstGeom>
        </p:spPr>
        <p:txBody>
          <a:bodyPr wrap="square">
            <a:spAutoFit/>
          </a:bodyPr>
          <a:lstStyle/>
          <a:p>
            <a:pPr algn="ctr"/>
            <a:r>
              <a:rPr lang="it-IT" sz="3200" b="1" dirty="0" smtClean="0"/>
              <a:t>La Lombardia nel contesto italiano</a:t>
            </a:r>
            <a:endParaRPr lang="it-IT" sz="3200" b="1" dirty="0"/>
          </a:p>
        </p:txBody>
      </p:sp>
      <p:sp>
        <p:nvSpPr>
          <p:cNvPr id="5" name="CasellaDiTesto 4"/>
          <p:cNvSpPr txBox="1"/>
          <p:nvPr/>
        </p:nvSpPr>
        <p:spPr>
          <a:xfrm>
            <a:off x="3098800" y="5960533"/>
            <a:ext cx="1289392" cy="369332"/>
          </a:xfrm>
          <a:prstGeom prst="rect">
            <a:avLst/>
          </a:prstGeom>
          <a:noFill/>
        </p:spPr>
        <p:txBody>
          <a:bodyPr wrap="none" rtlCol="0">
            <a:spAutoFit/>
          </a:bodyPr>
          <a:lstStyle/>
          <a:p>
            <a:r>
              <a:rPr lang="it-IT" b="1" dirty="0" smtClean="0"/>
              <a:t>Fonte: Ocse</a:t>
            </a:r>
            <a:endParaRPr lang="it-IT"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afico 1"/>
          <p:cNvGraphicFramePr>
            <a:graphicFrameLocks/>
          </p:cNvGraphicFramePr>
          <p:nvPr>
            <p:extLst>
              <p:ext uri="{D42A27DB-BD31-4B8C-83A1-F6EECF244321}">
                <p14:modId xmlns="" xmlns:p14="http://schemas.microsoft.com/office/powerpoint/2010/main" val="2606156876"/>
              </p:ext>
            </p:extLst>
          </p:nvPr>
        </p:nvGraphicFramePr>
        <p:xfrm>
          <a:off x="1303867" y="1651000"/>
          <a:ext cx="9084733" cy="4368800"/>
        </p:xfrm>
        <a:graphic>
          <a:graphicData uri="http://schemas.openxmlformats.org/drawingml/2006/chart">
            <c:chart xmlns:c="http://schemas.openxmlformats.org/drawingml/2006/chart" xmlns:r="http://schemas.openxmlformats.org/officeDocument/2006/relationships" r:id="rId2"/>
          </a:graphicData>
        </a:graphic>
      </p:graphicFrame>
      <p:sp>
        <p:nvSpPr>
          <p:cNvPr id="3" name="CasellaDiTesto 2"/>
          <p:cNvSpPr txBox="1"/>
          <p:nvPr/>
        </p:nvSpPr>
        <p:spPr>
          <a:xfrm>
            <a:off x="2235200" y="524933"/>
            <a:ext cx="6027997" cy="584775"/>
          </a:xfrm>
          <a:prstGeom prst="rect">
            <a:avLst/>
          </a:prstGeom>
          <a:noFill/>
        </p:spPr>
        <p:txBody>
          <a:bodyPr wrap="none" rtlCol="0">
            <a:spAutoFit/>
          </a:bodyPr>
          <a:lstStyle/>
          <a:p>
            <a:pPr algn="ctr"/>
            <a:r>
              <a:rPr lang="it-IT" sz="3200" b="1" dirty="0" smtClean="0"/>
              <a:t>La Lombardia nel contesto italiano</a:t>
            </a:r>
            <a:endParaRPr lang="it-IT" sz="3200" b="1" dirty="0"/>
          </a:p>
        </p:txBody>
      </p:sp>
      <p:sp>
        <p:nvSpPr>
          <p:cNvPr id="4" name="CasellaDiTesto 3"/>
          <p:cNvSpPr txBox="1"/>
          <p:nvPr/>
        </p:nvSpPr>
        <p:spPr>
          <a:xfrm>
            <a:off x="2709333" y="6214534"/>
            <a:ext cx="1557867" cy="369332"/>
          </a:xfrm>
          <a:prstGeom prst="rect">
            <a:avLst/>
          </a:prstGeom>
          <a:noFill/>
        </p:spPr>
        <p:txBody>
          <a:bodyPr wrap="square" rtlCol="0">
            <a:spAutoFit/>
          </a:bodyPr>
          <a:lstStyle/>
          <a:p>
            <a:pPr algn="ctr"/>
            <a:r>
              <a:rPr lang="it-IT" b="1" dirty="0" smtClean="0"/>
              <a:t>Fonte: </a:t>
            </a:r>
            <a:r>
              <a:rPr lang="it-IT" b="1" dirty="0" err="1" smtClean="0"/>
              <a:t>Oecd</a:t>
            </a:r>
            <a:endParaRPr lang="it-IT" b="1" dirty="0"/>
          </a:p>
        </p:txBody>
      </p:sp>
    </p:spTree>
    <p:extLst>
      <p:ext uri="{BB962C8B-B14F-4D97-AF65-F5344CB8AC3E}">
        <p14:creationId xmlns="" xmlns:p14="http://schemas.microsoft.com/office/powerpoint/2010/main" val="19328266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afico 1"/>
          <p:cNvGraphicFramePr>
            <a:graphicFrameLocks/>
          </p:cNvGraphicFramePr>
          <p:nvPr>
            <p:extLst>
              <p:ext uri="{D42A27DB-BD31-4B8C-83A1-F6EECF244321}">
                <p14:modId xmlns="" xmlns:p14="http://schemas.microsoft.com/office/powerpoint/2010/main" val="221891217"/>
              </p:ext>
            </p:extLst>
          </p:nvPr>
        </p:nvGraphicFramePr>
        <p:xfrm>
          <a:off x="1625599" y="1439333"/>
          <a:ext cx="8195733" cy="4123267"/>
        </p:xfrm>
        <a:graphic>
          <a:graphicData uri="http://schemas.openxmlformats.org/drawingml/2006/chart">
            <c:chart xmlns:c="http://schemas.openxmlformats.org/drawingml/2006/chart" xmlns:r="http://schemas.openxmlformats.org/officeDocument/2006/relationships" r:id="rId2"/>
          </a:graphicData>
        </a:graphic>
      </p:graphicFrame>
      <p:sp>
        <p:nvSpPr>
          <p:cNvPr id="3" name="Rettangolo 2"/>
          <p:cNvSpPr/>
          <p:nvPr/>
        </p:nvSpPr>
        <p:spPr>
          <a:xfrm>
            <a:off x="2209800" y="592667"/>
            <a:ext cx="6087533" cy="584775"/>
          </a:xfrm>
          <a:prstGeom prst="rect">
            <a:avLst/>
          </a:prstGeom>
        </p:spPr>
        <p:txBody>
          <a:bodyPr wrap="square">
            <a:spAutoFit/>
          </a:bodyPr>
          <a:lstStyle/>
          <a:p>
            <a:r>
              <a:rPr lang="it-IT" sz="3200" b="1" dirty="0" smtClean="0"/>
              <a:t>La Lombardia nel contesto italiano</a:t>
            </a:r>
            <a:endParaRPr lang="it-IT" sz="3200" b="1" dirty="0"/>
          </a:p>
        </p:txBody>
      </p:sp>
      <p:sp>
        <p:nvSpPr>
          <p:cNvPr id="7" name="CasellaDiTesto 6"/>
          <p:cNvSpPr txBox="1"/>
          <p:nvPr/>
        </p:nvSpPr>
        <p:spPr>
          <a:xfrm>
            <a:off x="3666067" y="6070600"/>
            <a:ext cx="1321452" cy="369332"/>
          </a:xfrm>
          <a:prstGeom prst="rect">
            <a:avLst/>
          </a:prstGeom>
          <a:noFill/>
        </p:spPr>
        <p:txBody>
          <a:bodyPr wrap="none" rtlCol="0">
            <a:spAutoFit/>
          </a:bodyPr>
          <a:lstStyle/>
          <a:p>
            <a:r>
              <a:rPr lang="it-IT" b="1" dirty="0" smtClean="0"/>
              <a:t>Fonte: </a:t>
            </a:r>
            <a:r>
              <a:rPr lang="it-IT" b="1" dirty="0" err="1" smtClean="0"/>
              <a:t>Oecd</a:t>
            </a:r>
            <a:endParaRPr lang="it-IT" b="1" dirty="0"/>
          </a:p>
        </p:txBody>
      </p:sp>
    </p:spTree>
    <p:extLst>
      <p:ext uri="{BB962C8B-B14F-4D97-AF65-F5344CB8AC3E}">
        <p14:creationId xmlns="" xmlns:p14="http://schemas.microsoft.com/office/powerpoint/2010/main" val="11573766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afico 1"/>
          <p:cNvGraphicFramePr>
            <a:graphicFrameLocks/>
          </p:cNvGraphicFramePr>
          <p:nvPr>
            <p:extLst>
              <p:ext uri="{D42A27DB-BD31-4B8C-83A1-F6EECF244321}">
                <p14:modId xmlns="" xmlns:p14="http://schemas.microsoft.com/office/powerpoint/2010/main" val="3792073437"/>
              </p:ext>
            </p:extLst>
          </p:nvPr>
        </p:nvGraphicFramePr>
        <p:xfrm>
          <a:off x="871268" y="842009"/>
          <a:ext cx="10317192" cy="5619175"/>
        </p:xfrm>
        <a:graphic>
          <a:graphicData uri="http://schemas.openxmlformats.org/drawingml/2006/chart">
            <c:chart xmlns:c="http://schemas.openxmlformats.org/drawingml/2006/chart" xmlns:r="http://schemas.openxmlformats.org/officeDocument/2006/relationships" r:id="rId2"/>
          </a:graphicData>
        </a:graphic>
      </p:graphicFrame>
      <p:sp>
        <p:nvSpPr>
          <p:cNvPr id="3" name="CasellaDiTesto 2"/>
          <p:cNvSpPr txBox="1"/>
          <p:nvPr/>
        </p:nvSpPr>
        <p:spPr>
          <a:xfrm>
            <a:off x="3310466" y="6451600"/>
            <a:ext cx="1794933" cy="369332"/>
          </a:xfrm>
          <a:prstGeom prst="rect">
            <a:avLst/>
          </a:prstGeom>
          <a:noFill/>
        </p:spPr>
        <p:txBody>
          <a:bodyPr wrap="square" rtlCol="0">
            <a:spAutoFit/>
          </a:bodyPr>
          <a:lstStyle/>
          <a:p>
            <a:r>
              <a:rPr lang="it-IT" b="1" dirty="0" smtClean="0"/>
              <a:t>Fonte: Ocse</a:t>
            </a:r>
            <a:endParaRPr lang="it-IT" b="1" dirty="0"/>
          </a:p>
        </p:txBody>
      </p:sp>
      <p:sp>
        <p:nvSpPr>
          <p:cNvPr id="4" name="Rettangolo 3"/>
          <p:cNvSpPr/>
          <p:nvPr/>
        </p:nvSpPr>
        <p:spPr>
          <a:xfrm>
            <a:off x="3107268" y="330200"/>
            <a:ext cx="4792132" cy="369332"/>
          </a:xfrm>
          <a:prstGeom prst="rect">
            <a:avLst/>
          </a:prstGeom>
        </p:spPr>
        <p:txBody>
          <a:bodyPr wrap="square">
            <a:spAutoFit/>
          </a:bodyPr>
          <a:lstStyle/>
          <a:p>
            <a:r>
              <a:rPr lang="it-IT" b="1" dirty="0" smtClean="0"/>
              <a:t>La Lombardia nel contesto italiano</a:t>
            </a:r>
            <a:endParaRPr lang="it-IT" b="1" dirty="0"/>
          </a:p>
        </p:txBody>
      </p:sp>
    </p:spTree>
    <p:extLst>
      <p:ext uri="{BB962C8B-B14F-4D97-AF65-F5344CB8AC3E}">
        <p14:creationId xmlns="" xmlns:p14="http://schemas.microsoft.com/office/powerpoint/2010/main" val="397459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afico 1"/>
          <p:cNvGraphicFramePr>
            <a:graphicFrameLocks/>
          </p:cNvGraphicFramePr>
          <p:nvPr>
            <p:extLst>
              <p:ext uri="{D42A27DB-BD31-4B8C-83A1-F6EECF244321}">
                <p14:modId xmlns="" xmlns:p14="http://schemas.microsoft.com/office/powerpoint/2010/main" val="195192726"/>
              </p:ext>
            </p:extLst>
          </p:nvPr>
        </p:nvGraphicFramePr>
        <p:xfrm>
          <a:off x="2282190" y="1405890"/>
          <a:ext cx="7627620" cy="4046220"/>
        </p:xfrm>
        <a:graphic>
          <a:graphicData uri="http://schemas.openxmlformats.org/drawingml/2006/chart">
            <c:chart xmlns:c="http://schemas.openxmlformats.org/drawingml/2006/chart" xmlns:r="http://schemas.openxmlformats.org/officeDocument/2006/relationships" r:id="rId2"/>
          </a:graphicData>
        </a:graphic>
      </p:graphicFrame>
      <p:sp>
        <p:nvSpPr>
          <p:cNvPr id="3" name="CasellaDiTesto 2"/>
          <p:cNvSpPr txBox="1"/>
          <p:nvPr/>
        </p:nvSpPr>
        <p:spPr>
          <a:xfrm>
            <a:off x="2980267" y="5969000"/>
            <a:ext cx="1289392" cy="369332"/>
          </a:xfrm>
          <a:prstGeom prst="rect">
            <a:avLst/>
          </a:prstGeom>
          <a:noFill/>
        </p:spPr>
        <p:txBody>
          <a:bodyPr wrap="none" rtlCol="0">
            <a:spAutoFit/>
          </a:bodyPr>
          <a:lstStyle/>
          <a:p>
            <a:r>
              <a:rPr lang="it-IT" b="1" dirty="0" smtClean="0"/>
              <a:t>Fonte: Ocse</a:t>
            </a:r>
            <a:endParaRPr lang="it-IT" b="1" dirty="0"/>
          </a:p>
        </p:txBody>
      </p:sp>
      <p:sp>
        <p:nvSpPr>
          <p:cNvPr id="4" name="Rettangolo 3"/>
          <p:cNvSpPr/>
          <p:nvPr/>
        </p:nvSpPr>
        <p:spPr>
          <a:xfrm>
            <a:off x="3208868" y="668867"/>
            <a:ext cx="4619370" cy="369332"/>
          </a:xfrm>
          <a:prstGeom prst="rect">
            <a:avLst/>
          </a:prstGeom>
        </p:spPr>
        <p:txBody>
          <a:bodyPr wrap="square">
            <a:spAutoFit/>
          </a:bodyPr>
          <a:lstStyle/>
          <a:p>
            <a:r>
              <a:rPr lang="it-IT" b="1" dirty="0" smtClean="0"/>
              <a:t>La Lombardia nel contesto italiano</a:t>
            </a:r>
            <a:endParaRPr lang="it-IT" b="1" dirty="0"/>
          </a:p>
        </p:txBody>
      </p:sp>
    </p:spTree>
    <p:extLst>
      <p:ext uri="{BB962C8B-B14F-4D97-AF65-F5344CB8AC3E}">
        <p14:creationId xmlns="" xmlns:p14="http://schemas.microsoft.com/office/powerpoint/2010/main" val="14532018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afico 1"/>
          <p:cNvGraphicFramePr>
            <a:graphicFrameLocks/>
          </p:cNvGraphicFramePr>
          <p:nvPr>
            <p:extLst>
              <p:ext uri="{D42A27DB-BD31-4B8C-83A1-F6EECF244321}">
                <p14:modId xmlns="" xmlns:p14="http://schemas.microsoft.com/office/powerpoint/2010/main" val="790069652"/>
              </p:ext>
            </p:extLst>
          </p:nvPr>
        </p:nvGraphicFramePr>
        <p:xfrm>
          <a:off x="3268980" y="1710690"/>
          <a:ext cx="5654040" cy="3436620"/>
        </p:xfrm>
        <a:graphic>
          <a:graphicData uri="http://schemas.openxmlformats.org/drawingml/2006/chart">
            <c:chart xmlns:c="http://schemas.openxmlformats.org/drawingml/2006/chart" xmlns:r="http://schemas.openxmlformats.org/officeDocument/2006/relationships" r:id="rId2"/>
          </a:graphicData>
        </a:graphic>
      </p:graphicFrame>
      <p:sp>
        <p:nvSpPr>
          <p:cNvPr id="3" name="CasellaDiTesto 2"/>
          <p:cNvSpPr txBox="1"/>
          <p:nvPr/>
        </p:nvSpPr>
        <p:spPr>
          <a:xfrm>
            <a:off x="2446867" y="5723467"/>
            <a:ext cx="1289392" cy="369332"/>
          </a:xfrm>
          <a:prstGeom prst="rect">
            <a:avLst/>
          </a:prstGeom>
          <a:noFill/>
        </p:spPr>
        <p:txBody>
          <a:bodyPr wrap="none" rtlCol="0">
            <a:spAutoFit/>
          </a:bodyPr>
          <a:lstStyle/>
          <a:p>
            <a:r>
              <a:rPr lang="it-IT" b="1" dirty="0" smtClean="0"/>
              <a:t>Fonte: Ocse</a:t>
            </a:r>
            <a:endParaRPr lang="it-IT" b="1" dirty="0"/>
          </a:p>
        </p:txBody>
      </p:sp>
      <p:sp>
        <p:nvSpPr>
          <p:cNvPr id="4" name="Rettangolo 3"/>
          <p:cNvSpPr/>
          <p:nvPr/>
        </p:nvSpPr>
        <p:spPr>
          <a:xfrm>
            <a:off x="3276600" y="651933"/>
            <a:ext cx="4551637" cy="369332"/>
          </a:xfrm>
          <a:prstGeom prst="rect">
            <a:avLst/>
          </a:prstGeom>
        </p:spPr>
        <p:txBody>
          <a:bodyPr wrap="square">
            <a:spAutoFit/>
          </a:bodyPr>
          <a:lstStyle/>
          <a:p>
            <a:r>
              <a:rPr lang="it-IT" b="1" dirty="0" smtClean="0"/>
              <a:t>La Lombardia nel contesto italiano</a:t>
            </a:r>
            <a:endParaRPr lang="it-IT" b="1" dirty="0"/>
          </a:p>
        </p:txBody>
      </p:sp>
    </p:spTree>
    <p:extLst>
      <p:ext uri="{BB962C8B-B14F-4D97-AF65-F5344CB8AC3E}">
        <p14:creationId xmlns="" xmlns:p14="http://schemas.microsoft.com/office/powerpoint/2010/main" val="7986420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afico 1"/>
          <p:cNvGraphicFramePr>
            <a:graphicFrameLocks/>
          </p:cNvGraphicFramePr>
          <p:nvPr>
            <p:extLst>
              <p:ext uri="{D42A27DB-BD31-4B8C-83A1-F6EECF244321}">
                <p14:modId xmlns="" xmlns:p14="http://schemas.microsoft.com/office/powerpoint/2010/main" val="184971783"/>
              </p:ext>
            </p:extLst>
          </p:nvPr>
        </p:nvGraphicFramePr>
        <p:xfrm>
          <a:off x="2421467" y="1007533"/>
          <a:ext cx="6501553" cy="4086437"/>
        </p:xfrm>
        <a:graphic>
          <a:graphicData uri="http://schemas.openxmlformats.org/drawingml/2006/chart">
            <c:chart xmlns:c="http://schemas.openxmlformats.org/drawingml/2006/chart" xmlns:r="http://schemas.openxmlformats.org/officeDocument/2006/relationships" r:id="rId2"/>
          </a:graphicData>
        </a:graphic>
      </p:graphicFrame>
      <p:sp>
        <p:nvSpPr>
          <p:cNvPr id="3" name="CasellaDiTesto 2"/>
          <p:cNvSpPr txBox="1"/>
          <p:nvPr/>
        </p:nvSpPr>
        <p:spPr>
          <a:xfrm>
            <a:off x="2743200" y="5672667"/>
            <a:ext cx="1289392" cy="369332"/>
          </a:xfrm>
          <a:prstGeom prst="rect">
            <a:avLst/>
          </a:prstGeom>
          <a:noFill/>
        </p:spPr>
        <p:txBody>
          <a:bodyPr wrap="none" rtlCol="0">
            <a:spAutoFit/>
          </a:bodyPr>
          <a:lstStyle/>
          <a:p>
            <a:r>
              <a:rPr lang="it-IT" b="1" dirty="0" smtClean="0"/>
              <a:t>Fonte: Ocse</a:t>
            </a:r>
            <a:endParaRPr lang="it-IT" b="1" dirty="0"/>
          </a:p>
        </p:txBody>
      </p:sp>
      <p:sp>
        <p:nvSpPr>
          <p:cNvPr id="4" name="Rettangolo 3"/>
          <p:cNvSpPr/>
          <p:nvPr/>
        </p:nvSpPr>
        <p:spPr>
          <a:xfrm>
            <a:off x="2548468" y="270933"/>
            <a:ext cx="5279770" cy="369332"/>
          </a:xfrm>
          <a:prstGeom prst="rect">
            <a:avLst/>
          </a:prstGeom>
        </p:spPr>
        <p:txBody>
          <a:bodyPr wrap="square">
            <a:spAutoFit/>
          </a:bodyPr>
          <a:lstStyle/>
          <a:p>
            <a:r>
              <a:rPr lang="it-IT" b="1" dirty="0" smtClean="0"/>
              <a:t>La Lombardia nel contesto italiano</a:t>
            </a:r>
            <a:endParaRPr lang="it-IT" b="1" dirty="0"/>
          </a:p>
        </p:txBody>
      </p:sp>
    </p:spTree>
    <p:extLst>
      <p:ext uri="{BB962C8B-B14F-4D97-AF65-F5344CB8AC3E}">
        <p14:creationId xmlns="" xmlns:p14="http://schemas.microsoft.com/office/powerpoint/2010/main" val="1377502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afico 1"/>
          <p:cNvGraphicFramePr>
            <a:graphicFrameLocks/>
          </p:cNvGraphicFramePr>
          <p:nvPr>
            <p:extLst>
              <p:ext uri="{D42A27DB-BD31-4B8C-83A1-F6EECF244321}">
                <p14:modId xmlns="" xmlns:p14="http://schemas.microsoft.com/office/powerpoint/2010/main" val="2581277498"/>
              </p:ext>
            </p:extLst>
          </p:nvPr>
        </p:nvGraphicFramePr>
        <p:xfrm>
          <a:off x="2918460" y="1310640"/>
          <a:ext cx="6355080" cy="4236720"/>
        </p:xfrm>
        <a:graphic>
          <a:graphicData uri="http://schemas.openxmlformats.org/drawingml/2006/chart">
            <c:chart xmlns:c="http://schemas.openxmlformats.org/drawingml/2006/chart" xmlns:r="http://schemas.openxmlformats.org/officeDocument/2006/relationships" r:id="rId2"/>
          </a:graphicData>
        </a:graphic>
      </p:graphicFrame>
      <p:sp>
        <p:nvSpPr>
          <p:cNvPr id="3" name="CasellaDiTesto 2"/>
          <p:cNvSpPr txBox="1"/>
          <p:nvPr/>
        </p:nvSpPr>
        <p:spPr>
          <a:xfrm>
            <a:off x="2887133" y="5943600"/>
            <a:ext cx="1289392" cy="369332"/>
          </a:xfrm>
          <a:prstGeom prst="rect">
            <a:avLst/>
          </a:prstGeom>
          <a:noFill/>
        </p:spPr>
        <p:txBody>
          <a:bodyPr wrap="none" rtlCol="0">
            <a:spAutoFit/>
          </a:bodyPr>
          <a:lstStyle/>
          <a:p>
            <a:r>
              <a:rPr lang="it-IT" b="1" dirty="0" smtClean="0"/>
              <a:t>Fonte: Ocse</a:t>
            </a:r>
            <a:endParaRPr lang="it-IT" b="1" dirty="0"/>
          </a:p>
        </p:txBody>
      </p:sp>
      <p:sp>
        <p:nvSpPr>
          <p:cNvPr id="4" name="Rettangolo 3"/>
          <p:cNvSpPr/>
          <p:nvPr/>
        </p:nvSpPr>
        <p:spPr>
          <a:xfrm>
            <a:off x="3302000" y="533400"/>
            <a:ext cx="4526237" cy="369332"/>
          </a:xfrm>
          <a:prstGeom prst="rect">
            <a:avLst/>
          </a:prstGeom>
        </p:spPr>
        <p:txBody>
          <a:bodyPr wrap="square">
            <a:spAutoFit/>
          </a:bodyPr>
          <a:lstStyle/>
          <a:p>
            <a:r>
              <a:rPr lang="it-IT" b="1" dirty="0" smtClean="0"/>
              <a:t>La Lombardia nel contesto italiano</a:t>
            </a:r>
            <a:endParaRPr lang="it-IT" b="1" dirty="0"/>
          </a:p>
        </p:txBody>
      </p:sp>
    </p:spTree>
    <p:extLst>
      <p:ext uri="{BB962C8B-B14F-4D97-AF65-F5344CB8AC3E}">
        <p14:creationId xmlns="" xmlns:p14="http://schemas.microsoft.com/office/powerpoint/2010/main" val="24202255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185333" y="1371600"/>
            <a:ext cx="8432800" cy="5078313"/>
          </a:xfrm>
          <a:prstGeom prst="rect">
            <a:avLst/>
          </a:prstGeom>
          <a:noFill/>
        </p:spPr>
        <p:txBody>
          <a:bodyPr wrap="square" rtlCol="0">
            <a:spAutoFit/>
          </a:bodyPr>
          <a:lstStyle/>
          <a:p>
            <a:endParaRPr lang="it-IT" dirty="0" smtClean="0"/>
          </a:p>
          <a:p>
            <a:endParaRPr lang="it-IT" dirty="0" smtClean="0"/>
          </a:p>
          <a:p>
            <a:endParaRPr lang="it-IT" dirty="0" smtClean="0"/>
          </a:p>
          <a:p>
            <a:endParaRPr lang="it-IT" dirty="0" smtClean="0"/>
          </a:p>
          <a:p>
            <a:r>
              <a:rPr lang="it-IT" sz="2800" dirty="0" smtClean="0"/>
              <a:t>Lo sforzo è più che ambizioso: non si tratta solo di porre </a:t>
            </a:r>
            <a:r>
              <a:rPr lang="it-IT" sz="2800" u="sng" dirty="0" smtClean="0">
                <a:solidFill>
                  <a:srgbClr val="C00000"/>
                </a:solidFill>
                <a:effectLst>
                  <a:outerShdw blurRad="38100" dist="38100" dir="2700000" algn="tl">
                    <a:srgbClr val="000000">
                      <a:alpha val="43137"/>
                    </a:srgbClr>
                  </a:outerShdw>
                </a:effectLst>
              </a:rPr>
              <a:t>vincoli alle emissioni </a:t>
            </a:r>
            <a:r>
              <a:rPr lang="it-IT" sz="2800" dirty="0" smtClean="0"/>
              <a:t>di carbonio, stimolando – anche sotto la spinta di maggiori oneri per chi inquina – la riduzione dell’impiego di combustibili fossili attraverso l’innovazione che passa dalle tecnologie energetiche, ma di guidare una reale </a:t>
            </a:r>
            <a:r>
              <a:rPr lang="it-IT" sz="2800" u="sng" dirty="0" smtClean="0">
                <a:solidFill>
                  <a:srgbClr val="C00000"/>
                </a:solidFill>
                <a:effectLst>
                  <a:outerShdw blurRad="38100" dist="38100" dir="2700000" algn="tl">
                    <a:srgbClr val="000000">
                      <a:alpha val="43137"/>
                    </a:srgbClr>
                  </a:outerShdw>
                </a:effectLst>
              </a:rPr>
              <a:t>rivoluzione tecnologica</a:t>
            </a:r>
            <a:r>
              <a:rPr lang="it-IT" sz="2800" dirty="0" smtClean="0"/>
              <a:t>, che trasformi completamente l’attuale </a:t>
            </a:r>
            <a:r>
              <a:rPr lang="it-IT" sz="2800" u="sng" dirty="0" smtClean="0">
                <a:solidFill>
                  <a:srgbClr val="C00000"/>
                </a:solidFill>
                <a:effectLst>
                  <a:outerShdw blurRad="38100" dist="38100" dir="2700000" algn="tl">
                    <a:srgbClr val="000000">
                      <a:alpha val="43137"/>
                    </a:srgbClr>
                  </a:outerShdw>
                </a:effectLst>
              </a:rPr>
              <a:t>paradigma della produzione e del consumo</a:t>
            </a:r>
            <a:r>
              <a:rPr lang="it-IT" sz="2800" dirty="0" smtClean="0"/>
              <a:t>, consentendo l’emergere di </a:t>
            </a:r>
            <a:r>
              <a:rPr lang="it-IT" sz="2800" u="sng" dirty="0" smtClean="0">
                <a:solidFill>
                  <a:srgbClr val="C00000"/>
                </a:solidFill>
                <a:effectLst>
                  <a:outerShdw blurRad="38100" dist="38100" dir="2700000" algn="tl">
                    <a:srgbClr val="000000">
                      <a:alpha val="43137"/>
                    </a:srgbClr>
                  </a:outerShdw>
                </a:effectLst>
              </a:rPr>
              <a:t>nuove fonti di occupazione e benessere</a:t>
            </a:r>
            <a:r>
              <a:rPr lang="it-IT" sz="2800" dirty="0" smtClean="0"/>
              <a:t>.</a:t>
            </a:r>
            <a:endParaRPr lang="it-IT" sz="2800" dirty="0"/>
          </a:p>
        </p:txBody>
      </p:sp>
      <p:sp>
        <p:nvSpPr>
          <p:cNvPr id="4" name="Rettangolo arrotondato 3"/>
          <p:cNvSpPr/>
          <p:nvPr/>
        </p:nvSpPr>
        <p:spPr>
          <a:xfrm>
            <a:off x="1126067" y="999066"/>
            <a:ext cx="8686800" cy="1134534"/>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400" dirty="0" smtClean="0"/>
              <a:t>“Green </a:t>
            </a:r>
            <a:r>
              <a:rPr lang="it-IT" sz="2400" dirty="0" err="1" smtClean="0"/>
              <a:t>new</a:t>
            </a:r>
            <a:r>
              <a:rPr lang="it-IT" sz="2400" dirty="0" smtClean="0"/>
              <a:t> deal”, un grande piano di interventi volto a ridurre strutturalmente l’impatto dell’attività umana sul clima.</a:t>
            </a:r>
          </a:p>
        </p:txBody>
      </p:sp>
    </p:spTree>
    <p:extLst>
      <p:ext uri="{BB962C8B-B14F-4D97-AF65-F5344CB8AC3E}">
        <p14:creationId xmlns="" xmlns:p14="http://schemas.microsoft.com/office/powerpoint/2010/main" val="23527528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1100667" y="197346"/>
            <a:ext cx="9626600" cy="6494085"/>
          </a:xfrm>
          <a:prstGeom prst="rect">
            <a:avLst/>
          </a:prstGeom>
        </p:spPr>
        <p:txBody>
          <a:bodyPr wrap="square">
            <a:spAutoFit/>
          </a:bodyPr>
          <a:lstStyle/>
          <a:p>
            <a:r>
              <a:rPr lang="it-IT" sz="4000" dirty="0" smtClean="0">
                <a:solidFill>
                  <a:srgbClr val="C00000"/>
                </a:solidFill>
                <a:effectLst>
                  <a:outerShdw blurRad="38100" dist="38100" dir="2700000" algn="tl">
                    <a:srgbClr val="000000">
                      <a:alpha val="43137"/>
                    </a:srgbClr>
                  </a:outerShdw>
                </a:effectLst>
              </a:rPr>
              <a:t>La Lombardia perde competitività e smette di essere il traino dell'Italia.</a:t>
            </a:r>
            <a:endParaRPr lang="it-IT" sz="4000" dirty="0" smtClean="0"/>
          </a:p>
          <a:p>
            <a:r>
              <a:rPr lang="it-IT" sz="2000" dirty="0" smtClean="0"/>
              <a:t>Non c'è una regione, nel nostro Paese, con un indice di competitività superiore alla media europea. Lo slancio economico, un tempo distintivo del Nord Italia, si sta esaurendo anche nelle aeree più produttive della Penisola. E le province lombarde, finora considerate tra i “motori d'Europa” al pari della Baviera e dell'</a:t>
            </a:r>
            <a:r>
              <a:rPr lang="it-IT" sz="2000" dirty="0" err="1" smtClean="0"/>
              <a:t>Ile-de-France</a:t>
            </a:r>
            <a:r>
              <a:rPr lang="it-IT" sz="2000" dirty="0" smtClean="0"/>
              <a:t>, hanno rallentato bruscamente. </a:t>
            </a:r>
            <a:br>
              <a:rPr lang="it-IT" sz="2000" dirty="0" smtClean="0"/>
            </a:br>
            <a:r>
              <a:rPr lang="it-IT" sz="2000" dirty="0" smtClean="0"/>
              <a:t>I dati emergono dall'ultima edizione dell'</a:t>
            </a:r>
            <a:r>
              <a:rPr lang="it-IT" sz="2000" u="sng" dirty="0" smtClean="0">
                <a:hlinkClick r:id="rId2"/>
              </a:rPr>
              <a:t>indice di competitività regionale </a:t>
            </a:r>
            <a:r>
              <a:rPr lang="it-IT" sz="2000" dirty="0" smtClean="0"/>
              <a:t>elaborato dalla Commissione europea: ha validità tre anni e considera 74 indicatori per confrontare l'andamento economico dei territori europei. </a:t>
            </a:r>
            <a:br>
              <a:rPr lang="it-IT" sz="2000" dirty="0" smtClean="0"/>
            </a:br>
            <a:r>
              <a:rPr lang="it-IT" sz="2000" dirty="0" smtClean="0">
                <a:solidFill>
                  <a:srgbClr val="C00000"/>
                </a:solidFill>
                <a:effectLst>
                  <a:outerShdw blurRad="38100" dist="38100" dir="2700000" algn="tl">
                    <a:srgbClr val="000000">
                      <a:alpha val="43137"/>
                    </a:srgbClr>
                  </a:outerShdw>
                </a:effectLst>
              </a:rPr>
              <a:t>Tutte le regioni italiane sono sotto la media del continente. Germania, Austria, Gran Bretagna, Francia e paesi scandinavi sono, invece, le aree più competitive. Ma fanno registrare risultati migliori dell'Italia anche la comunità autonoma di Madrid, l'area metropolitana di Lisbona e quella di Varsavia.</a:t>
            </a:r>
            <a:r>
              <a:rPr lang="it-IT" sz="2000" dirty="0" smtClean="0"/>
              <a:t/>
            </a:r>
            <a:br>
              <a:rPr lang="it-IT" sz="2000" dirty="0" smtClean="0"/>
            </a:br>
            <a:r>
              <a:rPr lang="it-IT" sz="2800" b="1" u="sng" dirty="0" smtClean="0">
                <a:solidFill>
                  <a:srgbClr val="C00000"/>
                </a:solidFill>
                <a:effectLst>
                  <a:outerShdw blurRad="38100" dist="38100" dir="2700000" algn="tl">
                    <a:srgbClr val="000000">
                      <a:alpha val="43137"/>
                    </a:srgbClr>
                  </a:outerShdw>
                </a:effectLst>
              </a:rPr>
              <a:t>La Lombardia è un caso emblematico: resta la regione italiana più competitiva, ma è sotto la media europea. </a:t>
            </a:r>
            <a:r>
              <a:rPr lang="it-IT" sz="2000" dirty="0" smtClean="0"/>
              <a:t>Gli indicatori che la frenano sono la qualità delle istituzioni, la stabilità macroeconomica nazionale, l'educazione di base, l'educazione superiore, la formazione permanente e la reattività tecnologica. </a:t>
            </a:r>
            <a:endParaRPr lang="it-IT" sz="2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01600" y="-317496"/>
            <a:ext cx="12090400" cy="6914673"/>
          </a:xfrm>
          <a:prstGeom prst="rect">
            <a:avLst/>
          </a:prstGeom>
          <a:noFill/>
          <a:ln w="9525">
            <a:noFill/>
            <a:miter lim="800000"/>
            <a:headEnd/>
            <a:tailEnd/>
          </a:ln>
          <a:effectLst/>
        </p:spPr>
        <p:txBody>
          <a:bodyPr vert="horz" wrap="square" lIns="0" tIns="63480" rIns="0" bIns="6348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dirty="0" smtClean="0">
                <a:ln>
                  <a:noFill/>
                </a:ln>
                <a:solidFill>
                  <a:schemeClr val="tx1"/>
                </a:solidFill>
                <a:effectLst/>
                <a:latin typeface="Arial" pitchFamily="34" charset="0"/>
                <a:cs typeface="Arial" pitchFamily="34" charset="0"/>
              </a:rPr>
              <a:t/>
            </a:r>
            <a:br>
              <a:rPr kumimoji="0" lang="it-IT" sz="1800" b="0" i="0" u="none" strike="noStrike" cap="none" normalizeH="0" baseline="0" dirty="0" smtClean="0">
                <a:ln>
                  <a:noFill/>
                </a:ln>
                <a:solidFill>
                  <a:schemeClr val="tx1"/>
                </a:solidFill>
                <a:effectLst/>
                <a:latin typeface="Arial" pitchFamily="34" charset="0"/>
                <a:cs typeface="Arial" pitchFamily="34" charset="0"/>
              </a:rPr>
            </a:br>
            <a:r>
              <a:rPr kumimoji="0" lang="it-IT" sz="1000" b="0" i="0" u="none" strike="noStrike" cap="none" normalizeH="0" baseline="0" dirty="0" smtClean="0">
                <a:ln>
                  <a:noFill/>
                </a:ln>
                <a:solidFill>
                  <a:srgbClr val="333333"/>
                </a:solidFill>
                <a:effectLst/>
                <a:latin typeface="Helvetica Neue"/>
                <a:cs typeface="Arial" pitchFamily="34" charset="0"/>
              </a:rPr>
              <a:t>  </a:t>
            </a:r>
            <a:endParaRPr kumimoji="0" lang="it-IT"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700" b="0" i="0" u="none" strike="noStrike" cap="none" normalizeH="0" baseline="0" dirty="0" smtClean="0">
                <a:ln>
                  <a:noFill/>
                </a:ln>
                <a:solidFill>
                  <a:srgbClr val="333333"/>
                </a:solidFill>
                <a:effectLst/>
                <a:latin typeface="inherit"/>
                <a:cs typeface="Arial" pitchFamily="34" charset="0"/>
              </a:rPr>
              <a:t>Emergenza industria, metalmeccanici lombardi pronti allo sciopero</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300" b="0" i="1" u="none" strike="noStrike" cap="none" normalizeH="0" baseline="0" dirty="0" smtClean="0">
                <a:ln>
                  <a:noFill/>
                </a:ln>
                <a:solidFill>
                  <a:srgbClr val="333333"/>
                </a:solidFill>
                <a:effectLst/>
                <a:latin typeface="inherit"/>
                <a:cs typeface="Arial" pitchFamily="34" charset="0"/>
              </a:rPr>
              <a:t>Domani due ore di stop proclamate da </a:t>
            </a:r>
            <a:r>
              <a:rPr kumimoji="0" lang="it-IT" sz="1300" b="0" i="1" u="none" strike="noStrike" cap="none" normalizeH="0" baseline="0" dirty="0" err="1" smtClean="0">
                <a:ln>
                  <a:noFill/>
                </a:ln>
                <a:solidFill>
                  <a:srgbClr val="333333"/>
                </a:solidFill>
                <a:effectLst/>
                <a:latin typeface="inherit"/>
                <a:cs typeface="Arial" pitchFamily="34" charset="0"/>
              </a:rPr>
              <a:t>Fim</a:t>
            </a:r>
            <a:r>
              <a:rPr kumimoji="0" lang="it-IT" sz="1300" b="0" i="1" u="none" strike="noStrike" cap="none" normalizeH="0" baseline="0" dirty="0" smtClean="0">
                <a:ln>
                  <a:noFill/>
                </a:ln>
                <a:solidFill>
                  <a:srgbClr val="333333"/>
                </a:solidFill>
                <a:effectLst/>
                <a:latin typeface="inherit"/>
                <a:cs typeface="Arial" pitchFamily="34" charset="0"/>
              </a:rPr>
              <a:t> Fiom Uil per </a:t>
            </a:r>
            <a:r>
              <a:rPr kumimoji="0" lang="it-IT" sz="1300" b="0" i="1" u="none" strike="noStrike" cap="none" normalizeH="0" baseline="0" dirty="0" err="1" smtClean="0">
                <a:ln>
                  <a:noFill/>
                </a:ln>
                <a:solidFill>
                  <a:srgbClr val="333333"/>
                </a:solidFill>
                <a:effectLst/>
                <a:latin typeface="inherit"/>
                <a:cs typeface="Arial" pitchFamily="34" charset="0"/>
              </a:rPr>
              <a:t>solleciatre</a:t>
            </a:r>
            <a:r>
              <a:rPr kumimoji="0" lang="it-IT" sz="1300" b="0" i="1" u="none" strike="noStrike" cap="none" normalizeH="0" baseline="0" dirty="0" smtClean="0">
                <a:ln>
                  <a:noFill/>
                </a:ln>
                <a:solidFill>
                  <a:srgbClr val="333333"/>
                </a:solidFill>
                <a:effectLst/>
                <a:latin typeface="inherit"/>
                <a:cs typeface="Arial" pitchFamily="34" charset="0"/>
              </a:rPr>
              <a:t> interventi per fermare le crisi e rilanciare il settore</a:t>
            </a:r>
            <a:endParaRPr kumimoji="0" lang="it-IT" sz="1300" b="0" i="0" u="none" strike="noStrike" cap="none" normalizeH="0" baseline="0" dirty="0" smtClean="0">
              <a:ln>
                <a:noFill/>
              </a:ln>
              <a:solidFill>
                <a:srgbClr val="333333"/>
              </a:solidFill>
              <a:effectLst/>
              <a:latin typeface="inheri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000" b="0" i="0" u="none" strike="noStrike" cap="none" normalizeH="0" baseline="0" dirty="0" smtClean="0">
                <a:ln>
                  <a:noFill/>
                </a:ln>
                <a:solidFill>
                  <a:srgbClr val="333333"/>
                </a:solidFill>
                <a:effectLst/>
                <a:latin typeface="&amp;quot"/>
                <a:cs typeface="Arial" pitchFamily="34" charset="0"/>
              </a:rPr>
              <a:t>Milano, 30.10.2019</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000" b="0" i="0" u="none" strike="noStrike" cap="none" normalizeH="0" baseline="0" dirty="0" smtClean="0">
                <a:ln>
                  <a:noFill/>
                </a:ln>
                <a:solidFill>
                  <a:srgbClr val="333333"/>
                </a:solidFill>
                <a:effectLst/>
                <a:latin typeface="&amp;quot"/>
                <a:cs typeface="Arial" pitchFamily="34" charset="0"/>
              </a:rPr>
              <a:t>  </a:t>
            </a:r>
            <a:r>
              <a:rPr kumimoji="0" lang="it-IT" sz="13500" b="0" i="0" u="none" strike="noStrike" cap="none" normalizeH="0" baseline="0" dirty="0" smtClean="0">
                <a:ln>
                  <a:noFill/>
                </a:ln>
                <a:solidFill>
                  <a:srgbClr val="333333"/>
                </a:solidFill>
                <a:effectLst/>
                <a:latin typeface="&amp;quot"/>
                <a:cs typeface="Arial" pitchFamily="34" charset="0"/>
              </a:rPr>
              <a:t> </a:t>
            </a:r>
            <a:r>
              <a:rPr kumimoji="0" lang="it-IT" sz="1000" b="0" i="0" u="none" strike="noStrike" cap="none" normalizeH="0" baseline="0" dirty="0" smtClean="0">
                <a:ln>
                  <a:noFill/>
                </a:ln>
                <a:solidFill>
                  <a:srgbClr val="333333"/>
                </a:solidFill>
                <a:effectLst/>
                <a:latin typeface="&amp;quot"/>
                <a:cs typeface="Arial" pitchFamily="34" charset="0"/>
              </a:rPr>
              <a:t>                                                                           </a:t>
            </a:r>
            <a:endParaRPr lang="it-IT" sz="1000" dirty="0" smtClean="0">
              <a:solidFill>
                <a:srgbClr val="333333"/>
              </a:solidFill>
              <a:latin typeface="&amp;quo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000" b="0" i="0" u="none" strike="noStrike" cap="none" normalizeH="0" baseline="0" dirty="0" smtClean="0">
              <a:ln>
                <a:noFill/>
              </a:ln>
              <a:solidFill>
                <a:srgbClr val="333333"/>
              </a:solidFill>
              <a:effectLst/>
              <a:latin typeface="&amp;quo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it-IT" sz="1000" dirty="0" smtClean="0">
              <a:solidFill>
                <a:srgbClr val="333333"/>
              </a:solidFill>
              <a:latin typeface="&amp;quo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600" b="0" i="0" u="none" strike="noStrike" cap="none" normalizeH="0" baseline="0" dirty="0" smtClean="0">
                <a:ln>
                  <a:noFill/>
                </a:ln>
                <a:solidFill>
                  <a:srgbClr val="333333"/>
                </a:solidFill>
                <a:effectLst/>
                <a:latin typeface="&amp;quot"/>
                <a:cs typeface="Arial" pitchFamily="34" charset="0"/>
              </a:rPr>
              <a:t>Oltre 500mila lavoratori metalmeccanici lombardi si preparano alle 2 ore di sciopero proclamate per domani, a livello nazionale, da </a:t>
            </a:r>
            <a:r>
              <a:rPr kumimoji="0" lang="it-IT" sz="1600" b="0" i="0" u="none" strike="noStrike" cap="none" normalizeH="0" baseline="0" dirty="0" err="1" smtClean="0">
                <a:ln>
                  <a:noFill/>
                </a:ln>
                <a:solidFill>
                  <a:srgbClr val="333333"/>
                </a:solidFill>
                <a:effectLst/>
                <a:latin typeface="&amp;quot"/>
                <a:cs typeface="Arial" pitchFamily="34" charset="0"/>
              </a:rPr>
              <a:t>Fim</a:t>
            </a:r>
            <a:r>
              <a:rPr kumimoji="0" lang="it-IT" sz="1600" b="0" i="0" u="none" strike="noStrike" cap="none" normalizeH="0" baseline="0" dirty="0" smtClean="0">
                <a:ln>
                  <a:noFill/>
                </a:ln>
                <a:solidFill>
                  <a:srgbClr val="333333"/>
                </a:solidFill>
                <a:effectLst/>
                <a:latin typeface="&amp;quot"/>
                <a:cs typeface="Arial" pitchFamily="34" charset="0"/>
              </a:rPr>
              <a:t>, Fiom e </a:t>
            </a:r>
            <a:r>
              <a:rPr kumimoji="0" lang="it-IT" sz="1600" b="0" i="0" u="none" strike="noStrike" cap="none" normalizeH="0" baseline="0" dirty="0" err="1" smtClean="0">
                <a:ln>
                  <a:noFill/>
                </a:ln>
                <a:solidFill>
                  <a:srgbClr val="333333"/>
                </a:solidFill>
                <a:effectLst/>
                <a:latin typeface="&amp;quot"/>
                <a:cs typeface="Arial" pitchFamily="34" charset="0"/>
              </a:rPr>
              <a:t>Uilm</a:t>
            </a:r>
            <a:r>
              <a:rPr kumimoji="0" lang="it-IT" sz="1600" b="0" i="0" u="none" strike="noStrike" cap="none" normalizeH="0" baseline="0" dirty="0" smtClean="0">
                <a:ln>
                  <a:noFill/>
                </a:ln>
                <a:solidFill>
                  <a:srgbClr val="333333"/>
                </a:solidFill>
                <a:effectLst/>
                <a:latin typeface="&amp;quot"/>
                <a:cs typeface="Arial" pitchFamily="34" charset="0"/>
              </a:rPr>
              <a:t> per sollecitare imprese, Governo e Parlamento ad intervenire sulle crisi industriali e occupazionali, rilanciare gli investimenti pubblici e privati, attuare la riforma degli ammortizzatori sociali e rafforzare la tutela della salute e sicurezza sul lavoro.</a:t>
            </a:r>
            <a:r>
              <a:rPr kumimoji="0" lang="it-IT" sz="1600" b="0" i="0" u="none" strike="noStrike" cap="none" normalizeH="0" baseline="0" dirty="0" smtClean="0">
                <a:ln>
                  <a:noFill/>
                </a:ln>
                <a:solidFill>
                  <a:srgbClr val="333333"/>
                </a:solidFill>
                <a:effectLst/>
                <a:latin typeface="&amp;quot"/>
                <a:cs typeface="Arial" pitchFamily="34" charset="0"/>
              </a:rPr>
              <a:t/>
            </a:r>
            <a:br>
              <a:rPr kumimoji="0" lang="it-IT" sz="1600" b="0" i="0" u="none" strike="noStrike" cap="none" normalizeH="0" baseline="0" dirty="0" smtClean="0">
                <a:ln>
                  <a:noFill/>
                </a:ln>
                <a:solidFill>
                  <a:srgbClr val="333333"/>
                </a:solidFill>
                <a:effectLst/>
                <a:latin typeface="&amp;quot"/>
                <a:cs typeface="Arial" pitchFamily="34" charset="0"/>
              </a:rPr>
            </a:br>
            <a:r>
              <a:rPr kumimoji="0" lang="it-IT" sz="1600" b="0" i="0" u="none" strike="noStrike" cap="none" normalizeH="0" baseline="0" dirty="0" smtClean="0">
                <a:ln>
                  <a:noFill/>
                </a:ln>
                <a:solidFill>
                  <a:srgbClr val="333333"/>
                </a:solidFill>
                <a:effectLst/>
                <a:latin typeface="&amp;quot"/>
                <a:cs typeface="Arial" pitchFamily="34" charset="0"/>
              </a:rPr>
              <a:t>“La Lombardia </a:t>
            </a:r>
            <a:r>
              <a:rPr kumimoji="0" lang="it-IT" sz="1600" b="0" i="0" u="none" strike="noStrike" cap="none" normalizeH="0" baseline="0" dirty="0" err="1" smtClean="0">
                <a:ln>
                  <a:noFill/>
                </a:ln>
                <a:solidFill>
                  <a:srgbClr val="333333"/>
                </a:solidFill>
                <a:effectLst/>
                <a:latin typeface="&amp;quot"/>
                <a:cs typeface="Arial" pitchFamily="34" charset="0"/>
              </a:rPr>
              <a:t>metalmeccanica</a:t>
            </a:r>
            <a:r>
              <a:rPr kumimoji="0" lang="it-IT" sz="1600" b="0" i="0" u="none" strike="noStrike" cap="none" normalizeH="0" baseline="0" dirty="0" smtClean="0">
                <a:ln>
                  <a:noFill/>
                </a:ln>
                <a:solidFill>
                  <a:srgbClr val="333333"/>
                </a:solidFill>
                <a:effectLst/>
                <a:latin typeface="&amp;quot"/>
                <a:cs typeface="Arial" pitchFamily="34" charset="0"/>
              </a:rPr>
              <a:t> è in forte sofferenza per via del rallentamento della Germania, della frenata del settore </a:t>
            </a:r>
            <a:r>
              <a:rPr kumimoji="0" lang="it-IT" sz="1600" b="0" i="0" u="none" strike="noStrike" cap="none" normalizeH="0" baseline="0" dirty="0" err="1" smtClean="0">
                <a:ln>
                  <a:noFill/>
                </a:ln>
                <a:solidFill>
                  <a:srgbClr val="333333"/>
                </a:solidFill>
                <a:effectLst/>
                <a:latin typeface="&amp;quot"/>
                <a:cs typeface="Arial" pitchFamily="34" charset="0"/>
              </a:rPr>
              <a:t>automotive</a:t>
            </a:r>
            <a:r>
              <a:rPr kumimoji="0" lang="it-IT" sz="1600" b="0" i="0" u="none" strike="noStrike" cap="none" normalizeH="0" baseline="0" dirty="0" smtClean="0">
                <a:ln>
                  <a:noFill/>
                </a:ln>
                <a:solidFill>
                  <a:srgbClr val="333333"/>
                </a:solidFill>
                <a:effectLst/>
                <a:latin typeface="&amp;quot"/>
                <a:cs typeface="Arial" pitchFamily="34" charset="0"/>
              </a:rPr>
              <a:t> e della guerra dei dazi tra Stati Uniti e Cina che mina la ripresa produttiva – ricorda Andrea </a:t>
            </a:r>
            <a:r>
              <a:rPr kumimoji="0" lang="it-IT" sz="1600" b="0" i="0" u="none" strike="noStrike" cap="none" normalizeH="0" baseline="0" dirty="0" err="1" smtClean="0">
                <a:ln>
                  <a:noFill/>
                </a:ln>
                <a:solidFill>
                  <a:srgbClr val="333333"/>
                </a:solidFill>
                <a:effectLst/>
                <a:latin typeface="&amp;quot"/>
                <a:cs typeface="Arial" pitchFamily="34" charset="0"/>
              </a:rPr>
              <a:t>Donegà</a:t>
            </a:r>
            <a:r>
              <a:rPr kumimoji="0" lang="it-IT" sz="1600" b="0" i="0" u="none" strike="noStrike" cap="none" normalizeH="0" baseline="0" dirty="0" smtClean="0">
                <a:ln>
                  <a:noFill/>
                </a:ln>
                <a:solidFill>
                  <a:srgbClr val="333333"/>
                </a:solidFill>
                <a:effectLst/>
                <a:latin typeface="&amp;quot"/>
                <a:cs typeface="Arial" pitchFamily="34" charset="0"/>
              </a:rPr>
              <a:t>, segretario generale della </a:t>
            </a:r>
            <a:r>
              <a:rPr kumimoji="0" lang="it-IT" sz="1600" b="0" i="0" u="none" strike="noStrike" cap="none" normalizeH="0" baseline="0" dirty="0" err="1" smtClean="0">
                <a:ln>
                  <a:noFill/>
                </a:ln>
                <a:solidFill>
                  <a:srgbClr val="333333"/>
                </a:solidFill>
                <a:effectLst/>
                <a:latin typeface="&amp;quot"/>
                <a:cs typeface="Arial" pitchFamily="34" charset="0"/>
              </a:rPr>
              <a:t>Fim</a:t>
            </a:r>
            <a:r>
              <a:rPr kumimoji="0" lang="it-IT" sz="1600" b="0" i="0" u="none" strike="noStrike" cap="none" normalizeH="0" baseline="0" dirty="0" smtClean="0">
                <a:ln>
                  <a:noFill/>
                </a:ln>
                <a:solidFill>
                  <a:srgbClr val="333333"/>
                </a:solidFill>
                <a:effectLst/>
                <a:latin typeface="&amp;quot"/>
                <a:cs typeface="Arial" pitchFamily="34" charset="0"/>
              </a:rPr>
              <a:t> Cisl Lombardia -. Fattori che si traducono in 16.502 lavoratori coinvolti dalla crisi (+71% rispetto ai primi sei mesi del 2018), e in un’impennata pari al 189%, dei licenziamenti collettivi”. </a:t>
            </a:r>
            <a:r>
              <a:rPr kumimoji="0" lang="it-IT" sz="1600" b="1" i="0" u="sng" strike="noStrike" cap="none" normalizeH="0" baseline="0" dirty="0" smtClean="0">
                <a:ln>
                  <a:noFill/>
                </a:ln>
                <a:solidFill>
                  <a:srgbClr val="C00000"/>
                </a:solidFill>
                <a:effectLst>
                  <a:outerShdw blurRad="38100" dist="38100" dir="2700000" algn="tl">
                    <a:srgbClr val="000000">
                      <a:alpha val="43137"/>
                    </a:srgbClr>
                  </a:outerShdw>
                </a:effectLst>
                <a:latin typeface="&amp;quot"/>
                <a:cs typeface="Arial" pitchFamily="34" charset="0"/>
              </a:rPr>
              <a:t>“È necessario investire nella transizione industriale per fermare la chiusura di stabilimenti – aggiunge – e investire sulle persone che lavorano, valorizzando le loro competenze, rafforzando il diritto alla salute e sicurezza e migliorando le condizioni di lavoro attraverso l’innovazione”.</a:t>
            </a:r>
            <a:r>
              <a:rPr kumimoji="0" lang="it-IT" sz="1600" b="0" i="0" u="none" strike="noStrike" cap="none" normalizeH="0" baseline="0" dirty="0" smtClean="0">
                <a:ln>
                  <a:noFill/>
                </a:ln>
                <a:solidFill>
                  <a:srgbClr val="333333"/>
                </a:solidFill>
                <a:effectLst/>
                <a:latin typeface="&amp;quot"/>
                <a:cs typeface="Arial" pitchFamily="34" charset="0"/>
              </a:rPr>
              <a:t/>
            </a:r>
            <a:br>
              <a:rPr kumimoji="0" lang="it-IT" sz="1600" b="0" i="0" u="none" strike="noStrike" cap="none" normalizeH="0" baseline="0" dirty="0" smtClean="0">
                <a:ln>
                  <a:noFill/>
                </a:ln>
                <a:solidFill>
                  <a:srgbClr val="333333"/>
                </a:solidFill>
                <a:effectLst/>
                <a:latin typeface="&amp;quot"/>
                <a:cs typeface="Arial" pitchFamily="34" charset="0"/>
              </a:rPr>
            </a:br>
            <a:r>
              <a:rPr kumimoji="0" lang="it-IT" sz="1600" b="0" i="0" u="none" strike="noStrike" cap="none" normalizeH="0" baseline="0" dirty="0" smtClean="0">
                <a:ln>
                  <a:noFill/>
                </a:ln>
                <a:solidFill>
                  <a:srgbClr val="333333"/>
                </a:solidFill>
                <a:effectLst/>
                <a:latin typeface="&amp;quot"/>
                <a:cs typeface="Arial" pitchFamily="34" charset="0"/>
              </a:rPr>
              <a:t>Il 5 novembre inizierà la trattativa per il rinnovo del contratto nazionale e la </a:t>
            </a:r>
            <a:r>
              <a:rPr kumimoji="0" lang="it-IT" sz="1600" b="0" i="0" u="none" strike="noStrike" cap="none" normalizeH="0" baseline="0" dirty="0" err="1" smtClean="0">
                <a:ln>
                  <a:noFill/>
                </a:ln>
                <a:solidFill>
                  <a:srgbClr val="333333"/>
                </a:solidFill>
                <a:effectLst/>
                <a:latin typeface="&amp;quot"/>
                <a:cs typeface="Arial" pitchFamily="34" charset="0"/>
              </a:rPr>
              <a:t>Fim</a:t>
            </a:r>
            <a:r>
              <a:rPr kumimoji="0" lang="it-IT" sz="1600" b="0" i="0" u="none" strike="noStrike" cap="none" normalizeH="0" baseline="0" dirty="0" smtClean="0">
                <a:ln>
                  <a:noFill/>
                </a:ln>
                <a:solidFill>
                  <a:srgbClr val="333333"/>
                </a:solidFill>
                <a:effectLst/>
                <a:latin typeface="&amp;quot"/>
                <a:cs typeface="Arial" pitchFamily="34" charset="0"/>
              </a:rPr>
              <a:t> Cisl Lombardia si augura sia l’occasione per rilanciare le relazioni industriali e dare una spinta decisiva a tutto il settore. Il 20 novembre a Roma, invece, le emergenze dell’industria saranno al centro di una grande assemblea dei delegati di </a:t>
            </a:r>
            <a:r>
              <a:rPr kumimoji="0" lang="it-IT" sz="1600" b="0" i="0" u="none" strike="noStrike" cap="none" normalizeH="0" baseline="0" dirty="0" err="1" smtClean="0">
                <a:ln>
                  <a:noFill/>
                </a:ln>
                <a:solidFill>
                  <a:srgbClr val="333333"/>
                </a:solidFill>
                <a:effectLst/>
                <a:latin typeface="&amp;quot"/>
                <a:cs typeface="Arial" pitchFamily="34" charset="0"/>
              </a:rPr>
              <a:t>Fim</a:t>
            </a:r>
            <a:r>
              <a:rPr kumimoji="0" lang="it-IT" sz="1600" b="0" i="0" u="none" strike="noStrike" cap="none" normalizeH="0" baseline="0" dirty="0" smtClean="0">
                <a:ln>
                  <a:noFill/>
                </a:ln>
                <a:solidFill>
                  <a:srgbClr val="333333"/>
                </a:solidFill>
                <a:effectLst/>
                <a:latin typeface="&amp;quot"/>
                <a:cs typeface="Arial" pitchFamily="34" charset="0"/>
              </a:rPr>
              <a:t>, Fiom, </a:t>
            </a:r>
            <a:r>
              <a:rPr kumimoji="0" lang="it-IT" sz="1600" b="0" i="0" u="none" strike="noStrike" cap="none" normalizeH="0" baseline="0" dirty="0" err="1" smtClean="0">
                <a:ln>
                  <a:noFill/>
                </a:ln>
                <a:solidFill>
                  <a:srgbClr val="333333"/>
                </a:solidFill>
                <a:effectLst/>
                <a:latin typeface="&amp;quot"/>
                <a:cs typeface="Arial" pitchFamily="34" charset="0"/>
              </a:rPr>
              <a:t>Uilm</a:t>
            </a:r>
            <a:r>
              <a:rPr kumimoji="0" lang="it-IT" sz="1600" b="0" i="0" u="none" strike="noStrike" cap="none" normalizeH="0" baseline="0" dirty="0" smtClean="0">
                <a:ln>
                  <a:noFill/>
                </a:ln>
                <a:solidFill>
                  <a:srgbClr val="333333"/>
                </a:solidFill>
                <a:effectLst/>
                <a:latin typeface="&amp;quot"/>
                <a:cs typeface="Arial" pitchFamily="34" charset="0"/>
              </a:rPr>
              <a:t> alla quale parteciperà una nutrita delegazione di metalmeccanici </a:t>
            </a:r>
            <a:r>
              <a:rPr kumimoji="0" lang="it-IT" sz="1600" b="0" i="0" u="none" strike="noStrike" cap="none" normalizeH="0" baseline="0" dirty="0" err="1" smtClean="0">
                <a:ln>
                  <a:noFill/>
                </a:ln>
                <a:solidFill>
                  <a:srgbClr val="333333"/>
                </a:solidFill>
                <a:effectLst/>
                <a:latin typeface="&amp;quot"/>
                <a:cs typeface="Arial" pitchFamily="34" charset="0"/>
              </a:rPr>
              <a:t>cislini</a:t>
            </a:r>
            <a:r>
              <a:rPr kumimoji="0" lang="it-IT" sz="1600" b="0" i="0" u="none" strike="noStrike" cap="none" normalizeH="0" baseline="0" dirty="0" smtClean="0">
                <a:ln>
                  <a:noFill/>
                </a:ln>
                <a:solidFill>
                  <a:srgbClr val="333333"/>
                </a:solidFill>
                <a:effectLst/>
                <a:latin typeface="&amp;quot"/>
                <a:cs typeface="Arial" pitchFamily="34" charset="0"/>
              </a:rPr>
              <a:t> lombardi.</a:t>
            </a:r>
          </a:p>
        </p:txBody>
      </p:sp>
      <p:pic>
        <p:nvPicPr>
          <p:cNvPr id="1026" name="Picture 2" descr="http://lombardia.cisl.it/wp-content/uploads/2019/10/tube-bender-2819137_1920.jpg"/>
          <p:cNvPicPr>
            <a:picLocks noChangeAspect="1" noChangeArrowheads="1"/>
          </p:cNvPicPr>
          <p:nvPr/>
        </p:nvPicPr>
        <p:blipFill>
          <a:blip r:embed="rId2" cstate="print"/>
          <a:srcRect/>
          <a:stretch>
            <a:fillRect/>
          </a:stretch>
        </p:blipFill>
        <p:spPr bwMode="auto">
          <a:xfrm>
            <a:off x="169333" y="1080959"/>
            <a:ext cx="5782734" cy="2143126"/>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afico 1"/>
          <p:cNvGraphicFramePr/>
          <p:nvPr/>
        </p:nvGraphicFramePr>
        <p:xfrm>
          <a:off x="1532468" y="1185334"/>
          <a:ext cx="8695266" cy="4826000"/>
        </p:xfrm>
        <a:graphic>
          <a:graphicData uri="http://schemas.openxmlformats.org/drawingml/2006/chart">
            <c:chart xmlns:c="http://schemas.openxmlformats.org/drawingml/2006/chart" xmlns:r="http://schemas.openxmlformats.org/officeDocument/2006/relationships" r:id="rId2"/>
          </a:graphicData>
        </a:graphic>
      </p:graphicFrame>
      <p:sp>
        <p:nvSpPr>
          <p:cNvPr id="3" name="CasellaDiTesto 2"/>
          <p:cNvSpPr txBox="1"/>
          <p:nvPr/>
        </p:nvSpPr>
        <p:spPr>
          <a:xfrm>
            <a:off x="1930401" y="482600"/>
            <a:ext cx="9768990" cy="369332"/>
          </a:xfrm>
          <a:prstGeom prst="rect">
            <a:avLst/>
          </a:prstGeom>
          <a:noFill/>
        </p:spPr>
        <p:txBody>
          <a:bodyPr wrap="square" rtlCol="0">
            <a:spAutoFit/>
          </a:bodyPr>
          <a:lstStyle/>
          <a:p>
            <a:r>
              <a:rPr lang="it-IT" b="1" dirty="0" smtClean="0">
                <a:effectLst>
                  <a:outerShdw blurRad="38100" dist="38100" dir="2700000" algn="tl">
                    <a:srgbClr val="000000">
                      <a:alpha val="43137"/>
                    </a:srgbClr>
                  </a:outerShdw>
                </a:effectLst>
              </a:rPr>
              <a:t>Italia: saldi commerciali nei settori high </a:t>
            </a:r>
            <a:r>
              <a:rPr lang="it-IT" b="1" dirty="0" err="1" smtClean="0">
                <a:effectLst>
                  <a:outerShdw blurRad="38100" dist="38100" dir="2700000" algn="tl">
                    <a:srgbClr val="000000">
                      <a:alpha val="43137"/>
                    </a:srgbClr>
                  </a:outerShdw>
                </a:effectLst>
              </a:rPr>
              <a:t>tech</a:t>
            </a:r>
            <a:r>
              <a:rPr lang="it-IT" b="1" dirty="0" smtClean="0">
                <a:effectLst>
                  <a:outerShdw blurRad="38100" dist="38100" dir="2700000" algn="tl">
                    <a:srgbClr val="000000">
                      <a:alpha val="43137"/>
                    </a:srgbClr>
                  </a:outerShdw>
                </a:effectLst>
              </a:rPr>
              <a:t> normalizzati sul commercio manifatturiero</a:t>
            </a:r>
            <a:endParaRPr lang="it-IT" b="1" dirty="0">
              <a:effectLst>
                <a:outerShdw blurRad="38100" dist="38100" dir="2700000" algn="tl">
                  <a:srgbClr val="000000">
                    <a:alpha val="43137"/>
                  </a:srgbClr>
                </a:outerShdw>
              </a:effectLst>
            </a:endParaRPr>
          </a:p>
        </p:txBody>
      </p:sp>
      <p:sp>
        <p:nvSpPr>
          <p:cNvPr id="4" name="CasellaDiTesto 3"/>
          <p:cNvSpPr txBox="1"/>
          <p:nvPr/>
        </p:nvSpPr>
        <p:spPr>
          <a:xfrm>
            <a:off x="1727200" y="6350000"/>
            <a:ext cx="9300431" cy="369332"/>
          </a:xfrm>
          <a:prstGeom prst="rect">
            <a:avLst/>
          </a:prstGeom>
          <a:noFill/>
        </p:spPr>
        <p:txBody>
          <a:bodyPr wrap="none" rtlCol="0">
            <a:spAutoFit/>
          </a:bodyPr>
          <a:lstStyle/>
          <a:p>
            <a:r>
              <a:rPr lang="it-IT" b="1" dirty="0" smtClean="0">
                <a:effectLst>
                  <a:outerShdw blurRad="38100" dist="38100" dir="2700000" algn="tl">
                    <a:srgbClr val="000000">
                      <a:alpha val="43137"/>
                    </a:srgbClr>
                  </a:outerShdw>
                </a:effectLst>
              </a:rPr>
              <a:t>Fonte: Elaborazioni ENEA, Osservatorio sull’Italia nella Competizione Tecnologica Internazionale</a:t>
            </a:r>
            <a:endParaRPr lang="it-IT" b="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49867" y="1778000"/>
            <a:ext cx="9990665" cy="3970318"/>
          </a:xfrm>
          <a:prstGeom prst="rect">
            <a:avLst/>
          </a:prstGeom>
        </p:spPr>
        <p:txBody>
          <a:bodyPr wrap="square">
            <a:spAutoFit/>
          </a:bodyPr>
          <a:lstStyle/>
          <a:p>
            <a:endParaRPr lang="it-IT" sz="2800" dirty="0" smtClean="0"/>
          </a:p>
          <a:p>
            <a:r>
              <a:rPr lang="it-IT" sz="2800" b="1" i="1" dirty="0" smtClean="0"/>
              <a:t>&lt;&lt;In Italia la green economy sta registrando alcune criticità. Le emissioni di gas serra non calano da 5 anni; i consumi di energia sono tornati a crescere, l’aumento delle rinnovabili si è quasi fermato negli ultimi 5 anni, l’</a:t>
            </a:r>
            <a:r>
              <a:rPr lang="it-IT" sz="2800" b="1" i="1" dirty="0" err="1" smtClean="0"/>
              <a:t>ecoinnovazione</a:t>
            </a:r>
            <a:r>
              <a:rPr lang="it-IT" sz="2800" b="1" i="1" dirty="0" smtClean="0"/>
              <a:t> non decolla, il parco auto italiano resta il più “denso” d’Europa (644 auto ogni 1.000 abitanti), le emissioni delle nuove auto aumentano dal 2018 e peggiora il tasso di circolarità.&gt;&gt;</a:t>
            </a:r>
          </a:p>
          <a:p>
            <a:r>
              <a:rPr lang="it-IT" sz="2800" b="1" i="1" dirty="0" smtClean="0"/>
              <a:t>(Relazione sullo stato della Green Economy, 4 novembre 2019)</a:t>
            </a:r>
            <a:endParaRPr lang="it-IT" sz="2800" b="1" i="1" dirty="0"/>
          </a:p>
        </p:txBody>
      </p:sp>
      <p:sp>
        <p:nvSpPr>
          <p:cNvPr id="3" name="Rettangolo arrotondato 2"/>
          <p:cNvSpPr/>
          <p:nvPr/>
        </p:nvSpPr>
        <p:spPr>
          <a:xfrm>
            <a:off x="1126067" y="609600"/>
            <a:ext cx="9457266" cy="1168400"/>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600" dirty="0" smtClean="0"/>
              <a:t>La </a:t>
            </a:r>
            <a:r>
              <a:rPr lang="it-IT" sz="3600" dirty="0" smtClean="0"/>
              <a:t>green </a:t>
            </a:r>
            <a:r>
              <a:rPr lang="it-IT" sz="3600" dirty="0" smtClean="0"/>
              <a:t>economy sta perdendo colpi</a:t>
            </a:r>
            <a:endParaRPr lang="it-IT" sz="36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371600" y="2967335"/>
            <a:ext cx="8305800" cy="3170099"/>
          </a:xfrm>
          <a:prstGeom prst="rect">
            <a:avLst/>
          </a:prstGeom>
        </p:spPr>
        <p:txBody>
          <a:bodyPr wrap="square">
            <a:spAutoFit/>
          </a:bodyPr>
          <a:lstStyle/>
          <a:p>
            <a:r>
              <a:rPr lang="it-IT" sz="4000" dirty="0" smtClean="0"/>
              <a:t>Produrre </a:t>
            </a:r>
            <a:r>
              <a:rPr lang="it-IT" sz="4000" dirty="0" smtClean="0">
                <a:solidFill>
                  <a:srgbClr val="C00000"/>
                </a:solidFill>
              </a:rPr>
              <a:t>nuovi</a:t>
            </a:r>
            <a:r>
              <a:rPr lang="it-IT" sz="4000" dirty="0" smtClean="0"/>
              <a:t> prodotti più </a:t>
            </a:r>
            <a:r>
              <a:rPr lang="it-IT" sz="4000" dirty="0" smtClean="0">
                <a:solidFill>
                  <a:srgbClr val="C00000"/>
                </a:solidFill>
              </a:rPr>
              <a:t>sostenibili</a:t>
            </a:r>
            <a:r>
              <a:rPr lang="it-IT" sz="4000" dirty="0" smtClean="0"/>
              <a:t>, con modalità più sostenibili, dal consumo di materiali e uso di energia alla diminuzione e riutilizzo dello scarto (circolarità)</a:t>
            </a:r>
            <a:endParaRPr lang="it-IT" sz="4000" dirty="0"/>
          </a:p>
        </p:txBody>
      </p:sp>
      <p:sp>
        <p:nvSpPr>
          <p:cNvPr id="4" name="Rettangolo arrotondato 3"/>
          <p:cNvSpPr/>
          <p:nvPr/>
        </p:nvSpPr>
        <p:spPr>
          <a:xfrm>
            <a:off x="1126067" y="999066"/>
            <a:ext cx="8686800" cy="1134534"/>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600" dirty="0" smtClean="0"/>
              <a:t>Verso un nuovo manifatturiero</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e 1"/>
          <p:cNvSpPr/>
          <p:nvPr/>
        </p:nvSpPr>
        <p:spPr>
          <a:xfrm>
            <a:off x="1016000" y="736599"/>
            <a:ext cx="3987800" cy="19727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4000" dirty="0" smtClean="0"/>
              <a:t>MECCANICA</a:t>
            </a:r>
            <a:endParaRPr lang="it-IT" sz="4000" dirty="0"/>
          </a:p>
        </p:txBody>
      </p:sp>
      <p:sp>
        <p:nvSpPr>
          <p:cNvPr id="4" name="Ovale 3"/>
          <p:cNvSpPr/>
          <p:nvPr/>
        </p:nvSpPr>
        <p:spPr>
          <a:xfrm>
            <a:off x="1092199" y="4250267"/>
            <a:ext cx="3987800" cy="19727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600" dirty="0" smtClean="0"/>
              <a:t>TECNOLOGIE ABILITANTI</a:t>
            </a:r>
            <a:endParaRPr lang="it-IT" sz="3600" dirty="0"/>
          </a:p>
        </p:txBody>
      </p:sp>
      <p:sp>
        <p:nvSpPr>
          <p:cNvPr id="5" name="Ovale 4"/>
          <p:cNvSpPr/>
          <p:nvPr/>
        </p:nvSpPr>
        <p:spPr>
          <a:xfrm>
            <a:off x="7078133" y="2396067"/>
            <a:ext cx="3987800" cy="1972733"/>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smtClean="0"/>
              <a:t>MANIFATTURIERO</a:t>
            </a:r>
          </a:p>
          <a:p>
            <a:pPr algn="ctr"/>
            <a:r>
              <a:rPr lang="it-IT" sz="2800" dirty="0" smtClean="0"/>
              <a:t>GREEN</a:t>
            </a:r>
            <a:endParaRPr lang="it-IT" sz="2800" dirty="0"/>
          </a:p>
        </p:txBody>
      </p:sp>
      <p:sp>
        <p:nvSpPr>
          <p:cNvPr id="6" name="Freccia bidirezionale verticale 5"/>
          <p:cNvSpPr/>
          <p:nvPr/>
        </p:nvSpPr>
        <p:spPr>
          <a:xfrm>
            <a:off x="2810934" y="2980266"/>
            <a:ext cx="406400" cy="999067"/>
          </a:xfrm>
          <a:prstGeom prst="upDownArrow">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Freccia a destra 7"/>
          <p:cNvSpPr/>
          <p:nvPr/>
        </p:nvSpPr>
        <p:spPr>
          <a:xfrm>
            <a:off x="4978400" y="3217333"/>
            <a:ext cx="1405467" cy="482600"/>
          </a:xfrm>
          <a:prstGeom prst="rightArrow">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35000" y="821267"/>
            <a:ext cx="3313921" cy="584775"/>
          </a:xfrm>
          <a:prstGeom prst="rect">
            <a:avLst/>
          </a:prstGeom>
          <a:noFill/>
        </p:spPr>
        <p:txBody>
          <a:bodyPr wrap="none" rtlCol="0">
            <a:spAutoFit/>
          </a:bodyPr>
          <a:lstStyle/>
          <a:p>
            <a:r>
              <a:rPr lang="it-IT" sz="3200" b="1" dirty="0" smtClean="0">
                <a:solidFill>
                  <a:srgbClr val="C00000"/>
                </a:solidFill>
                <a:effectLst>
                  <a:outerShdw blurRad="38100" dist="38100" dir="2700000" algn="tl">
                    <a:srgbClr val="000000">
                      <a:alpha val="43137"/>
                    </a:srgbClr>
                  </a:outerShdw>
                </a:effectLst>
              </a:rPr>
              <a:t>DIGITALIZZAZIONE</a:t>
            </a:r>
            <a:endParaRPr lang="it-IT" sz="3200" b="1" dirty="0">
              <a:solidFill>
                <a:srgbClr val="C00000"/>
              </a:solidFill>
              <a:effectLst>
                <a:outerShdw blurRad="38100" dist="38100" dir="2700000" algn="tl">
                  <a:srgbClr val="000000">
                    <a:alpha val="43137"/>
                  </a:srgbClr>
                </a:outerShdw>
              </a:effectLst>
            </a:endParaRPr>
          </a:p>
        </p:txBody>
      </p:sp>
      <p:sp>
        <p:nvSpPr>
          <p:cNvPr id="3" name="Rettangolo 2"/>
          <p:cNvSpPr/>
          <p:nvPr/>
        </p:nvSpPr>
        <p:spPr>
          <a:xfrm>
            <a:off x="2429933" y="1617133"/>
            <a:ext cx="6697135" cy="646331"/>
          </a:xfrm>
          <a:prstGeom prst="rect">
            <a:avLst/>
          </a:prstGeom>
        </p:spPr>
        <p:txBody>
          <a:bodyPr wrap="square">
            <a:spAutoFit/>
          </a:bodyPr>
          <a:lstStyle/>
          <a:p>
            <a:r>
              <a:rPr lang="it-IT" b="1" dirty="0" smtClean="0">
                <a:solidFill>
                  <a:schemeClr val="accent5">
                    <a:lumMod val="50000"/>
                  </a:schemeClr>
                </a:solidFill>
              </a:rPr>
              <a:t>Hannover Messe 2019 – Industria 4.0 incontra l’Intelligenza Artificiale</a:t>
            </a:r>
            <a:endParaRPr lang="it-IT" dirty="0">
              <a:solidFill>
                <a:schemeClr val="accent5">
                  <a:lumMod val="50000"/>
                </a:schemeClr>
              </a:solidFill>
            </a:endParaRPr>
          </a:p>
        </p:txBody>
      </p:sp>
      <p:sp>
        <p:nvSpPr>
          <p:cNvPr id="4" name="Rettangolo 3"/>
          <p:cNvSpPr/>
          <p:nvPr/>
        </p:nvSpPr>
        <p:spPr>
          <a:xfrm>
            <a:off x="3048000" y="2538569"/>
            <a:ext cx="5909733" cy="646331"/>
          </a:xfrm>
          <a:prstGeom prst="rect">
            <a:avLst/>
          </a:prstGeom>
        </p:spPr>
        <p:txBody>
          <a:bodyPr wrap="square">
            <a:spAutoFit/>
          </a:bodyPr>
          <a:lstStyle/>
          <a:p>
            <a:r>
              <a:rPr lang="it-IT" b="1" dirty="0" smtClean="0">
                <a:solidFill>
                  <a:srgbClr val="002060"/>
                </a:solidFill>
              </a:rPr>
              <a:t>Siemens punta sulla digitalizzazione dell’industria macchine utensili</a:t>
            </a:r>
            <a:endParaRPr lang="it-IT" dirty="0">
              <a:solidFill>
                <a:srgbClr val="002060"/>
              </a:solidFill>
            </a:endParaRPr>
          </a:p>
        </p:txBody>
      </p:sp>
      <p:sp>
        <p:nvSpPr>
          <p:cNvPr id="5" name="Rettangolo 4"/>
          <p:cNvSpPr/>
          <p:nvPr/>
        </p:nvSpPr>
        <p:spPr>
          <a:xfrm>
            <a:off x="897466" y="3505200"/>
            <a:ext cx="10684934" cy="3139321"/>
          </a:xfrm>
          <a:prstGeom prst="rect">
            <a:avLst/>
          </a:prstGeom>
        </p:spPr>
        <p:txBody>
          <a:bodyPr wrap="square">
            <a:spAutoFit/>
          </a:bodyPr>
          <a:lstStyle/>
          <a:p>
            <a:r>
              <a:rPr lang="it-IT" dirty="0" smtClean="0"/>
              <a:t>&lt;&lt;In </a:t>
            </a:r>
            <a:r>
              <a:rPr lang="it-IT" dirty="0" smtClean="0"/>
              <a:t>particolare, nel corso della manifestazione tedesca saranno presentati i primi casi applicativi di </a:t>
            </a:r>
            <a:r>
              <a:rPr lang="it-IT" dirty="0" err="1" smtClean="0"/>
              <a:t>Sinumerik</a:t>
            </a:r>
            <a:r>
              <a:rPr lang="it-IT" dirty="0" smtClean="0"/>
              <a:t> ONE, il primo </a:t>
            </a:r>
            <a:r>
              <a:rPr lang="it-IT" b="1" dirty="0" smtClean="0"/>
              <a:t>CNC</a:t>
            </a:r>
            <a:r>
              <a:rPr lang="it-IT" dirty="0" smtClean="0"/>
              <a:t> nativo digitale, che si avvale di un software che genera il controllore della macchina e il suo gemello digitale, direttamente da un unico sistema di progettazione, contribuendo così all’integrazione di hardware e software.</a:t>
            </a:r>
          </a:p>
          <a:p>
            <a:endParaRPr lang="it-IT" dirty="0" smtClean="0"/>
          </a:p>
          <a:p>
            <a:r>
              <a:rPr lang="it-IT" dirty="0" smtClean="0"/>
              <a:t>Secondo </a:t>
            </a:r>
            <a:r>
              <a:rPr lang="it-IT" dirty="0" smtClean="0"/>
              <a:t>Siemens questa caratteristica assicura tutta una serie di vantaggi s</a:t>
            </a:r>
            <a:r>
              <a:rPr lang="it-IT" b="1" dirty="0" smtClean="0"/>
              <a:t>ia per i costruttori di macchine che gli utilizzatori finali:</a:t>
            </a:r>
            <a:r>
              <a:rPr lang="it-IT" dirty="0" smtClean="0"/>
              <a:t> i primi (che sono poi il target della multinazionale) hanno la possibilità di </a:t>
            </a:r>
            <a:r>
              <a:rPr lang="it-IT" b="1" dirty="0" smtClean="0">
                <a:solidFill>
                  <a:srgbClr val="C00000"/>
                </a:solidFill>
                <a:effectLst>
                  <a:outerShdw blurRad="38100" dist="38100" dir="2700000" algn="tl">
                    <a:srgbClr val="000000">
                      <a:alpha val="43137"/>
                    </a:srgbClr>
                  </a:outerShdw>
                </a:effectLst>
              </a:rPr>
              <a:t>mappare virtualmente l’intera gamma dei loro prodotti e i relativi processi di sviluppo</a:t>
            </a:r>
            <a:r>
              <a:rPr lang="it-IT" dirty="0" smtClean="0"/>
              <a:t>, riducendo significativamente la fase di progettazione e il </a:t>
            </a:r>
            <a:r>
              <a:rPr lang="it-IT" dirty="0" err="1" smtClean="0"/>
              <a:t>time-to-market</a:t>
            </a:r>
            <a:r>
              <a:rPr lang="it-IT" dirty="0" smtClean="0"/>
              <a:t>. In particolare, grazie alla disponibilità del modello virtuale della macchina, le sue funzionalità possono essere verificate ancora prima che la macchina vera e propria venga realizzata. </a:t>
            </a:r>
            <a:endParaRPr lang="it-IT"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863600" y="1176867"/>
            <a:ext cx="1668405" cy="584775"/>
          </a:xfrm>
          <a:prstGeom prst="rect">
            <a:avLst/>
          </a:prstGeom>
          <a:noFill/>
        </p:spPr>
        <p:txBody>
          <a:bodyPr wrap="none" rtlCol="0">
            <a:spAutoFit/>
          </a:bodyPr>
          <a:lstStyle/>
          <a:p>
            <a:r>
              <a:rPr lang="it-IT" sz="3200" b="1" dirty="0" smtClean="0">
                <a:solidFill>
                  <a:srgbClr val="C00000"/>
                </a:solidFill>
                <a:effectLst>
                  <a:outerShdw blurRad="38100" dist="38100" dir="2700000" algn="tl">
                    <a:srgbClr val="000000">
                      <a:alpha val="43137"/>
                    </a:srgbClr>
                  </a:outerShdw>
                </a:effectLst>
              </a:rPr>
              <a:t>BIOTECH</a:t>
            </a:r>
            <a:endParaRPr lang="it-IT" sz="3200" b="1" dirty="0">
              <a:solidFill>
                <a:srgbClr val="C00000"/>
              </a:solidFill>
              <a:effectLst>
                <a:outerShdw blurRad="38100" dist="38100" dir="2700000" algn="tl">
                  <a:srgbClr val="000000">
                    <a:alpha val="43137"/>
                  </a:srgbClr>
                </a:outerShdw>
              </a:effectLst>
            </a:endParaRPr>
          </a:p>
        </p:txBody>
      </p:sp>
      <p:sp>
        <p:nvSpPr>
          <p:cNvPr id="3" name="CasellaDiTesto 2"/>
          <p:cNvSpPr txBox="1"/>
          <p:nvPr/>
        </p:nvSpPr>
        <p:spPr>
          <a:xfrm>
            <a:off x="931333" y="2074333"/>
            <a:ext cx="10340570" cy="3539430"/>
          </a:xfrm>
          <a:prstGeom prst="rect">
            <a:avLst/>
          </a:prstGeom>
          <a:noFill/>
        </p:spPr>
        <p:txBody>
          <a:bodyPr wrap="square" rtlCol="0">
            <a:spAutoFit/>
          </a:bodyPr>
          <a:lstStyle/>
          <a:p>
            <a:r>
              <a:rPr lang="it-IT" sz="3200" b="1" i="1" dirty="0" smtClean="0"/>
              <a:t>&lt;&lt;Applicazione di scienza e tecnologia agli organismi viventi … e loro parti, prodotti e modelli, realizzata al fine di ottenere conoscenze, beni e servizi mediante la modificazione di materiali biologici&gt;&gt; (Ocse, 2005)</a:t>
            </a:r>
          </a:p>
          <a:p>
            <a:endParaRPr lang="it-IT" sz="3200" b="1" i="1" dirty="0" smtClean="0"/>
          </a:p>
          <a:p>
            <a:r>
              <a:rPr lang="it-IT" sz="3200" b="1" i="1" dirty="0" smtClean="0"/>
              <a:t>Trasversalità rispetto a diversi campi di applicazione, dalla salute umana, all’agricoltura, all’</a:t>
            </a:r>
            <a:r>
              <a:rPr lang="it-IT" sz="3200" b="1" i="1" dirty="0" err="1" smtClean="0"/>
              <a:t>industria…</a:t>
            </a:r>
            <a:endParaRPr lang="it-IT" sz="3200" b="1" i="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1267" y="660399"/>
            <a:ext cx="9482666" cy="5900843"/>
          </a:xfrm>
          <a:prstGeom prst="rect">
            <a:avLst/>
          </a:prstGeom>
        </p:spPr>
        <p:txBody>
          <a:bodyPr wrap="square">
            <a:spAutoFit/>
          </a:bodyPr>
          <a:lstStyle/>
          <a:p>
            <a:pPr fontAlgn="t"/>
            <a:r>
              <a:rPr lang="it-IT" b="1" dirty="0" smtClean="0"/>
              <a:t>White </a:t>
            </a:r>
            <a:r>
              <a:rPr lang="it-IT" b="1" dirty="0" err="1" smtClean="0"/>
              <a:t>biotech</a:t>
            </a:r>
            <a:r>
              <a:rPr lang="it-IT" b="1" dirty="0" smtClean="0"/>
              <a:t> (biotecnologie bianche) o biotecnologie industriali</a:t>
            </a:r>
            <a:endParaRPr lang="it-IT" dirty="0" smtClean="0"/>
          </a:p>
          <a:p>
            <a:pPr fontAlgn="t"/>
            <a:r>
              <a:rPr lang="it-IT" dirty="0" smtClean="0"/>
              <a:t>Le </a:t>
            </a:r>
            <a:r>
              <a:rPr lang="it-IT" dirty="0" err="1" smtClean="0"/>
              <a:t>white</a:t>
            </a:r>
            <a:r>
              <a:rPr lang="it-IT" dirty="0" smtClean="0"/>
              <a:t> </a:t>
            </a:r>
            <a:r>
              <a:rPr lang="it-IT" dirty="0" err="1" smtClean="0"/>
              <a:t>biotech</a:t>
            </a:r>
            <a:r>
              <a:rPr lang="it-IT" dirty="0" smtClean="0"/>
              <a:t> sono il settore delle biotecnologie che si occupa dei processi di interesse industriale</a:t>
            </a:r>
            <a:r>
              <a:rPr lang="it-IT" b="1" dirty="0" smtClean="0">
                <a:solidFill>
                  <a:srgbClr val="C00000"/>
                </a:solidFill>
                <a:effectLst>
                  <a:outerShdw blurRad="38100" dist="38100" dir="2700000" algn="tl">
                    <a:srgbClr val="000000">
                      <a:alpha val="43137"/>
                    </a:srgbClr>
                  </a:outerShdw>
                </a:effectLst>
              </a:rPr>
              <a:t>. Grazie all’impiego di cellule ed enzimi è possibile produrre una gamma molto ampia di fine </a:t>
            </a:r>
            <a:r>
              <a:rPr lang="it-IT" b="1" dirty="0" err="1" smtClean="0">
                <a:solidFill>
                  <a:srgbClr val="C00000"/>
                </a:solidFill>
                <a:effectLst>
                  <a:outerShdw blurRad="38100" dist="38100" dir="2700000" algn="tl">
                    <a:srgbClr val="000000">
                      <a:alpha val="43137"/>
                    </a:srgbClr>
                  </a:outerShdw>
                </a:effectLst>
              </a:rPr>
              <a:t>chemicals</a:t>
            </a:r>
            <a:r>
              <a:rPr lang="it-IT" b="1" dirty="0" smtClean="0">
                <a:solidFill>
                  <a:srgbClr val="C00000"/>
                </a:solidFill>
                <a:effectLst>
                  <a:outerShdw blurRad="38100" dist="38100" dir="2700000" algn="tl">
                    <a:srgbClr val="000000">
                      <a:alpha val="43137"/>
                    </a:srgbClr>
                  </a:outerShdw>
                </a:effectLst>
              </a:rPr>
              <a:t> di interesse farmaceutico ed alimentare, unitamente ad altri bulk </a:t>
            </a:r>
            <a:r>
              <a:rPr lang="it-IT" b="1" dirty="0" err="1" smtClean="0">
                <a:solidFill>
                  <a:srgbClr val="C00000"/>
                </a:solidFill>
                <a:effectLst>
                  <a:outerShdw blurRad="38100" dist="38100" dir="2700000" algn="tl">
                    <a:srgbClr val="000000">
                      <a:alpha val="43137"/>
                    </a:srgbClr>
                  </a:outerShdw>
                </a:effectLst>
              </a:rPr>
              <a:t>chemicals</a:t>
            </a:r>
            <a:r>
              <a:rPr lang="it-IT" b="1" dirty="0" smtClean="0">
                <a:solidFill>
                  <a:srgbClr val="C00000"/>
                </a:solidFill>
                <a:effectLst>
                  <a:outerShdw blurRad="38100" dist="38100" dir="2700000" algn="tl">
                    <a:srgbClr val="000000">
                      <a:alpha val="43137"/>
                    </a:srgbClr>
                  </a:outerShdw>
                </a:effectLst>
              </a:rPr>
              <a:t>, come biocombustibili e </a:t>
            </a:r>
            <a:r>
              <a:rPr lang="it-IT" b="1" dirty="0" err="1" smtClean="0">
                <a:solidFill>
                  <a:srgbClr val="C00000"/>
                </a:solidFill>
                <a:effectLst>
                  <a:outerShdw blurRad="38100" dist="38100" dir="2700000" algn="tl">
                    <a:srgbClr val="000000">
                      <a:alpha val="43137"/>
                    </a:srgbClr>
                  </a:outerShdw>
                </a:effectLst>
              </a:rPr>
              <a:t>biopolimeri</a:t>
            </a:r>
            <a:r>
              <a:rPr lang="it-IT" b="1" dirty="0" smtClean="0">
                <a:solidFill>
                  <a:srgbClr val="C00000"/>
                </a:solidFill>
                <a:effectLst>
                  <a:outerShdw blurRad="38100" dist="38100" dir="2700000" algn="tl">
                    <a:srgbClr val="000000">
                      <a:alpha val="43137"/>
                    </a:srgbClr>
                  </a:outerShdw>
                </a:effectLst>
              </a:rPr>
              <a:t>, di interesse strategico per la moderna industria chimica, automobilistica, della plastica, tessile e cartacea.</a:t>
            </a:r>
          </a:p>
          <a:p>
            <a:pPr fontAlgn="t"/>
            <a:r>
              <a:rPr lang="it-IT" dirty="0" smtClean="0"/>
              <a:t>Le applicazioni sono molteplici e si basano principalmente sul fatto che le cellule e gli enzimi necessitano di condizioni operative blande (pH, temperatura, solventi, etc.), con un risparmio in termini di denaro, tempo e infrastrutture, riducendo allo stesso tempo gli scarti inquinanti, l’uso di acqua e di petrolio.</a:t>
            </a:r>
          </a:p>
          <a:p>
            <a:pPr fontAlgn="t"/>
            <a:r>
              <a:rPr lang="it-IT" dirty="0" smtClean="0"/>
              <a:t>Oltre all’elevata specificità e selettività di processo, le </a:t>
            </a:r>
            <a:r>
              <a:rPr lang="it-IT" dirty="0" err="1" smtClean="0"/>
              <a:t>white</a:t>
            </a:r>
            <a:r>
              <a:rPr lang="it-IT" dirty="0" smtClean="0"/>
              <a:t> </a:t>
            </a:r>
            <a:r>
              <a:rPr lang="it-IT" dirty="0" err="1" smtClean="0"/>
              <a:t>biotech</a:t>
            </a:r>
            <a:r>
              <a:rPr lang="it-IT" dirty="0" smtClean="0"/>
              <a:t> possono garantire produzioni convenzionali ed innovative attraverso processi più sostenibili (anche dal punto di vista sociale) di quelli convenzionali, a partire da fonti rinnovabili (quali biomasse e sottoprodotti dell’industria agro-alimentare).</a:t>
            </a:r>
          </a:p>
          <a:p>
            <a:pPr fontAlgn="t"/>
            <a:r>
              <a:rPr lang="it-IT" dirty="0" smtClean="0"/>
              <a:t>I vantaggi dell’utilizzo dei processi industriali ripensati attraverso un </a:t>
            </a:r>
            <a:r>
              <a:rPr lang="it-IT" b="1" dirty="0" smtClean="0">
                <a:solidFill>
                  <a:srgbClr val="C00000"/>
                </a:solidFill>
                <a:effectLst>
                  <a:outerShdw blurRad="38100" dist="38100" dir="2700000" algn="tl">
                    <a:srgbClr val="000000">
                      <a:alpha val="43137"/>
                    </a:srgbClr>
                  </a:outerShdw>
                </a:effectLst>
              </a:rPr>
              <a:t>approccio biotecnologico</a:t>
            </a:r>
            <a:r>
              <a:rPr lang="it-IT" dirty="0" smtClean="0"/>
              <a:t> sono:</a:t>
            </a:r>
          </a:p>
          <a:p>
            <a:pPr fontAlgn="t"/>
            <a:r>
              <a:rPr lang="it-IT" b="1" dirty="0" smtClean="0">
                <a:solidFill>
                  <a:srgbClr val="FF0000"/>
                </a:solidFill>
                <a:effectLst>
                  <a:outerShdw blurRad="38100" dist="38100" dir="2700000" algn="tl">
                    <a:srgbClr val="000000">
                      <a:alpha val="43137"/>
                    </a:srgbClr>
                  </a:outerShdw>
                </a:effectLst>
              </a:rPr>
              <a:t>Miglioramento delle caratteristiche del prodotto</a:t>
            </a:r>
          </a:p>
          <a:p>
            <a:pPr fontAlgn="t"/>
            <a:r>
              <a:rPr lang="it-IT" b="1" dirty="0" smtClean="0">
                <a:solidFill>
                  <a:srgbClr val="FF0000"/>
                </a:solidFill>
                <a:effectLst>
                  <a:outerShdw blurRad="38100" dist="38100" dir="2700000" algn="tl">
                    <a:srgbClr val="000000">
                      <a:alpha val="43137"/>
                    </a:srgbClr>
                  </a:outerShdw>
                </a:effectLst>
              </a:rPr>
              <a:t>Miglioramento della produttività</a:t>
            </a:r>
          </a:p>
          <a:p>
            <a:pPr fontAlgn="t"/>
            <a:r>
              <a:rPr lang="it-IT" b="1" dirty="0" smtClean="0">
                <a:solidFill>
                  <a:srgbClr val="FF0000"/>
                </a:solidFill>
                <a:effectLst>
                  <a:outerShdw blurRad="38100" dist="38100" dir="2700000" algn="tl">
                    <a:srgbClr val="000000">
                      <a:alpha val="43137"/>
                    </a:srgbClr>
                  </a:outerShdw>
                </a:effectLst>
              </a:rPr>
              <a:t>Prodotti e processi biocompatibili</a:t>
            </a:r>
          </a:p>
          <a:p>
            <a:pPr fontAlgn="t"/>
            <a:r>
              <a:rPr lang="it-IT" b="1" dirty="0" smtClean="0">
                <a:solidFill>
                  <a:srgbClr val="FF0000"/>
                </a:solidFill>
                <a:effectLst>
                  <a:outerShdw blurRad="38100" dist="38100" dir="2700000" algn="tl">
                    <a:srgbClr val="000000">
                      <a:alpha val="43137"/>
                    </a:srgbClr>
                  </a:outerShdw>
                </a:effectLst>
              </a:rPr>
              <a:t>Risparmio energetico legato alla produzione</a:t>
            </a:r>
          </a:p>
          <a:p>
            <a:pPr fontAlgn="t"/>
            <a:r>
              <a:rPr lang="it-IT" b="1" dirty="0" smtClean="0">
                <a:solidFill>
                  <a:srgbClr val="FF0000"/>
                </a:solidFill>
                <a:effectLst>
                  <a:outerShdw blurRad="38100" dist="38100" dir="2700000" algn="tl">
                    <a:srgbClr val="000000">
                      <a:alpha val="43137"/>
                    </a:srgbClr>
                  </a:outerShdw>
                </a:effectLst>
              </a:rPr>
              <a:t>Maggior tutela dell’ambiente</a:t>
            </a:r>
          </a:p>
          <a:p>
            <a:pPr fontAlgn="t"/>
            <a:r>
              <a:rPr lang="it-IT" b="1" dirty="0" smtClean="0">
                <a:solidFill>
                  <a:srgbClr val="FF0000"/>
                </a:solidFill>
                <a:effectLst>
                  <a:outerShdw blurRad="38100" dist="38100" dir="2700000" algn="tl">
                    <a:srgbClr val="000000">
                      <a:alpha val="43137"/>
                    </a:srgbClr>
                  </a:outerShdw>
                </a:effectLst>
              </a:rPr>
              <a:t>Potenzialità di riutilizzo degli scarti e sottoprodotti</a:t>
            </a:r>
            <a:endParaRPr lang="it-IT" b="1" dirty="0">
              <a:solidFill>
                <a:srgbClr val="FF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49867" y="1456267"/>
            <a:ext cx="8339666" cy="5016758"/>
          </a:xfrm>
          <a:prstGeom prst="rect">
            <a:avLst/>
          </a:prstGeom>
        </p:spPr>
        <p:txBody>
          <a:bodyPr wrap="square">
            <a:spAutoFit/>
          </a:bodyPr>
          <a:lstStyle/>
          <a:p>
            <a:pPr fontAlgn="t"/>
            <a:r>
              <a:rPr lang="it-IT" sz="3200" dirty="0" smtClean="0"/>
              <a:t>I campi di applicazione specifici possono essere ricondotti ai seguenti principali settori:</a:t>
            </a:r>
          </a:p>
          <a:p>
            <a:pPr fontAlgn="t"/>
            <a:r>
              <a:rPr lang="it-IT" sz="3200" b="1" dirty="0" smtClean="0">
                <a:solidFill>
                  <a:srgbClr val="C00000"/>
                </a:solidFill>
                <a:effectLst>
                  <a:outerShdw blurRad="38100" dist="38100" dir="2700000" algn="tl">
                    <a:srgbClr val="000000">
                      <a:alpha val="43137"/>
                    </a:srgbClr>
                  </a:outerShdw>
                </a:effectLst>
              </a:rPr>
              <a:t>- Uso di enzimi (</a:t>
            </a:r>
            <a:r>
              <a:rPr lang="it-IT" sz="3200" b="1" dirty="0" err="1" smtClean="0">
                <a:solidFill>
                  <a:srgbClr val="C00000"/>
                </a:solidFill>
                <a:effectLst>
                  <a:outerShdw blurRad="38100" dist="38100" dir="2700000" algn="tl">
                    <a:srgbClr val="000000">
                      <a:alpha val="43137"/>
                    </a:srgbClr>
                  </a:outerShdw>
                </a:effectLst>
              </a:rPr>
              <a:t>biotrasformazioni</a:t>
            </a:r>
            <a:r>
              <a:rPr lang="it-IT" sz="3200" b="1" dirty="0" smtClean="0">
                <a:solidFill>
                  <a:srgbClr val="C00000"/>
                </a:solidFill>
                <a:effectLst>
                  <a:outerShdw blurRad="38100" dist="38100" dir="2700000" algn="tl">
                    <a:srgbClr val="000000">
                      <a:alpha val="43137"/>
                    </a:srgbClr>
                  </a:outerShdw>
                </a:effectLst>
              </a:rPr>
              <a:t>) come catalizzatori di processo</a:t>
            </a:r>
          </a:p>
          <a:p>
            <a:pPr fontAlgn="t"/>
            <a:r>
              <a:rPr lang="it-IT" sz="3200" b="1" dirty="0" smtClean="0">
                <a:solidFill>
                  <a:srgbClr val="C00000"/>
                </a:solidFill>
                <a:effectLst>
                  <a:outerShdw blurRad="38100" dist="38100" dir="2700000" algn="tl">
                    <a:srgbClr val="000000">
                      <a:alpha val="43137"/>
                    </a:srgbClr>
                  </a:outerShdw>
                </a:effectLst>
              </a:rPr>
              <a:t>- Preparazione di composti chimici per fermentazione </a:t>
            </a:r>
          </a:p>
          <a:p>
            <a:pPr fontAlgn="t"/>
            <a:r>
              <a:rPr lang="it-IT" sz="3200" b="1" dirty="0" smtClean="0">
                <a:solidFill>
                  <a:srgbClr val="C00000"/>
                </a:solidFill>
                <a:effectLst>
                  <a:outerShdw blurRad="38100" dist="38100" dir="2700000" algn="tl">
                    <a:srgbClr val="000000">
                      <a:alpha val="43137"/>
                    </a:srgbClr>
                  </a:outerShdw>
                </a:effectLst>
              </a:rPr>
              <a:t>- Produzione di </a:t>
            </a:r>
            <a:r>
              <a:rPr lang="it-IT" sz="3200" b="1" dirty="0" err="1" smtClean="0">
                <a:solidFill>
                  <a:srgbClr val="C00000"/>
                </a:solidFill>
                <a:effectLst>
                  <a:outerShdw blurRad="38100" dist="38100" dir="2700000" algn="tl">
                    <a:srgbClr val="000000">
                      <a:alpha val="43137"/>
                    </a:srgbClr>
                  </a:outerShdw>
                </a:effectLst>
              </a:rPr>
              <a:t>bioplastiche</a:t>
            </a:r>
            <a:endParaRPr lang="it-IT" sz="3200" b="1" dirty="0" smtClean="0">
              <a:solidFill>
                <a:srgbClr val="C00000"/>
              </a:solidFill>
              <a:effectLst>
                <a:outerShdw blurRad="38100" dist="38100" dir="2700000" algn="tl">
                  <a:srgbClr val="000000">
                    <a:alpha val="43137"/>
                  </a:srgbClr>
                </a:outerShdw>
              </a:effectLst>
            </a:endParaRPr>
          </a:p>
          <a:p>
            <a:pPr fontAlgn="t"/>
            <a:r>
              <a:rPr lang="it-IT" sz="3200" b="1" dirty="0" smtClean="0">
                <a:solidFill>
                  <a:srgbClr val="C00000"/>
                </a:solidFill>
                <a:effectLst>
                  <a:outerShdw blurRad="38100" dist="38100" dir="2700000" algn="tl">
                    <a:srgbClr val="000000">
                      <a:alpha val="43137"/>
                    </a:srgbClr>
                  </a:outerShdw>
                </a:effectLst>
              </a:rPr>
              <a:t>- Produzione di energia da fonti rinnovabili (bioenergia e biocombustibili)</a:t>
            </a:r>
          </a:p>
          <a:p>
            <a:pPr fontAlgn="t"/>
            <a:r>
              <a:rPr lang="it-IT" sz="3200" b="1" dirty="0" smtClean="0">
                <a:solidFill>
                  <a:srgbClr val="C00000"/>
                </a:solidFill>
                <a:effectLst>
                  <a:outerShdw blurRad="38100" dist="38100" dir="2700000" algn="tl">
                    <a:srgbClr val="000000">
                      <a:alpha val="43137"/>
                    </a:srgbClr>
                  </a:outerShdw>
                </a:effectLst>
              </a:rPr>
              <a:t>- Smaltimento dei rifiuti</a:t>
            </a:r>
            <a:endParaRPr lang="it-IT" sz="3200" b="1" dirty="0">
              <a:solidFill>
                <a:srgbClr val="C0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arrotondato 4"/>
          <p:cNvSpPr/>
          <p:nvPr/>
        </p:nvSpPr>
        <p:spPr>
          <a:xfrm>
            <a:off x="1126067" y="999066"/>
            <a:ext cx="8686800" cy="1134534"/>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600" dirty="0" smtClean="0"/>
              <a:t>Attuare un reale processo di sostenibilità</a:t>
            </a:r>
          </a:p>
        </p:txBody>
      </p:sp>
      <p:sp>
        <p:nvSpPr>
          <p:cNvPr id="6" name="CasellaDiTesto 5"/>
          <p:cNvSpPr txBox="1"/>
          <p:nvPr/>
        </p:nvSpPr>
        <p:spPr>
          <a:xfrm>
            <a:off x="1693333" y="2870200"/>
            <a:ext cx="7823200" cy="3539430"/>
          </a:xfrm>
          <a:prstGeom prst="rect">
            <a:avLst/>
          </a:prstGeom>
          <a:noFill/>
        </p:spPr>
        <p:txBody>
          <a:bodyPr wrap="square" rtlCol="0">
            <a:spAutoFit/>
          </a:bodyPr>
          <a:lstStyle/>
          <a:p>
            <a:r>
              <a:rPr lang="it-IT" sz="3200" b="1" dirty="0" smtClean="0">
                <a:solidFill>
                  <a:srgbClr val="C00000"/>
                </a:solidFill>
                <a:effectLst>
                  <a:outerShdw blurRad="38100" dist="38100" dir="2700000" algn="tl">
                    <a:srgbClr val="000000">
                      <a:alpha val="43137"/>
                    </a:srgbClr>
                  </a:outerShdw>
                </a:effectLst>
              </a:rPr>
              <a:t>- Ambientale (inquinamento e consumo risorse naturali)</a:t>
            </a:r>
          </a:p>
          <a:p>
            <a:endParaRPr lang="it-IT" sz="3200" dirty="0" smtClean="0"/>
          </a:p>
          <a:p>
            <a:r>
              <a:rPr lang="it-IT" sz="3200" b="1" dirty="0" smtClean="0">
                <a:solidFill>
                  <a:srgbClr val="C00000"/>
                </a:solidFill>
              </a:rPr>
              <a:t>- </a:t>
            </a:r>
            <a:r>
              <a:rPr lang="it-IT" sz="3200" b="1" dirty="0" smtClean="0">
                <a:solidFill>
                  <a:srgbClr val="C00000"/>
                </a:solidFill>
                <a:effectLst>
                  <a:outerShdw blurRad="38100" dist="38100" dir="2700000" algn="tl">
                    <a:srgbClr val="000000">
                      <a:alpha val="43137"/>
                    </a:srgbClr>
                  </a:outerShdw>
                </a:effectLst>
              </a:rPr>
              <a:t>Sociale (benessere, equità </a:t>
            </a:r>
            <a:r>
              <a:rPr lang="it-IT" sz="3200" b="1" dirty="0" err="1" smtClean="0">
                <a:solidFill>
                  <a:srgbClr val="C00000"/>
                </a:solidFill>
                <a:effectLst>
                  <a:outerShdw blurRad="38100" dist="38100" dir="2700000" algn="tl">
                    <a:srgbClr val="000000">
                      <a:alpha val="43137"/>
                    </a:srgbClr>
                  </a:outerShdw>
                </a:effectLst>
              </a:rPr>
              <a:t>etc</a:t>
            </a:r>
            <a:r>
              <a:rPr lang="it-IT" sz="3200" b="1" dirty="0" smtClean="0">
                <a:solidFill>
                  <a:srgbClr val="C00000"/>
                </a:solidFill>
                <a:effectLst>
                  <a:outerShdw blurRad="38100" dist="38100" dir="2700000" algn="tl">
                    <a:srgbClr val="000000">
                      <a:alpha val="43137"/>
                    </a:srgbClr>
                  </a:outerShdw>
                </a:effectLst>
              </a:rPr>
              <a:t>)</a:t>
            </a:r>
          </a:p>
          <a:p>
            <a:endParaRPr lang="it-IT" sz="3200" b="1" dirty="0" smtClean="0"/>
          </a:p>
          <a:p>
            <a:r>
              <a:rPr lang="it-IT" sz="3200" b="1" dirty="0" smtClean="0">
                <a:solidFill>
                  <a:srgbClr val="C00000"/>
                </a:solidFill>
                <a:effectLst>
                  <a:outerShdw blurRad="38100" dist="38100" dir="2700000" algn="tl">
                    <a:srgbClr val="000000">
                      <a:alpha val="43137"/>
                    </a:srgbClr>
                  </a:outerShdw>
                </a:effectLst>
              </a:rPr>
              <a:t>- Economica (</a:t>
            </a:r>
            <a:r>
              <a:rPr lang="it-IT" sz="3200" b="1" dirty="0" err="1" smtClean="0">
                <a:solidFill>
                  <a:srgbClr val="C00000"/>
                </a:solidFill>
                <a:effectLst>
                  <a:outerShdw blurRad="38100" dist="38100" dir="2700000" algn="tl">
                    <a:srgbClr val="000000">
                      <a:alpha val="43137"/>
                    </a:srgbClr>
                  </a:outerShdw>
                </a:effectLst>
              </a:rPr>
              <a:t>reddività</a:t>
            </a:r>
            <a:r>
              <a:rPr lang="it-IT" sz="3200" b="1" dirty="0" smtClean="0">
                <a:solidFill>
                  <a:srgbClr val="C00000"/>
                </a:solidFill>
                <a:effectLst>
                  <a:outerShdw blurRad="38100" dist="38100" dir="2700000" algn="tl">
                    <a:srgbClr val="000000">
                      <a:alpha val="43137"/>
                    </a:srgbClr>
                  </a:outerShdw>
                </a:effectLst>
              </a:rPr>
              <a:t>, competitività </a:t>
            </a:r>
            <a:r>
              <a:rPr lang="it-IT" sz="3200" b="1" dirty="0" err="1" smtClean="0">
                <a:solidFill>
                  <a:srgbClr val="C00000"/>
                </a:solidFill>
                <a:effectLst>
                  <a:outerShdw blurRad="38100" dist="38100" dir="2700000" algn="tl">
                    <a:srgbClr val="000000">
                      <a:alpha val="43137"/>
                    </a:srgbClr>
                  </a:outerShdw>
                </a:effectLst>
              </a:rPr>
              <a:t>etc</a:t>
            </a:r>
            <a:r>
              <a:rPr lang="it-IT" sz="3200" b="1" dirty="0" smtClean="0">
                <a:solidFill>
                  <a:srgbClr val="C00000"/>
                </a:solidFill>
                <a:effectLst>
                  <a:outerShdw blurRad="38100" dist="38100" dir="2700000" algn="tl">
                    <a:srgbClr val="000000">
                      <a:alpha val="43137"/>
                    </a:srgbClr>
                  </a:outerShdw>
                </a:effectLst>
              </a:rPr>
              <a:t>)</a:t>
            </a:r>
          </a:p>
          <a:p>
            <a:endParaRPr lang="it-IT" sz="3200"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01133" y="1219200"/>
            <a:ext cx="10117667" cy="5016758"/>
          </a:xfrm>
          <a:prstGeom prst="rect">
            <a:avLst/>
          </a:prstGeom>
        </p:spPr>
        <p:txBody>
          <a:bodyPr wrap="square">
            <a:spAutoFit/>
          </a:bodyPr>
          <a:lstStyle/>
          <a:p>
            <a:r>
              <a:rPr lang="it-IT" sz="4000" b="1" dirty="0" smtClean="0">
                <a:effectLst>
                  <a:outerShdw blurRad="38100" dist="38100" dir="2700000" algn="tl">
                    <a:srgbClr val="000000">
                      <a:alpha val="43137"/>
                    </a:srgbClr>
                  </a:outerShdw>
                </a:effectLst>
              </a:rPr>
              <a:t>Tutte le applicazioni condividono un fondamento scientifico e tecnologico comune: </a:t>
            </a:r>
            <a:r>
              <a:rPr lang="it-IT" sz="4000" b="1" dirty="0" smtClean="0">
                <a:solidFill>
                  <a:srgbClr val="C00000"/>
                </a:solidFill>
                <a:effectLst>
                  <a:outerShdw blurRad="38100" dist="38100" dir="2700000" algn="tl">
                    <a:srgbClr val="000000">
                      <a:alpha val="43137"/>
                    </a:srgbClr>
                  </a:outerShdw>
                </a:effectLst>
              </a:rPr>
              <a:t>partendo da materiali rinnovabili o di scarto</a:t>
            </a:r>
            <a:r>
              <a:rPr lang="it-IT" sz="4000" b="1" dirty="0" smtClean="0">
                <a:effectLst>
                  <a:outerShdw blurRad="38100" dist="38100" dir="2700000" algn="tl">
                    <a:srgbClr val="000000">
                      <a:alpha val="43137"/>
                    </a:srgbClr>
                  </a:outerShdw>
                </a:effectLst>
              </a:rPr>
              <a:t> come materia prima, utilizzano dei microrganismi (anche geneticamente modificati) ed i loro singoli componenti cellulari (enzimi) per </a:t>
            </a:r>
            <a:r>
              <a:rPr lang="it-IT" sz="4000" b="1" dirty="0" smtClean="0">
                <a:solidFill>
                  <a:srgbClr val="C00000"/>
                </a:solidFill>
                <a:effectLst>
                  <a:outerShdw blurRad="38100" dist="38100" dir="2700000" algn="tl">
                    <a:srgbClr val="000000">
                      <a:alpha val="43137"/>
                    </a:srgbClr>
                  </a:outerShdw>
                </a:effectLst>
              </a:rPr>
              <a:t>ottenere prodotti in modo sostenibile. </a:t>
            </a:r>
            <a:endParaRPr lang="it-IT" sz="4000" b="1" dirty="0">
              <a:solidFill>
                <a:srgbClr val="C0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6189133" y="5105400"/>
            <a:ext cx="3090334" cy="1200329"/>
          </a:xfrm>
          <a:prstGeom prst="rect">
            <a:avLst/>
          </a:prstGeom>
          <a:noFill/>
        </p:spPr>
        <p:txBody>
          <a:bodyPr wrap="square" rtlCol="0">
            <a:spAutoFit/>
          </a:bodyPr>
          <a:lstStyle/>
          <a:p>
            <a:r>
              <a:rPr lang="it-IT" b="1" dirty="0" smtClean="0"/>
              <a:t>Fonte: Indagine </a:t>
            </a:r>
            <a:r>
              <a:rPr lang="it-IT" b="1" dirty="0" err="1" smtClean="0"/>
              <a:t>ENEA-Assobiotec</a:t>
            </a:r>
            <a:r>
              <a:rPr lang="it-IT" b="1" dirty="0" smtClean="0"/>
              <a:t> sull’attività delle imprese biotecnologiche in Italia</a:t>
            </a:r>
            <a:endParaRPr lang="it-IT" b="1" dirty="0"/>
          </a:p>
        </p:txBody>
      </p:sp>
      <p:graphicFrame>
        <p:nvGraphicFramePr>
          <p:cNvPr id="6" name="Grafico 5"/>
          <p:cNvGraphicFramePr/>
          <p:nvPr/>
        </p:nvGraphicFramePr>
        <p:xfrm>
          <a:off x="1016000" y="60960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Grafico 6"/>
          <p:cNvGraphicFramePr/>
          <p:nvPr/>
        </p:nvGraphicFramePr>
        <p:xfrm>
          <a:off x="5401733" y="812800"/>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Grafico 7"/>
          <p:cNvGraphicFramePr/>
          <p:nvPr/>
        </p:nvGraphicFramePr>
        <p:xfrm>
          <a:off x="1219200" y="3606800"/>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afico 1"/>
          <p:cNvGraphicFramePr/>
          <p:nvPr/>
        </p:nvGraphicFramePr>
        <p:xfrm>
          <a:off x="1363134" y="956733"/>
          <a:ext cx="8949266" cy="4842934"/>
        </p:xfrm>
        <a:graphic>
          <a:graphicData uri="http://schemas.openxmlformats.org/drawingml/2006/chart">
            <c:chart xmlns:c="http://schemas.openxmlformats.org/drawingml/2006/chart" xmlns:r="http://schemas.openxmlformats.org/officeDocument/2006/relationships" r:id="rId2"/>
          </a:graphicData>
        </a:graphic>
      </p:graphicFrame>
      <p:sp>
        <p:nvSpPr>
          <p:cNvPr id="3" name="CasellaDiTesto 2"/>
          <p:cNvSpPr txBox="1"/>
          <p:nvPr/>
        </p:nvSpPr>
        <p:spPr>
          <a:xfrm>
            <a:off x="2709333" y="6087533"/>
            <a:ext cx="6290734" cy="646331"/>
          </a:xfrm>
          <a:prstGeom prst="rect">
            <a:avLst/>
          </a:prstGeom>
          <a:noFill/>
        </p:spPr>
        <p:txBody>
          <a:bodyPr wrap="square" rtlCol="0">
            <a:spAutoFit/>
          </a:bodyPr>
          <a:lstStyle/>
          <a:p>
            <a:r>
              <a:rPr lang="it-IT" b="1" dirty="0" smtClean="0"/>
              <a:t>Fonte: Indagine </a:t>
            </a:r>
            <a:r>
              <a:rPr lang="it-IT" b="1" dirty="0" err="1" smtClean="0"/>
              <a:t>ENEA-Assobiotec</a:t>
            </a:r>
            <a:r>
              <a:rPr lang="it-IT" b="1" dirty="0" smtClean="0"/>
              <a:t> sull’attività delle imprese </a:t>
            </a:r>
            <a:r>
              <a:rPr lang="it-IT" b="1" dirty="0" err="1" smtClean="0"/>
              <a:t>biotenologiche</a:t>
            </a:r>
            <a:r>
              <a:rPr lang="it-IT" b="1" dirty="0" smtClean="0"/>
              <a:t> in Italia</a:t>
            </a:r>
            <a:endParaRPr lang="it-IT" b="1"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413933" y="1651000"/>
            <a:ext cx="10020340" cy="4524315"/>
          </a:xfrm>
          <a:prstGeom prst="rect">
            <a:avLst/>
          </a:prstGeom>
          <a:noFill/>
        </p:spPr>
        <p:txBody>
          <a:bodyPr wrap="square" rtlCol="0">
            <a:spAutoFit/>
          </a:bodyPr>
          <a:lstStyle/>
          <a:p>
            <a:r>
              <a:rPr lang="it-IT" sz="3600" b="1" dirty="0" smtClean="0">
                <a:effectLst>
                  <a:outerShdw blurRad="38100" dist="38100" dir="2700000" algn="tl">
                    <a:srgbClr val="000000">
                      <a:alpha val="43137"/>
                    </a:srgbClr>
                  </a:outerShdw>
                </a:effectLst>
              </a:rPr>
              <a:t>- Verso </a:t>
            </a:r>
            <a:r>
              <a:rPr lang="it-IT" sz="3600" b="1" dirty="0" smtClean="0">
                <a:solidFill>
                  <a:srgbClr val="C00000"/>
                </a:solidFill>
                <a:effectLst>
                  <a:outerShdw blurRad="38100" dist="38100" dir="2700000" algn="tl">
                    <a:srgbClr val="000000">
                      <a:alpha val="43137"/>
                    </a:srgbClr>
                  </a:outerShdw>
                </a:effectLst>
              </a:rPr>
              <a:t>nuove</a:t>
            </a:r>
            <a:r>
              <a:rPr lang="it-IT" sz="3600" b="1" dirty="0" smtClean="0">
                <a:effectLst>
                  <a:outerShdw blurRad="38100" dist="38100" dir="2700000" algn="tl">
                    <a:srgbClr val="000000">
                      <a:alpha val="43137"/>
                    </a:srgbClr>
                  </a:outerShdw>
                </a:effectLst>
              </a:rPr>
              <a:t> </a:t>
            </a:r>
            <a:r>
              <a:rPr lang="it-IT" sz="3600" b="1" dirty="0" smtClean="0">
                <a:solidFill>
                  <a:srgbClr val="C00000"/>
                </a:solidFill>
                <a:effectLst>
                  <a:outerShdw blurRad="38100" dist="38100" dir="2700000" algn="tl">
                    <a:srgbClr val="000000">
                      <a:alpha val="43137"/>
                    </a:srgbClr>
                  </a:outerShdw>
                </a:effectLst>
              </a:rPr>
              <a:t>convergenze </a:t>
            </a:r>
            <a:r>
              <a:rPr lang="it-IT" sz="3600" b="1" dirty="0" smtClean="0">
                <a:solidFill>
                  <a:srgbClr val="C00000"/>
                </a:solidFill>
                <a:effectLst>
                  <a:outerShdw blurRad="38100" dist="38100" dir="2700000" algn="tl">
                    <a:srgbClr val="000000">
                      <a:alpha val="43137"/>
                    </a:srgbClr>
                  </a:outerShdw>
                </a:effectLst>
              </a:rPr>
              <a:t>tecnologiche</a:t>
            </a:r>
          </a:p>
          <a:p>
            <a:endParaRPr lang="it-IT" sz="3600" b="1" dirty="0" smtClean="0">
              <a:effectLst>
                <a:outerShdw blurRad="38100" dist="38100" dir="2700000" algn="tl">
                  <a:srgbClr val="000000">
                    <a:alpha val="43137"/>
                  </a:srgbClr>
                </a:outerShdw>
              </a:effectLst>
            </a:endParaRPr>
          </a:p>
          <a:p>
            <a:pPr>
              <a:buFontTx/>
              <a:buChar char="-"/>
            </a:pPr>
            <a:r>
              <a:rPr lang="it-IT" sz="3600" b="1" dirty="0" smtClean="0">
                <a:effectLst>
                  <a:outerShdw blurRad="38100" dist="38100" dir="2700000" algn="tl">
                    <a:srgbClr val="000000">
                      <a:alpha val="43137"/>
                    </a:srgbClr>
                  </a:outerShdw>
                </a:effectLst>
              </a:rPr>
              <a:t>Necessità di un </a:t>
            </a:r>
            <a:r>
              <a:rPr lang="it-IT" sz="3600" b="1" dirty="0" smtClean="0">
                <a:solidFill>
                  <a:srgbClr val="C00000"/>
                </a:solidFill>
                <a:effectLst>
                  <a:outerShdw blurRad="38100" dist="38100" dir="2700000" algn="tl">
                    <a:srgbClr val="000000">
                      <a:alpha val="43137"/>
                    </a:srgbClr>
                  </a:outerShdw>
                </a:effectLst>
              </a:rPr>
              <a:t>disegno strategico </a:t>
            </a:r>
            <a:r>
              <a:rPr lang="it-IT" sz="3600" b="1" dirty="0" smtClean="0">
                <a:effectLst>
                  <a:outerShdw blurRad="38100" dist="38100" dir="2700000" algn="tl">
                    <a:srgbClr val="000000">
                      <a:alpha val="43137"/>
                    </a:srgbClr>
                  </a:outerShdw>
                </a:effectLst>
              </a:rPr>
              <a:t>che partendo dalle peculiarità dell’industria locale costituisca un asse portante di un </a:t>
            </a:r>
            <a:r>
              <a:rPr lang="it-IT" sz="3600" b="1" dirty="0" smtClean="0">
                <a:solidFill>
                  <a:srgbClr val="C00000"/>
                </a:solidFill>
                <a:effectLst>
                  <a:outerShdw blurRad="38100" dist="38100" dir="2700000" algn="tl">
                    <a:srgbClr val="000000">
                      <a:alpha val="43137"/>
                    </a:srgbClr>
                  </a:outerShdw>
                </a:effectLst>
              </a:rPr>
              <a:t>nuovo modello di sviluppo</a:t>
            </a:r>
          </a:p>
          <a:p>
            <a:pPr>
              <a:buFontTx/>
              <a:buChar char="-"/>
            </a:pPr>
            <a:endParaRPr lang="it-IT" sz="3600" b="1" dirty="0" smtClean="0">
              <a:effectLst>
                <a:outerShdw blurRad="38100" dist="38100" dir="2700000" algn="tl">
                  <a:srgbClr val="000000">
                    <a:alpha val="43137"/>
                  </a:srgbClr>
                </a:outerShdw>
              </a:effectLst>
            </a:endParaRPr>
          </a:p>
          <a:p>
            <a:pPr>
              <a:buFontTx/>
              <a:buChar char="-"/>
            </a:pPr>
            <a:r>
              <a:rPr lang="it-IT" sz="3600" b="1" dirty="0" smtClean="0">
                <a:effectLst>
                  <a:outerShdw blurRad="38100" dist="38100" dir="2700000" algn="tl">
                    <a:srgbClr val="000000">
                      <a:alpha val="43137"/>
                    </a:srgbClr>
                  </a:outerShdw>
                </a:effectLst>
              </a:rPr>
              <a:t> </a:t>
            </a:r>
            <a:r>
              <a:rPr lang="it-IT" sz="3600" b="1" dirty="0" smtClean="0">
                <a:solidFill>
                  <a:srgbClr val="C00000"/>
                </a:solidFill>
                <a:effectLst>
                  <a:outerShdw blurRad="38100" dist="38100" dir="2700000" algn="tl">
                    <a:srgbClr val="000000">
                      <a:alpha val="43137"/>
                    </a:srgbClr>
                  </a:outerShdw>
                </a:effectLst>
              </a:rPr>
              <a:t>Politiche industriali mirate all’innovazione </a:t>
            </a:r>
            <a:r>
              <a:rPr lang="it-IT" sz="3600" b="1" dirty="0" smtClean="0">
                <a:effectLst>
                  <a:outerShdw blurRad="38100" dist="38100" dir="2700000" algn="tl">
                    <a:srgbClr val="000000">
                      <a:alpha val="43137"/>
                    </a:srgbClr>
                  </a:outerShdw>
                </a:effectLst>
              </a:rPr>
              <a:t>e alla costruzione di un nuovo tessuto industriale</a:t>
            </a:r>
            <a:endParaRPr lang="it-IT" sz="3600" b="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Finanziamento pubblico alla spesa in </a:t>
            </a:r>
            <a:r>
              <a:rPr lang="it-IT" dirty="0" err="1" smtClean="0"/>
              <a:t>R&amp;S</a:t>
            </a:r>
            <a:r>
              <a:rPr lang="it-IT" dirty="0" smtClean="0"/>
              <a:t> delle imprese</a:t>
            </a:r>
            <a:endParaRPr lang="it-IT" dirty="0"/>
          </a:p>
        </p:txBody>
      </p:sp>
      <p:graphicFrame>
        <p:nvGraphicFramePr>
          <p:cNvPr id="4" name="Chart 1"/>
          <p:cNvGraphicFramePr>
            <a:graphicFrameLocks noGrp="1"/>
          </p:cNvGraphicFramePr>
          <p:nvPr>
            <p:ph idx="1"/>
          </p:nvPr>
        </p:nvGraphicFramePr>
        <p:xfrm>
          <a:off x="609600" y="1600201"/>
          <a:ext cx="109728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Rettangolo 4"/>
          <p:cNvSpPr/>
          <p:nvPr/>
        </p:nvSpPr>
        <p:spPr>
          <a:xfrm>
            <a:off x="3048000" y="6021289"/>
            <a:ext cx="5544277" cy="646331"/>
          </a:xfrm>
          <a:prstGeom prst="rect">
            <a:avLst/>
          </a:prstGeom>
        </p:spPr>
        <p:txBody>
          <a:bodyPr wrap="square">
            <a:spAutoFit/>
          </a:bodyPr>
          <a:lstStyle/>
          <a:p>
            <a:r>
              <a:rPr lang="it-IT" b="1" dirty="0" smtClean="0"/>
              <a:t>Fonte: Science, </a:t>
            </a:r>
            <a:r>
              <a:rPr lang="it-IT" b="1" dirty="0" err="1" smtClean="0"/>
              <a:t>Research</a:t>
            </a:r>
            <a:r>
              <a:rPr lang="it-IT" b="1" dirty="0" smtClean="0"/>
              <a:t> and </a:t>
            </a:r>
            <a:r>
              <a:rPr lang="it-IT" b="1" dirty="0" err="1" smtClean="0"/>
              <a:t>Innovation</a:t>
            </a:r>
            <a:r>
              <a:rPr lang="it-IT" b="1" dirty="0" smtClean="0"/>
              <a:t> Performance </a:t>
            </a:r>
            <a:r>
              <a:rPr lang="it-IT" b="1" dirty="0" err="1" smtClean="0"/>
              <a:t>of</a:t>
            </a:r>
            <a:r>
              <a:rPr lang="it-IT" b="1" dirty="0" smtClean="0"/>
              <a:t> the EU 2018</a:t>
            </a:r>
            <a:endParaRPr lang="it-IT"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egnaposto testo 2"/>
          <p:cNvSpPr>
            <a:spLocks noGrp="1"/>
          </p:cNvSpPr>
          <p:nvPr>
            <p:ph type="body" idx="4294967295"/>
          </p:nvPr>
        </p:nvSpPr>
        <p:spPr>
          <a:xfrm>
            <a:off x="2857500" y="2204864"/>
            <a:ext cx="6838900" cy="4464224"/>
          </a:xfrm>
        </p:spPr>
        <p:txBody>
          <a:bodyPr/>
          <a:lstStyle/>
          <a:p>
            <a:pPr algn="r"/>
            <a:endParaRPr lang="it-IT" altLang="it-IT" sz="1800" dirty="0"/>
          </a:p>
          <a:p>
            <a:pPr algn="r"/>
            <a:endParaRPr lang="it-IT" altLang="it-IT" sz="1800" dirty="0"/>
          </a:p>
          <a:p>
            <a:pPr algn="r"/>
            <a:endParaRPr lang="it-IT" altLang="it-IT" sz="1800" dirty="0"/>
          </a:p>
          <a:p>
            <a:pPr algn="r"/>
            <a:endParaRPr lang="it-IT" altLang="it-IT" sz="1800" dirty="0"/>
          </a:p>
          <a:p>
            <a:pPr algn="r"/>
            <a:endParaRPr lang="it-IT" altLang="it-IT" sz="1800" dirty="0"/>
          </a:p>
          <a:p>
            <a:pPr algn="r"/>
            <a:endParaRPr lang="it-IT" altLang="it-IT" sz="1800" dirty="0"/>
          </a:p>
          <a:p>
            <a:pPr algn="r"/>
            <a:endParaRPr lang="it-IT" altLang="it-IT" sz="1800" dirty="0"/>
          </a:p>
          <a:p>
            <a:pPr algn="r"/>
            <a:endParaRPr lang="it-IT" altLang="it-IT" sz="1800" dirty="0"/>
          </a:p>
        </p:txBody>
      </p:sp>
      <p:sp>
        <p:nvSpPr>
          <p:cNvPr id="43013" name="CasellaDiTesto 1"/>
          <p:cNvSpPr txBox="1">
            <a:spLocks noChangeArrowheads="1"/>
          </p:cNvSpPr>
          <p:nvPr/>
        </p:nvSpPr>
        <p:spPr bwMode="auto">
          <a:xfrm>
            <a:off x="2135561" y="2060849"/>
            <a:ext cx="7632848" cy="3477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tx1"/>
              </a:buClr>
              <a:buSzPct val="75000"/>
              <a:buFont typeface="Wingdings" pitchFamily="2" charset="2"/>
              <a:buChar char="l"/>
              <a:defRPr sz="2800">
                <a:solidFill>
                  <a:schemeClr val="tx1"/>
                </a:solidFill>
                <a:latin typeface="Arial" charset="0"/>
              </a:defRPr>
            </a:lvl1pPr>
            <a:lvl2pPr marL="742950" indent="-285750" eaLnBrk="0" hangingPunct="0">
              <a:spcBef>
                <a:spcPct val="20000"/>
              </a:spcBef>
              <a:buClr>
                <a:schemeClr val="tx1"/>
              </a:buClr>
              <a:buSzPct val="75000"/>
              <a:buChar char="–"/>
              <a:defRPr sz="2400">
                <a:solidFill>
                  <a:schemeClr val="tx1"/>
                </a:solidFill>
                <a:latin typeface="Arial" charset="0"/>
              </a:defRPr>
            </a:lvl2pPr>
            <a:lvl3pPr marL="1143000" indent="-228600" eaLnBrk="0" hangingPunct="0">
              <a:spcBef>
                <a:spcPct val="20000"/>
              </a:spcBef>
              <a:buClr>
                <a:schemeClr val="tx1"/>
              </a:buClr>
              <a:buSzPct val="75000"/>
              <a:buFont typeface="Wingdings" pitchFamily="2" charset="2"/>
              <a:buChar char="l"/>
              <a:defRPr sz="2000">
                <a:solidFill>
                  <a:schemeClr val="tx1"/>
                </a:solidFill>
                <a:latin typeface="Arial" charset="0"/>
              </a:defRPr>
            </a:lvl3pPr>
            <a:lvl4pPr marL="1600200" indent="-228600" eaLnBrk="0" hangingPunct="0">
              <a:spcBef>
                <a:spcPct val="20000"/>
              </a:spcBef>
              <a:buClr>
                <a:schemeClr val="tx1"/>
              </a:buClr>
              <a:buSzPct val="80000"/>
              <a:buChar char="–"/>
              <a:defRPr>
                <a:solidFill>
                  <a:schemeClr val="tx1"/>
                </a:solidFill>
                <a:latin typeface="Arial" charset="0"/>
              </a:defRPr>
            </a:lvl4pPr>
            <a:lvl5pPr marL="2057400" indent="-228600" eaLnBrk="0" hangingPunct="0">
              <a:spcBef>
                <a:spcPct val="20000"/>
              </a:spcBef>
              <a:buClr>
                <a:schemeClr val="tx1"/>
              </a:buClr>
              <a:buSzPct val="65000"/>
              <a:buFont typeface="Wingdings" pitchFamily="2" charset="2"/>
              <a:buChar char="l"/>
              <a:defRPr>
                <a:solidFill>
                  <a:schemeClr val="tx1"/>
                </a:solidFill>
                <a:latin typeface="Arial"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charset="0"/>
              </a:defRPr>
            </a:lvl9pPr>
          </a:lstStyle>
          <a:p>
            <a:pPr algn="r" eaLnBrk="1" hangingPunct="1">
              <a:spcBef>
                <a:spcPct val="0"/>
              </a:spcBef>
              <a:buClrTx/>
              <a:buSzTx/>
              <a:buFontTx/>
              <a:buNone/>
            </a:pPr>
            <a:r>
              <a:rPr lang="it-IT" altLang="it-IT" b="1" i="1" dirty="0">
                <a:solidFill>
                  <a:srgbClr val="800000"/>
                </a:solidFill>
              </a:rPr>
              <a:t>&lt;&lt;Riformulare parte delle politiche di contrasto al cambiamento climatico in termini di politiche per l’innovazione e l’industria potrebbe contribuire al superamento delle difficoltà che emergono nelle negoziazioni internazionali sul clima&gt;&gt; (IPCC, 2018</a:t>
            </a:r>
            <a:r>
              <a:rPr lang="it-IT" altLang="it-IT" sz="1800" b="1" i="1" dirty="0">
                <a:solidFill>
                  <a:srgbClr val="800000"/>
                </a:solidFill>
              </a:rPr>
              <a:t>)</a:t>
            </a:r>
            <a:r>
              <a:rPr lang="it-IT" altLang="it-IT" sz="1800" b="1" i="1" dirty="0">
                <a:solidFill>
                  <a:srgbClr val="FF0000"/>
                </a:solidFill>
              </a:rPr>
              <a:t> </a:t>
            </a:r>
          </a:p>
          <a:p>
            <a:pPr eaLnBrk="1" hangingPunct="1">
              <a:spcBef>
                <a:spcPct val="0"/>
              </a:spcBef>
              <a:buClrTx/>
              <a:buSzTx/>
              <a:buFontTx/>
              <a:buNone/>
            </a:pPr>
            <a:endParaRPr lang="it-IT" altLang="it-IT" sz="2400" b="1" dirty="0">
              <a:solidFill>
                <a:srgbClr val="FF0000"/>
              </a:solidFill>
            </a:endParaRPr>
          </a:p>
        </p:txBody>
      </p:sp>
      <p:sp>
        <p:nvSpPr>
          <p:cNvPr id="6" name="CasellaDiTesto 5"/>
          <p:cNvSpPr txBox="1"/>
          <p:nvPr/>
        </p:nvSpPr>
        <p:spPr>
          <a:xfrm>
            <a:off x="1735667" y="685800"/>
            <a:ext cx="8824829" cy="523220"/>
          </a:xfrm>
          <a:prstGeom prst="rect">
            <a:avLst/>
          </a:prstGeom>
          <a:noFill/>
        </p:spPr>
        <p:txBody>
          <a:bodyPr wrap="square" rtlCol="0">
            <a:spAutoFit/>
          </a:bodyPr>
          <a:lstStyle/>
          <a:p>
            <a:r>
              <a:rPr lang="it-IT" sz="2800" b="1" u="sng" dirty="0" smtClean="0">
                <a:solidFill>
                  <a:srgbClr val="C00000"/>
                </a:solidFill>
                <a:effectLst>
                  <a:outerShdw blurRad="38100" dist="38100" dir="2700000" algn="tl">
                    <a:srgbClr val="000000">
                      <a:alpha val="43137"/>
                    </a:srgbClr>
                  </a:outerShdw>
                </a:effectLst>
              </a:rPr>
              <a:t>IPCC: RIFORMULARE </a:t>
            </a:r>
            <a:r>
              <a:rPr lang="it-IT" sz="2800" b="1" u="sng" dirty="0">
                <a:solidFill>
                  <a:srgbClr val="C00000"/>
                </a:solidFill>
                <a:effectLst>
                  <a:outerShdw blurRad="38100" dist="38100" dir="2700000" algn="tl">
                    <a:srgbClr val="000000">
                      <a:alpha val="43137"/>
                    </a:srgbClr>
                  </a:outerShdw>
                </a:effectLst>
              </a:rPr>
              <a:t>E COORDINARE LE POLITICHE</a:t>
            </a:r>
          </a:p>
        </p:txBody>
      </p:sp>
    </p:spTree>
    <p:extLst>
      <p:ext uri="{BB962C8B-B14F-4D97-AF65-F5344CB8AC3E}">
        <p14:creationId xmlns="" xmlns:p14="http://schemas.microsoft.com/office/powerpoint/2010/main" val="8627141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Grafico 1"/>
          <p:cNvPicPr>
            <a:picLocks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880532" y="1642533"/>
            <a:ext cx="9448801" cy="451273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 name="CasellaDiTesto 2"/>
          <p:cNvSpPr txBox="1"/>
          <p:nvPr/>
        </p:nvSpPr>
        <p:spPr>
          <a:xfrm>
            <a:off x="880532" y="397933"/>
            <a:ext cx="7704667" cy="707886"/>
          </a:xfrm>
          <a:prstGeom prst="rect">
            <a:avLst/>
          </a:prstGeom>
          <a:noFill/>
        </p:spPr>
        <p:txBody>
          <a:bodyPr wrap="square" rtlCol="0">
            <a:spAutoFit/>
          </a:bodyPr>
          <a:lstStyle/>
          <a:p>
            <a:r>
              <a:rPr lang="it-IT" sz="2000" b="1" i="1" dirty="0" smtClean="0">
                <a:effectLst>
                  <a:outerShdw blurRad="38100" dist="38100" dir="2700000" algn="tl">
                    <a:srgbClr val="000000">
                      <a:alpha val="43137"/>
                    </a:srgbClr>
                  </a:outerShdw>
                </a:effectLst>
              </a:rPr>
              <a:t>Aumenta la propensione a innovare nel settore </a:t>
            </a:r>
            <a:r>
              <a:rPr lang="it-IT" sz="2000" b="1" i="1" dirty="0" err="1" smtClean="0">
                <a:effectLst>
                  <a:outerShdw blurRad="38100" dist="38100" dir="2700000" algn="tl">
                    <a:srgbClr val="000000">
                      <a:alpha val="43137"/>
                    </a:srgbClr>
                  </a:outerShdw>
                </a:effectLst>
              </a:rPr>
              <a:t>ambientale…</a:t>
            </a:r>
            <a:endParaRPr lang="it-IT" sz="2000" b="1" i="1" dirty="0" smtClean="0">
              <a:effectLst>
                <a:outerShdw blurRad="38100" dist="38100" dir="2700000" algn="tl">
                  <a:srgbClr val="000000">
                    <a:alpha val="43137"/>
                  </a:srgbClr>
                </a:outerShdw>
              </a:effectLst>
            </a:endParaRPr>
          </a:p>
          <a:p>
            <a:r>
              <a:rPr lang="it-IT" sz="2000" b="1" i="1" dirty="0" smtClean="0">
                <a:effectLst>
                  <a:outerShdw blurRad="38100" dist="38100" dir="2700000" algn="tl">
                    <a:srgbClr val="000000">
                      <a:alpha val="43137"/>
                    </a:srgbClr>
                  </a:outerShdw>
                </a:effectLst>
              </a:rPr>
              <a:t>(Ocse, brevetti in tecnologie ambientali sul totale dei brevetti)</a:t>
            </a:r>
            <a:endParaRPr lang="it-IT" sz="2000" b="1" i="1" dirty="0">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28309995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Grafico 2"/>
          <p:cNvPicPr>
            <a:picLocks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75734" y="1803400"/>
            <a:ext cx="9567334" cy="4038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 name="CasellaDiTesto 2"/>
          <p:cNvSpPr txBox="1"/>
          <p:nvPr/>
        </p:nvSpPr>
        <p:spPr>
          <a:xfrm>
            <a:off x="1269999" y="381002"/>
            <a:ext cx="7450667" cy="1292662"/>
          </a:xfrm>
          <a:prstGeom prst="rect">
            <a:avLst/>
          </a:prstGeom>
          <a:noFill/>
        </p:spPr>
        <p:txBody>
          <a:bodyPr wrap="square" rtlCol="0">
            <a:spAutoFit/>
          </a:bodyPr>
          <a:lstStyle/>
          <a:p>
            <a:r>
              <a:rPr lang="it-IT" sz="2000" b="1" i="1" dirty="0" err="1" smtClean="0">
                <a:effectLst>
                  <a:outerShdw blurRad="38100" dist="38100" dir="2700000" algn="tl">
                    <a:srgbClr val="000000">
                      <a:alpha val="43137"/>
                    </a:srgbClr>
                  </a:outerShdw>
                </a:effectLst>
              </a:rPr>
              <a:t>…ma</a:t>
            </a:r>
            <a:r>
              <a:rPr lang="it-IT" sz="2000" b="1" i="1" dirty="0" smtClean="0">
                <a:effectLst>
                  <a:outerShdw blurRad="38100" dist="38100" dir="2700000" algn="tl">
                    <a:srgbClr val="000000">
                      <a:alpha val="43137"/>
                    </a:srgbClr>
                  </a:outerShdw>
                </a:effectLst>
              </a:rPr>
              <a:t> il potenziale di innovazione è molto differenziato tra paesi</a:t>
            </a:r>
          </a:p>
          <a:p>
            <a:r>
              <a:rPr lang="it-IT" sz="2000" b="1" i="1" dirty="0" smtClean="0">
                <a:effectLst>
                  <a:outerShdw blurRad="38100" dist="38100" dir="2700000" algn="tl">
                    <a:srgbClr val="000000">
                      <a:alpha val="43137"/>
                    </a:srgbClr>
                  </a:outerShdw>
                </a:effectLst>
              </a:rPr>
              <a:t>(Brevetti per 100mila abitanti, Relazione Cnr su Ricerca e Innovazione in Italia, 2018)</a:t>
            </a:r>
          </a:p>
          <a:p>
            <a:endParaRPr lang="it-IT" dirty="0"/>
          </a:p>
        </p:txBody>
      </p:sp>
    </p:spTree>
    <p:extLst>
      <p:ext uri="{BB962C8B-B14F-4D97-AF65-F5344CB8AC3E}">
        <p14:creationId xmlns="" xmlns:p14="http://schemas.microsoft.com/office/powerpoint/2010/main" val="31149235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91544" y="0"/>
            <a:ext cx="7416824" cy="1196752"/>
          </a:xfrm>
        </p:spPr>
        <p:txBody>
          <a:bodyPr>
            <a:normAutofit/>
          </a:bodyPr>
          <a:lstStyle/>
          <a:p>
            <a:r>
              <a:rPr lang="it-IT" sz="2400" b="1" dirty="0" smtClean="0">
                <a:effectLst>
                  <a:outerShdw blurRad="38100" dist="38100" dir="2700000" algn="tl">
                    <a:srgbClr val="000000">
                      <a:alpha val="43137"/>
                    </a:srgbClr>
                  </a:outerShdw>
                </a:effectLst>
              </a:rPr>
              <a:t>Nella transizione </a:t>
            </a:r>
            <a:r>
              <a:rPr lang="it-IT" sz="2400" b="1" dirty="0">
                <a:effectLst>
                  <a:outerShdw blurRad="38100" dist="38100" dir="2700000" algn="tl">
                    <a:srgbClr val="000000">
                      <a:alpha val="43137"/>
                    </a:srgbClr>
                  </a:outerShdw>
                </a:effectLst>
              </a:rPr>
              <a:t>alla green </a:t>
            </a:r>
            <a:r>
              <a:rPr lang="it-IT" sz="2400" b="1" dirty="0" smtClean="0">
                <a:effectLst>
                  <a:outerShdw blurRad="38100" dist="38100" dir="2700000" algn="tl">
                    <a:srgbClr val="000000">
                      <a:alpha val="43137"/>
                    </a:srgbClr>
                  </a:outerShdw>
                </a:effectLst>
              </a:rPr>
              <a:t>economy il </a:t>
            </a:r>
            <a:r>
              <a:rPr lang="it-IT" sz="2400" b="1" dirty="0">
                <a:effectLst>
                  <a:outerShdw blurRad="38100" dist="38100" dir="2700000" algn="tl">
                    <a:srgbClr val="000000">
                      <a:alpha val="43137"/>
                    </a:srgbClr>
                  </a:outerShdw>
                </a:effectLst>
              </a:rPr>
              <a:t>potenziale tecnologico fa la differenza</a:t>
            </a:r>
          </a:p>
        </p:txBody>
      </p:sp>
      <p:sp>
        <p:nvSpPr>
          <p:cNvPr id="6" name="Segnaposto testo 5"/>
          <p:cNvSpPr>
            <a:spLocks noGrp="1"/>
          </p:cNvSpPr>
          <p:nvPr>
            <p:ph type="body" sz="quarter" idx="3"/>
          </p:nvPr>
        </p:nvSpPr>
        <p:spPr>
          <a:xfrm>
            <a:off x="6168008" y="1340768"/>
            <a:ext cx="3312368" cy="648072"/>
          </a:xfrm>
        </p:spPr>
        <p:txBody>
          <a:bodyPr>
            <a:normAutofit fontScale="92500" lnSpcReduction="10000"/>
          </a:bodyPr>
          <a:lstStyle/>
          <a:p>
            <a:r>
              <a:rPr lang="it-IT" dirty="0" smtClean="0"/>
              <a:t>Spesa in </a:t>
            </a:r>
            <a:r>
              <a:rPr lang="it-IT" dirty="0" err="1" smtClean="0"/>
              <a:t>R&amp;S</a:t>
            </a:r>
            <a:r>
              <a:rPr lang="it-IT" dirty="0" smtClean="0"/>
              <a:t> delle imprese su Pil</a:t>
            </a:r>
            <a:endParaRPr lang="it-IT" dirty="0"/>
          </a:p>
        </p:txBody>
      </p:sp>
      <p:sp>
        <p:nvSpPr>
          <p:cNvPr id="8" name="Segnaposto testo 7"/>
          <p:cNvSpPr>
            <a:spLocks noGrp="1"/>
          </p:cNvSpPr>
          <p:nvPr>
            <p:ph type="body" idx="1"/>
          </p:nvPr>
        </p:nvSpPr>
        <p:spPr>
          <a:xfrm>
            <a:off x="1919536" y="1268761"/>
            <a:ext cx="3888432" cy="906115"/>
          </a:xfrm>
        </p:spPr>
        <p:txBody>
          <a:bodyPr>
            <a:normAutofit/>
          </a:bodyPr>
          <a:lstStyle/>
          <a:p>
            <a:r>
              <a:rPr lang="it-IT" sz="1600" dirty="0"/>
              <a:t>Spesa in </a:t>
            </a:r>
            <a:r>
              <a:rPr lang="it-IT" sz="1600" dirty="0" err="1"/>
              <a:t>R&amp;S</a:t>
            </a:r>
            <a:r>
              <a:rPr lang="it-IT" sz="1600" dirty="0"/>
              <a:t> su Pil</a:t>
            </a:r>
            <a:endParaRPr lang="it-IT" sz="2100" dirty="0"/>
          </a:p>
          <a:p>
            <a:endParaRPr lang="it-IT" dirty="0"/>
          </a:p>
        </p:txBody>
      </p:sp>
      <p:graphicFrame>
        <p:nvGraphicFramePr>
          <p:cNvPr id="12" name="Segnaposto contenuto 11"/>
          <p:cNvGraphicFramePr>
            <a:graphicFrameLocks noGrp="1"/>
          </p:cNvGraphicFramePr>
          <p:nvPr>
            <p:ph sz="half" idx="2"/>
          </p:nvPr>
        </p:nvGraphicFramePr>
        <p:xfrm>
          <a:off x="1981200" y="2174875"/>
          <a:ext cx="4040188" cy="39512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Segnaposto contenuto 12"/>
          <p:cNvGraphicFramePr>
            <a:graphicFrameLocks noGrp="1"/>
          </p:cNvGraphicFramePr>
          <p:nvPr>
            <p:ph sz="quarter" idx="4"/>
          </p:nvPr>
        </p:nvGraphicFramePr>
        <p:xfrm>
          <a:off x="6169026" y="2174875"/>
          <a:ext cx="4041775" cy="3951288"/>
        </p:xfrm>
        <a:graphic>
          <a:graphicData uri="http://schemas.openxmlformats.org/drawingml/2006/chart">
            <c:chart xmlns:c="http://schemas.openxmlformats.org/drawingml/2006/chart" xmlns:r="http://schemas.openxmlformats.org/officeDocument/2006/relationships" r:id="rId3"/>
          </a:graphicData>
        </a:graphic>
      </p:graphicFrame>
      <p:sp>
        <p:nvSpPr>
          <p:cNvPr id="9" name="CasellaDiTesto 8"/>
          <p:cNvSpPr txBox="1"/>
          <p:nvPr/>
        </p:nvSpPr>
        <p:spPr>
          <a:xfrm>
            <a:off x="4453468" y="6383867"/>
            <a:ext cx="2861732" cy="369332"/>
          </a:xfrm>
          <a:prstGeom prst="rect">
            <a:avLst/>
          </a:prstGeom>
          <a:noFill/>
        </p:spPr>
        <p:txBody>
          <a:bodyPr wrap="square" rtlCol="0">
            <a:spAutoFit/>
          </a:bodyPr>
          <a:lstStyle/>
          <a:p>
            <a:r>
              <a:rPr lang="it-IT" b="1" dirty="0" smtClean="0"/>
              <a:t>Fonte: Ocse</a:t>
            </a:r>
            <a:endParaRPr lang="it-IT" b="1" dirty="0"/>
          </a:p>
        </p:txBody>
      </p:sp>
    </p:spTree>
    <p:extLst>
      <p:ext uri="{BB962C8B-B14F-4D97-AF65-F5344CB8AC3E}">
        <p14:creationId xmlns="" xmlns:p14="http://schemas.microsoft.com/office/powerpoint/2010/main" val="22497776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19536" y="116632"/>
            <a:ext cx="8291264" cy="1301006"/>
          </a:xfrm>
        </p:spPr>
        <p:txBody>
          <a:bodyPr>
            <a:normAutofit/>
          </a:bodyPr>
          <a:lstStyle/>
          <a:p>
            <a:r>
              <a:rPr lang="it-IT" sz="2800" b="1" dirty="0">
                <a:effectLst>
                  <a:outerShdw blurRad="38100" dist="38100" dir="2700000" algn="tl">
                    <a:srgbClr val="000000">
                      <a:alpha val="43137"/>
                    </a:srgbClr>
                  </a:outerShdw>
                </a:effectLst>
              </a:rPr>
              <a:t>Spesa in </a:t>
            </a:r>
            <a:r>
              <a:rPr lang="it-IT" sz="2800" b="1" dirty="0" err="1">
                <a:effectLst>
                  <a:outerShdw blurRad="38100" dist="38100" dir="2700000" algn="tl">
                    <a:srgbClr val="000000">
                      <a:alpha val="43137"/>
                    </a:srgbClr>
                  </a:outerShdw>
                </a:effectLst>
              </a:rPr>
              <a:t>R&amp;S</a:t>
            </a:r>
            <a:r>
              <a:rPr lang="it-IT" sz="2800" b="1" dirty="0">
                <a:effectLst>
                  <a:outerShdw blurRad="38100" dist="38100" dir="2700000" algn="tl">
                    <a:srgbClr val="000000">
                      <a:alpha val="43137"/>
                    </a:srgbClr>
                  </a:outerShdw>
                </a:effectLst>
              </a:rPr>
              <a:t> delle imprese su valore aggiunto industriale nei maggiori paesi europei</a:t>
            </a:r>
          </a:p>
        </p:txBody>
      </p:sp>
      <p:pic>
        <p:nvPicPr>
          <p:cNvPr id="1026" name="Picture 2" descr="C:\Users\Danielap\Desktop\rs.png"/>
          <p:cNvPicPr>
            <a:picLocks noGrp="1" noChangeAspect="1" noChangeArrowheads="1"/>
          </p:cNvPicPr>
          <p:nvPr>
            <p:ph idx="1"/>
          </p:nvPr>
        </p:nvPicPr>
        <p:blipFill>
          <a:blip r:embed="rId2" cstate="print"/>
          <a:srcRect/>
          <a:stretch>
            <a:fillRect/>
          </a:stretch>
        </p:blipFill>
        <p:spPr bwMode="auto">
          <a:xfrm>
            <a:off x="2063552" y="1412776"/>
            <a:ext cx="7742530" cy="4464496"/>
          </a:xfrm>
          <a:prstGeom prst="rect">
            <a:avLst/>
          </a:prstGeom>
          <a:noFill/>
        </p:spPr>
      </p:pic>
      <p:sp>
        <p:nvSpPr>
          <p:cNvPr id="6" name="Rettangolo 5"/>
          <p:cNvSpPr/>
          <p:nvPr/>
        </p:nvSpPr>
        <p:spPr>
          <a:xfrm>
            <a:off x="3791744" y="6079067"/>
            <a:ext cx="3354123" cy="646331"/>
          </a:xfrm>
          <a:prstGeom prst="rect">
            <a:avLst/>
          </a:prstGeom>
        </p:spPr>
        <p:txBody>
          <a:bodyPr wrap="square">
            <a:spAutoFit/>
          </a:bodyPr>
          <a:lstStyle/>
          <a:p>
            <a:r>
              <a:rPr lang="it-IT" b="1" dirty="0"/>
              <a:t>Fonte: Ocse</a:t>
            </a:r>
          </a:p>
          <a:p>
            <a:endParaRPr lang="it-IT" b="1" dirty="0"/>
          </a:p>
        </p:txBody>
      </p:sp>
    </p:spTree>
    <p:extLst>
      <p:ext uri="{BB962C8B-B14F-4D97-AF65-F5344CB8AC3E}">
        <p14:creationId xmlns="" xmlns:p14="http://schemas.microsoft.com/office/powerpoint/2010/main" val="15675779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effectLst>
                  <a:outerShdw blurRad="38100" dist="38100" dir="2700000" algn="tl">
                    <a:srgbClr val="000000">
                      <a:alpha val="43137"/>
                    </a:srgbClr>
                  </a:outerShdw>
                </a:effectLst>
              </a:rPr>
              <a:t>Spesa in </a:t>
            </a:r>
            <a:r>
              <a:rPr lang="it-IT" b="1" dirty="0" err="1" smtClean="0">
                <a:effectLst>
                  <a:outerShdw blurRad="38100" dist="38100" dir="2700000" algn="tl">
                    <a:srgbClr val="000000">
                      <a:alpha val="43137"/>
                    </a:srgbClr>
                  </a:outerShdw>
                </a:effectLst>
              </a:rPr>
              <a:t>R&amp;S</a:t>
            </a:r>
            <a:r>
              <a:rPr lang="it-IT" b="1" dirty="0" smtClean="0">
                <a:effectLst>
                  <a:outerShdw blurRad="38100" dist="38100" dir="2700000" algn="tl">
                    <a:srgbClr val="000000">
                      <a:alpha val="43137"/>
                    </a:srgbClr>
                  </a:outerShdw>
                </a:effectLst>
              </a:rPr>
              <a:t> in rapporto al PIL nelle maggiori aree e paesi </a:t>
            </a:r>
            <a:endParaRPr lang="it-IT" b="1" dirty="0">
              <a:effectLst>
                <a:outerShdw blurRad="38100" dist="38100" dir="2700000" algn="tl">
                  <a:srgbClr val="000000">
                    <a:alpha val="43137"/>
                  </a:srgbClr>
                </a:outerShdw>
              </a:effectLst>
            </a:endParaRPr>
          </a:p>
        </p:txBody>
      </p:sp>
      <p:graphicFrame>
        <p:nvGraphicFramePr>
          <p:cNvPr id="4" name="Chart 3"/>
          <p:cNvGraphicFramePr>
            <a:graphicFrameLocks noGrp="1"/>
          </p:cNvGraphicFramePr>
          <p:nvPr>
            <p:ph idx="1"/>
          </p:nvPr>
        </p:nvGraphicFramePr>
        <p:xfrm>
          <a:off x="1981200" y="1600201"/>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9" name="CasellaDiTesto 8"/>
          <p:cNvSpPr txBox="1"/>
          <p:nvPr/>
        </p:nvSpPr>
        <p:spPr>
          <a:xfrm>
            <a:off x="3143672" y="6165306"/>
            <a:ext cx="5184576" cy="646331"/>
          </a:xfrm>
          <a:prstGeom prst="rect">
            <a:avLst/>
          </a:prstGeom>
          <a:noFill/>
        </p:spPr>
        <p:txBody>
          <a:bodyPr wrap="square" rtlCol="0">
            <a:spAutoFit/>
          </a:bodyPr>
          <a:lstStyle/>
          <a:p>
            <a:r>
              <a:rPr lang="it-IT" b="1" dirty="0"/>
              <a:t>Fonte: Science, </a:t>
            </a:r>
            <a:r>
              <a:rPr lang="it-IT" b="1" dirty="0" err="1"/>
              <a:t>Research</a:t>
            </a:r>
            <a:r>
              <a:rPr lang="it-IT" b="1" dirty="0"/>
              <a:t> and </a:t>
            </a:r>
            <a:r>
              <a:rPr lang="it-IT" b="1" dirty="0" err="1"/>
              <a:t>Innovation</a:t>
            </a:r>
            <a:r>
              <a:rPr lang="it-IT" b="1" dirty="0"/>
              <a:t> Performance </a:t>
            </a:r>
            <a:r>
              <a:rPr lang="it-IT" b="1" dirty="0" err="1"/>
              <a:t>of</a:t>
            </a:r>
            <a:r>
              <a:rPr lang="it-IT" b="1" dirty="0"/>
              <a:t> the EU 2018</a:t>
            </a:r>
          </a:p>
        </p:txBody>
      </p:sp>
    </p:spTree>
    <p:extLst>
      <p:ext uri="{BB962C8B-B14F-4D97-AF65-F5344CB8AC3E}">
        <p14:creationId xmlns="" xmlns:p14="http://schemas.microsoft.com/office/powerpoint/2010/main" val="367493359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815</TotalTime>
  <Words>1528</Words>
  <Application>Microsoft Office PowerPoint</Application>
  <PresentationFormat>Personalizzato</PresentationFormat>
  <Paragraphs>154</Paragraphs>
  <Slides>34</Slides>
  <Notes>0</Notes>
  <HiddenSlides>0</HiddenSlides>
  <MMClips>0</MMClips>
  <ScaleCrop>false</ScaleCrop>
  <HeadingPairs>
    <vt:vector size="4" baseType="variant">
      <vt:variant>
        <vt:lpstr>Tema</vt:lpstr>
      </vt:variant>
      <vt:variant>
        <vt:i4>1</vt:i4>
      </vt:variant>
      <vt:variant>
        <vt:lpstr>Titoli diapositive</vt:lpstr>
      </vt:variant>
      <vt:variant>
        <vt:i4>34</vt:i4>
      </vt:variant>
    </vt:vector>
  </HeadingPairs>
  <TitlesOfParts>
    <vt:vector size="35" baseType="lpstr">
      <vt:lpstr>Tema di Office</vt:lpstr>
      <vt:lpstr>Diapositiva 1</vt:lpstr>
      <vt:lpstr>Diapositiva 2</vt:lpstr>
      <vt:lpstr>Diapositiva 3</vt:lpstr>
      <vt:lpstr>Diapositiva 4</vt:lpstr>
      <vt:lpstr>Diapositiva 5</vt:lpstr>
      <vt:lpstr>Diapositiva 6</vt:lpstr>
      <vt:lpstr>Nella transizione alla green economy il potenziale tecnologico fa la differenza</vt:lpstr>
      <vt:lpstr>Spesa in R&amp;S delle imprese su valore aggiunto industriale nei maggiori paesi europei</vt:lpstr>
      <vt:lpstr>Spesa in R&amp;S in rapporto al PIL nelle maggiori aree e paesi </vt:lpstr>
      <vt:lpstr>Spesa in R&amp;S delle imprese in rapporto al PIL nelle maggiori aree e paesi </vt:lpstr>
      <vt:lpstr>Ruolo del territorio: Spillover ambientali e tecnologici*</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Diapositiva 33</vt:lpstr>
      <vt:lpstr>Finanziamento pubblico alla spesa in R&amp;S delle imprese</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sergioguidomaria@outlook.it</dc:creator>
  <cp:lastModifiedBy>Danielap</cp:lastModifiedBy>
  <cp:revision>70</cp:revision>
  <dcterms:created xsi:type="dcterms:W3CDTF">2019-10-31T21:27:06Z</dcterms:created>
  <dcterms:modified xsi:type="dcterms:W3CDTF">2019-11-13T13:08:37Z</dcterms:modified>
</cp:coreProperties>
</file>