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elaborazioni%20pi&#249;%20usate\bilancio%20pubblico%20Italia\bilancio%20per%202019\DEF%20aggiornamento%20settembre%202018\dati%20per%20articolo.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elaborazioni%20pi&#249;%20usate\bilancio%20pubblico%20Italia\bilancio%20per%202019\DEF%20aggiornamento%20settembre%202018\dati%20per%20articolo.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elaborazioni%20pi&#249;%20usate\bilancio%20pubblico%20Italia\bilancio%20per%202019\DEF%20aggiornamento%20settembre%202018\dati%20per%20articolo.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it-IT" sz="1600" b="0" i="0" baseline="0">
                <a:effectLst/>
              </a:rPr>
              <a:t>Crescita PIL di EU, Francia, Germania e Italia, 1995=100</a:t>
            </a:r>
            <a:endParaRPr lang="it-IT" sz="1600">
              <a:effectLst/>
            </a:endParaRPr>
          </a:p>
        </c:rich>
      </c:tx>
      <c:layout/>
      <c:overlay val="0"/>
      <c:spPr>
        <a:noFill/>
        <a:ln w="25400">
          <a:noFill/>
        </a:ln>
      </c:spPr>
    </c:title>
    <c:autoTitleDeleted val="0"/>
    <c:plotArea>
      <c:layout/>
      <c:lineChart>
        <c:grouping val="standard"/>
        <c:varyColors val="0"/>
        <c:ser>
          <c:idx val="0"/>
          <c:order val="0"/>
          <c:tx>
            <c:strRef>
              <c:f>pil!$A$21:$D$21</c:f>
              <c:strCache>
                <c:ptCount val="4"/>
                <c:pt idx="0">
                  <c:v>Francia (output approach)</c:v>
                </c:pt>
              </c:strCache>
            </c:strRef>
          </c:tx>
          <c:spPr>
            <a:ln w="28575" cap="rnd">
              <a:solidFill>
                <a:schemeClr val="accent1"/>
              </a:solidFill>
              <a:round/>
            </a:ln>
            <a:effectLst/>
          </c:spPr>
          <c:marker>
            <c:symbol val="none"/>
          </c:marker>
          <c:cat>
            <c:numRef>
              <c:f>pil!$E$20:$AB$20</c:f>
              <c:numCache>
                <c:formatCode>General</c:formatCod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numCache>
            </c:numRef>
          </c:cat>
          <c:val>
            <c:numRef>
              <c:f>pil!$E$21:$AB$21</c:f>
              <c:numCache>
                <c:formatCode>#,##0.0_ ;\-#,##0.0\ </c:formatCode>
                <c:ptCount val="24"/>
                <c:pt idx="0" formatCode="General">
                  <c:v>100</c:v>
                </c:pt>
                <c:pt idx="1">
                  <c:v>101.388004</c:v>
                </c:pt>
                <c:pt idx="2">
                  <c:v>103.725337</c:v>
                </c:pt>
                <c:pt idx="3">
                  <c:v>107.281538</c:v>
                </c:pt>
                <c:pt idx="4">
                  <c:v>110.688637</c:v>
                </c:pt>
                <c:pt idx="5">
                  <c:v>114.563799</c:v>
                </c:pt>
                <c:pt idx="6">
                  <c:v>116.518248</c:v>
                </c:pt>
                <c:pt idx="7">
                  <c:v>117.63670500000001</c:v>
                </c:pt>
                <c:pt idx="8">
                  <c:v>118.456237</c:v>
                </c:pt>
                <c:pt idx="9">
                  <c:v>121.242661</c:v>
                </c:pt>
                <c:pt idx="10">
                  <c:v>122.850375</c:v>
                </c:pt>
                <c:pt idx="11">
                  <c:v>125.22532200000001</c:v>
                </c:pt>
                <c:pt idx="12">
                  <c:v>127.586821</c:v>
                </c:pt>
                <c:pt idx="13">
                  <c:v>127.782116</c:v>
                </c:pt>
                <c:pt idx="14">
                  <c:v>124.84077500000001</c:v>
                </c:pt>
                <c:pt idx="15">
                  <c:v>126.806432</c:v>
                </c:pt>
                <c:pt idx="16">
                  <c:v>128.885661</c:v>
                </c:pt>
                <c:pt idx="17">
                  <c:v>129.068354</c:v>
                </c:pt>
                <c:pt idx="18">
                  <c:v>129.64459600000001</c:v>
                </c:pt>
                <c:pt idx="19">
                  <c:v>130.59218200000001</c:v>
                </c:pt>
                <c:pt idx="20">
                  <c:v>131.65964400000001</c:v>
                </c:pt>
                <c:pt idx="21">
                  <c:v>132.84729400000001</c:v>
                </c:pt>
                <c:pt idx="22">
                  <c:v>134.66669400000001</c:v>
                </c:pt>
                <c:pt idx="23">
                  <c:v>136.66669400000001</c:v>
                </c:pt>
              </c:numCache>
            </c:numRef>
          </c:val>
          <c:smooth val="0"/>
          <c:extLst xmlns:c16r2="http://schemas.microsoft.com/office/drawing/2015/06/chart">
            <c:ext xmlns:c16="http://schemas.microsoft.com/office/drawing/2014/chart" uri="{C3380CC4-5D6E-409C-BE32-E72D297353CC}">
              <c16:uniqueId val="{00000000-0BE8-4481-BACC-030A04AE94DF}"/>
            </c:ext>
          </c:extLst>
        </c:ser>
        <c:ser>
          <c:idx val="1"/>
          <c:order val="1"/>
          <c:tx>
            <c:strRef>
              <c:f>pil!$A$22:$D$22</c:f>
              <c:strCache>
                <c:ptCount val="4"/>
                <c:pt idx="0">
                  <c:v>Germania (output approach)</c:v>
                </c:pt>
              </c:strCache>
            </c:strRef>
          </c:tx>
          <c:spPr>
            <a:ln w="28575" cap="rnd">
              <a:solidFill>
                <a:schemeClr val="accent2"/>
              </a:solidFill>
              <a:round/>
            </a:ln>
            <a:effectLst/>
          </c:spPr>
          <c:marker>
            <c:symbol val="none"/>
          </c:marker>
          <c:cat>
            <c:numRef>
              <c:f>pil!$E$20:$AB$20</c:f>
              <c:numCache>
                <c:formatCode>General</c:formatCod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numCache>
            </c:numRef>
          </c:cat>
          <c:val>
            <c:numRef>
              <c:f>pil!$E$22:$AB$22</c:f>
              <c:numCache>
                <c:formatCode>#,##0.0_ ;\-#,##0.0\ </c:formatCode>
                <c:ptCount val="24"/>
                <c:pt idx="0" formatCode="General">
                  <c:v>100</c:v>
                </c:pt>
                <c:pt idx="1">
                  <c:v>100.817898</c:v>
                </c:pt>
                <c:pt idx="2">
                  <c:v>102.66709899999999</c:v>
                </c:pt>
                <c:pt idx="3">
                  <c:v>104.646717</c:v>
                </c:pt>
                <c:pt idx="4">
                  <c:v>106.63385199999999</c:v>
                </c:pt>
                <c:pt idx="5">
                  <c:v>109.59589699999999</c:v>
                </c:pt>
                <c:pt idx="6">
                  <c:v>111.29136799999999</c:v>
                </c:pt>
                <c:pt idx="7">
                  <c:v>111.29136799999999</c:v>
                </c:pt>
                <c:pt idx="8">
                  <c:v>110.58146199999999</c:v>
                </c:pt>
                <c:pt idx="9">
                  <c:v>111.75143199999999</c:v>
                </c:pt>
                <c:pt idx="10">
                  <c:v>112.458146</c:v>
                </c:pt>
                <c:pt idx="11">
                  <c:v>116.158306</c:v>
                </c:pt>
                <c:pt idx="12">
                  <c:v>119.418841</c:v>
                </c:pt>
                <c:pt idx="13">
                  <c:v>120.50115599999999</c:v>
                </c:pt>
                <c:pt idx="14">
                  <c:v>114.882296</c:v>
                </c:pt>
                <c:pt idx="15">
                  <c:v>118.96222899999999</c:v>
                </c:pt>
                <c:pt idx="16">
                  <c:v>122.62222899999999</c:v>
                </c:pt>
                <c:pt idx="17">
                  <c:v>123.11422199999998</c:v>
                </c:pt>
                <c:pt idx="18">
                  <c:v>123.60380599999998</c:v>
                </c:pt>
                <c:pt idx="19">
                  <c:v>125.78187299999998</c:v>
                </c:pt>
                <c:pt idx="20">
                  <c:v>127.52084099999998</c:v>
                </c:pt>
                <c:pt idx="21">
                  <c:v>129.76307599999998</c:v>
                </c:pt>
                <c:pt idx="22">
                  <c:v>131.92018499999998</c:v>
                </c:pt>
                <c:pt idx="23">
                  <c:v>134.22018499999999</c:v>
                </c:pt>
              </c:numCache>
            </c:numRef>
          </c:val>
          <c:smooth val="0"/>
          <c:extLst xmlns:c16r2="http://schemas.microsoft.com/office/drawing/2015/06/chart">
            <c:ext xmlns:c16="http://schemas.microsoft.com/office/drawing/2014/chart" uri="{C3380CC4-5D6E-409C-BE32-E72D297353CC}">
              <c16:uniqueId val="{00000001-0BE8-4481-BACC-030A04AE94DF}"/>
            </c:ext>
          </c:extLst>
        </c:ser>
        <c:ser>
          <c:idx val="2"/>
          <c:order val="2"/>
          <c:tx>
            <c:strRef>
              <c:f>pil!$A$23:$D$23</c:f>
              <c:strCache>
                <c:ptCount val="4"/>
                <c:pt idx="0">
                  <c:v>Italia (output approach)</c:v>
                </c:pt>
              </c:strCache>
            </c:strRef>
          </c:tx>
          <c:spPr>
            <a:ln w="28575" cap="rnd">
              <a:solidFill>
                <a:schemeClr val="accent3"/>
              </a:solidFill>
              <a:round/>
            </a:ln>
            <a:effectLst/>
          </c:spPr>
          <c:marker>
            <c:symbol val="none"/>
          </c:marker>
          <c:cat>
            <c:numRef>
              <c:f>pil!$E$20:$AB$20</c:f>
              <c:numCache>
                <c:formatCode>General</c:formatCod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numCache>
            </c:numRef>
          </c:cat>
          <c:val>
            <c:numRef>
              <c:f>pil!$E$23:$AB$23</c:f>
              <c:numCache>
                <c:formatCode>#,##0.0_ ;\-#,##0.0\ </c:formatCode>
                <c:ptCount val="24"/>
                <c:pt idx="0" formatCode="General">
                  <c:v>100</c:v>
                </c:pt>
                <c:pt idx="1">
                  <c:v>101.28636899999999</c:v>
                </c:pt>
                <c:pt idx="2">
                  <c:v>103.121731</c:v>
                </c:pt>
                <c:pt idx="3">
                  <c:v>104.737807</c:v>
                </c:pt>
                <c:pt idx="4">
                  <c:v>106.297657</c:v>
                </c:pt>
                <c:pt idx="5">
                  <c:v>110.00776399999999</c:v>
                </c:pt>
                <c:pt idx="6">
                  <c:v>111.77995299999999</c:v>
                </c:pt>
                <c:pt idx="7">
                  <c:v>112.02849999999999</c:v>
                </c:pt>
                <c:pt idx="8">
                  <c:v>112.179818</c:v>
                </c:pt>
                <c:pt idx="9">
                  <c:v>113.761757</c:v>
                </c:pt>
                <c:pt idx="10">
                  <c:v>114.711423</c:v>
                </c:pt>
                <c:pt idx="11">
                  <c:v>116.71800999999999</c:v>
                </c:pt>
                <c:pt idx="12">
                  <c:v>118.19187899999999</c:v>
                </c:pt>
                <c:pt idx="13">
                  <c:v>117.14147599999998</c:v>
                </c:pt>
                <c:pt idx="14">
                  <c:v>111.65942099999998</c:v>
                </c:pt>
                <c:pt idx="15">
                  <c:v>113.34594399999997</c:v>
                </c:pt>
                <c:pt idx="16">
                  <c:v>113.92256699999997</c:v>
                </c:pt>
                <c:pt idx="17">
                  <c:v>111.10355299999998</c:v>
                </c:pt>
                <c:pt idx="18">
                  <c:v>109.37539199999998</c:v>
                </c:pt>
                <c:pt idx="19">
                  <c:v>109.48906499999998</c:v>
                </c:pt>
                <c:pt idx="20">
                  <c:v>110.44102399999998</c:v>
                </c:pt>
                <c:pt idx="21">
                  <c:v>111.29928699999998</c:v>
                </c:pt>
                <c:pt idx="22">
                  <c:v>112.80157799999998</c:v>
                </c:pt>
                <c:pt idx="23">
                  <c:v>114.30157799999998</c:v>
                </c:pt>
              </c:numCache>
            </c:numRef>
          </c:val>
          <c:smooth val="0"/>
          <c:extLst xmlns:c16r2="http://schemas.microsoft.com/office/drawing/2015/06/chart">
            <c:ext xmlns:c16="http://schemas.microsoft.com/office/drawing/2014/chart" uri="{C3380CC4-5D6E-409C-BE32-E72D297353CC}">
              <c16:uniqueId val="{00000002-0BE8-4481-BACC-030A04AE94DF}"/>
            </c:ext>
          </c:extLst>
        </c:ser>
        <c:dLbls>
          <c:showLegendKey val="0"/>
          <c:showVal val="0"/>
          <c:showCatName val="0"/>
          <c:showSerName val="0"/>
          <c:showPercent val="0"/>
          <c:showBubbleSize val="0"/>
        </c:dLbls>
        <c:marker val="1"/>
        <c:smooth val="0"/>
        <c:axId val="128672896"/>
        <c:axId val="128674432"/>
      </c:lineChart>
      <c:catAx>
        <c:axId val="12867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28674432"/>
        <c:crosses val="autoZero"/>
        <c:auto val="1"/>
        <c:lblAlgn val="ctr"/>
        <c:lblOffset val="100"/>
        <c:noMultiLvlLbl val="0"/>
      </c:catAx>
      <c:valAx>
        <c:axId val="128674432"/>
        <c:scaling>
          <c:orientation val="minMax"/>
          <c:min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28672896"/>
        <c:crosses val="autoZero"/>
        <c:crossBetween val="between"/>
      </c:valAx>
      <c:spPr>
        <a:noFill/>
        <a:ln w="25400">
          <a:noFill/>
        </a:ln>
      </c:spPr>
    </c:plotArea>
    <c:legend>
      <c:legendPos val="b"/>
      <c:layout/>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600" b="0" i="0" baseline="0" dirty="0">
                <a:effectLst/>
              </a:rPr>
              <a:t>Variazione annua investimenti fissi lordi, 1995=100</a:t>
            </a:r>
            <a:endParaRPr lang="it-IT" sz="1600" dirty="0">
              <a:effectLst/>
            </a:endParaRPr>
          </a:p>
        </c:rich>
      </c:tx>
      <c:layout>
        <c:manualLayout>
          <c:xMode val="edge"/>
          <c:yMode val="edge"/>
          <c:x val="0.14218040759610931"/>
          <c:y val="6.1180271575662769E-2"/>
        </c:manualLayout>
      </c:layout>
      <c:overlay val="0"/>
      <c:spPr>
        <a:noFill/>
        <a:ln w="25400">
          <a:noFill/>
        </a:ln>
      </c:spPr>
    </c:title>
    <c:autoTitleDeleted val="0"/>
    <c:plotArea>
      <c:layout/>
      <c:lineChart>
        <c:grouping val="standard"/>
        <c:varyColors val="0"/>
        <c:ser>
          <c:idx val="0"/>
          <c:order val="0"/>
          <c:tx>
            <c:strRef>
              <c:f>investimenti!$A$22</c:f>
              <c:strCache>
                <c:ptCount val="1"/>
                <c:pt idx="0">
                  <c:v>Euro area</c:v>
                </c:pt>
              </c:strCache>
            </c:strRef>
          </c:tx>
          <c:spPr>
            <a:ln w="28575" cap="rnd">
              <a:solidFill>
                <a:schemeClr val="accent1"/>
              </a:solidFill>
              <a:round/>
            </a:ln>
            <a:effectLst/>
          </c:spPr>
          <c:marker>
            <c:symbol val="none"/>
          </c:marker>
          <c:cat>
            <c:strRef>
              <c:f>investimenti!$B$21:$Y$21</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investimenti!$B$22:$Y$22</c:f>
              <c:numCache>
                <c:formatCode>#,##0.0</c:formatCode>
                <c:ptCount val="24"/>
                <c:pt idx="0" formatCode="General">
                  <c:v>100</c:v>
                </c:pt>
                <c:pt idx="1">
                  <c:v>101.4</c:v>
                </c:pt>
                <c:pt idx="2">
                  <c:v>103.9</c:v>
                </c:pt>
                <c:pt idx="3">
                  <c:v>109.5</c:v>
                </c:pt>
                <c:pt idx="4">
                  <c:v>115.6</c:v>
                </c:pt>
                <c:pt idx="5">
                  <c:v>120.39999999999999</c:v>
                </c:pt>
                <c:pt idx="6">
                  <c:v>121.49999999999999</c:v>
                </c:pt>
                <c:pt idx="7">
                  <c:v>120.29999999999998</c:v>
                </c:pt>
                <c:pt idx="8">
                  <c:v>121.49999999999999</c:v>
                </c:pt>
                <c:pt idx="9">
                  <c:v>123.99999999999999</c:v>
                </c:pt>
                <c:pt idx="10">
                  <c:v>126.69999999999999</c:v>
                </c:pt>
                <c:pt idx="11">
                  <c:v>132.1</c:v>
                </c:pt>
                <c:pt idx="12">
                  <c:v>137.19999999999999</c:v>
                </c:pt>
                <c:pt idx="13">
                  <c:v>136.1</c:v>
                </c:pt>
                <c:pt idx="14">
                  <c:v>125.19999999999999</c:v>
                </c:pt>
                <c:pt idx="15">
                  <c:v>124.89999999999999</c:v>
                </c:pt>
                <c:pt idx="16">
                  <c:v>126.3</c:v>
                </c:pt>
                <c:pt idx="17">
                  <c:v>122.8</c:v>
                </c:pt>
                <c:pt idx="18">
                  <c:v>120.39999999999999</c:v>
                </c:pt>
                <c:pt idx="19">
                  <c:v>121.89999999999999</c:v>
                </c:pt>
                <c:pt idx="20">
                  <c:v>126.69999999999999</c:v>
                </c:pt>
                <c:pt idx="21">
                  <c:v>130.39999999999998</c:v>
                </c:pt>
                <c:pt idx="22">
                  <c:v>133.29999999999998</c:v>
                </c:pt>
                <c:pt idx="23">
                  <c:v>137.49999999999997</c:v>
                </c:pt>
              </c:numCache>
            </c:numRef>
          </c:val>
          <c:smooth val="0"/>
          <c:extLst xmlns:c16r2="http://schemas.microsoft.com/office/drawing/2015/06/chart">
            <c:ext xmlns:c16="http://schemas.microsoft.com/office/drawing/2014/chart" uri="{C3380CC4-5D6E-409C-BE32-E72D297353CC}">
              <c16:uniqueId val="{00000000-03C3-4771-AB01-B64FE6242C9B}"/>
            </c:ext>
          </c:extLst>
        </c:ser>
        <c:ser>
          <c:idx val="1"/>
          <c:order val="1"/>
          <c:tx>
            <c:strRef>
              <c:f>investimenti!$A$23</c:f>
              <c:strCache>
                <c:ptCount val="1"/>
                <c:pt idx="0">
                  <c:v>Germany</c:v>
                </c:pt>
              </c:strCache>
            </c:strRef>
          </c:tx>
          <c:spPr>
            <a:ln w="28575" cap="rnd">
              <a:solidFill>
                <a:schemeClr val="accent2"/>
              </a:solidFill>
              <a:round/>
            </a:ln>
            <a:effectLst/>
          </c:spPr>
          <c:marker>
            <c:symbol val="none"/>
          </c:marker>
          <c:cat>
            <c:strRef>
              <c:f>investimenti!$B$21:$Y$21</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investimenti!$B$23:$Y$23</c:f>
              <c:numCache>
                <c:formatCode>#,##0.0</c:formatCode>
                <c:ptCount val="24"/>
                <c:pt idx="0" formatCode="General">
                  <c:v>100</c:v>
                </c:pt>
                <c:pt idx="1">
                  <c:v>99.5</c:v>
                </c:pt>
                <c:pt idx="2">
                  <c:v>100.3</c:v>
                </c:pt>
                <c:pt idx="3">
                  <c:v>104.2</c:v>
                </c:pt>
                <c:pt idx="4">
                  <c:v>108.8</c:v>
                </c:pt>
                <c:pt idx="5">
                  <c:v>111.1</c:v>
                </c:pt>
                <c:pt idx="6">
                  <c:v>108.6</c:v>
                </c:pt>
                <c:pt idx="7">
                  <c:v>102.8</c:v>
                </c:pt>
                <c:pt idx="8">
                  <c:v>101.5</c:v>
                </c:pt>
                <c:pt idx="9">
                  <c:v>101.5</c:v>
                </c:pt>
                <c:pt idx="10">
                  <c:v>102.2</c:v>
                </c:pt>
                <c:pt idx="11">
                  <c:v>109.7</c:v>
                </c:pt>
                <c:pt idx="12">
                  <c:v>113.8</c:v>
                </c:pt>
                <c:pt idx="13">
                  <c:v>115.3</c:v>
                </c:pt>
                <c:pt idx="14">
                  <c:v>105.2</c:v>
                </c:pt>
                <c:pt idx="15">
                  <c:v>110.60000000000001</c:v>
                </c:pt>
                <c:pt idx="16">
                  <c:v>117.80000000000001</c:v>
                </c:pt>
                <c:pt idx="17">
                  <c:v>117.10000000000001</c:v>
                </c:pt>
                <c:pt idx="18">
                  <c:v>115.80000000000001</c:v>
                </c:pt>
                <c:pt idx="19">
                  <c:v>119.70000000000002</c:v>
                </c:pt>
                <c:pt idx="20">
                  <c:v>121.30000000000001</c:v>
                </c:pt>
                <c:pt idx="21">
                  <c:v>124.80000000000001</c:v>
                </c:pt>
                <c:pt idx="22">
                  <c:v>128.10000000000002</c:v>
                </c:pt>
                <c:pt idx="23">
                  <c:v>131.30000000000001</c:v>
                </c:pt>
              </c:numCache>
            </c:numRef>
          </c:val>
          <c:smooth val="0"/>
          <c:extLst xmlns:c16r2="http://schemas.microsoft.com/office/drawing/2015/06/chart">
            <c:ext xmlns:c16="http://schemas.microsoft.com/office/drawing/2014/chart" uri="{C3380CC4-5D6E-409C-BE32-E72D297353CC}">
              <c16:uniqueId val="{00000001-03C3-4771-AB01-B64FE6242C9B}"/>
            </c:ext>
          </c:extLst>
        </c:ser>
        <c:ser>
          <c:idx val="2"/>
          <c:order val="2"/>
          <c:tx>
            <c:strRef>
              <c:f>investimenti!$A$24</c:f>
              <c:strCache>
                <c:ptCount val="1"/>
                <c:pt idx="0">
                  <c:v>France</c:v>
                </c:pt>
              </c:strCache>
            </c:strRef>
          </c:tx>
          <c:spPr>
            <a:ln w="28575" cap="rnd">
              <a:solidFill>
                <a:schemeClr val="accent3"/>
              </a:solidFill>
              <a:round/>
            </a:ln>
            <a:effectLst/>
          </c:spPr>
          <c:marker>
            <c:symbol val="none"/>
          </c:marker>
          <c:cat>
            <c:strRef>
              <c:f>investimenti!$B$21:$Y$21</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investimenti!$B$24:$Y$24</c:f>
              <c:numCache>
                <c:formatCode>#,##0.0</c:formatCode>
                <c:ptCount val="24"/>
                <c:pt idx="0" formatCode="General">
                  <c:v>100</c:v>
                </c:pt>
                <c:pt idx="1">
                  <c:v>100.8</c:v>
                </c:pt>
                <c:pt idx="2">
                  <c:v>101.6</c:v>
                </c:pt>
                <c:pt idx="3">
                  <c:v>108</c:v>
                </c:pt>
                <c:pt idx="4">
                  <c:v>115.8</c:v>
                </c:pt>
                <c:pt idx="5">
                  <c:v>122.39999999999999</c:v>
                </c:pt>
                <c:pt idx="6">
                  <c:v>124.69999999999999</c:v>
                </c:pt>
                <c:pt idx="7">
                  <c:v>123.79999999999998</c:v>
                </c:pt>
                <c:pt idx="8">
                  <c:v>125.69999999999999</c:v>
                </c:pt>
                <c:pt idx="9">
                  <c:v>129.19999999999999</c:v>
                </c:pt>
                <c:pt idx="10">
                  <c:v>132.1</c:v>
                </c:pt>
                <c:pt idx="11">
                  <c:v>135.69999999999999</c:v>
                </c:pt>
                <c:pt idx="12">
                  <c:v>141.19999999999999</c:v>
                </c:pt>
                <c:pt idx="13">
                  <c:v>142.1</c:v>
                </c:pt>
                <c:pt idx="14">
                  <c:v>133</c:v>
                </c:pt>
                <c:pt idx="15">
                  <c:v>135.1</c:v>
                </c:pt>
                <c:pt idx="16">
                  <c:v>137.19999999999999</c:v>
                </c:pt>
                <c:pt idx="17">
                  <c:v>137.39999999999998</c:v>
                </c:pt>
                <c:pt idx="18">
                  <c:v>136.59999999999997</c:v>
                </c:pt>
                <c:pt idx="19">
                  <c:v>136.59999999999997</c:v>
                </c:pt>
                <c:pt idx="20">
                  <c:v>137.59999999999997</c:v>
                </c:pt>
                <c:pt idx="21">
                  <c:v>140.39999999999998</c:v>
                </c:pt>
                <c:pt idx="22">
                  <c:v>143.89999999999998</c:v>
                </c:pt>
                <c:pt idx="23">
                  <c:v>147.59999999999997</c:v>
                </c:pt>
              </c:numCache>
            </c:numRef>
          </c:val>
          <c:smooth val="0"/>
          <c:extLst xmlns:c16r2="http://schemas.microsoft.com/office/drawing/2015/06/chart">
            <c:ext xmlns:c16="http://schemas.microsoft.com/office/drawing/2014/chart" uri="{C3380CC4-5D6E-409C-BE32-E72D297353CC}">
              <c16:uniqueId val="{00000002-03C3-4771-AB01-B64FE6242C9B}"/>
            </c:ext>
          </c:extLst>
        </c:ser>
        <c:ser>
          <c:idx val="3"/>
          <c:order val="3"/>
          <c:tx>
            <c:strRef>
              <c:f>investimenti!$A$25</c:f>
              <c:strCache>
                <c:ptCount val="1"/>
                <c:pt idx="0">
                  <c:v>Italy</c:v>
                </c:pt>
              </c:strCache>
            </c:strRef>
          </c:tx>
          <c:spPr>
            <a:ln w="28575" cap="rnd">
              <a:solidFill>
                <a:schemeClr val="accent4"/>
              </a:solidFill>
              <a:round/>
            </a:ln>
            <a:effectLst/>
          </c:spPr>
          <c:marker>
            <c:symbol val="none"/>
          </c:marker>
          <c:cat>
            <c:strRef>
              <c:f>investimenti!$B$21:$Y$21</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investimenti!$B$25:$Y$25</c:f>
              <c:numCache>
                <c:formatCode>#,##0.0</c:formatCode>
                <c:ptCount val="24"/>
                <c:pt idx="0" formatCode="General">
                  <c:v>100</c:v>
                </c:pt>
                <c:pt idx="1">
                  <c:v>102.1</c:v>
                </c:pt>
                <c:pt idx="2">
                  <c:v>103.89999999999999</c:v>
                </c:pt>
                <c:pt idx="3">
                  <c:v>107.8</c:v>
                </c:pt>
                <c:pt idx="4">
                  <c:v>111.89999999999999</c:v>
                </c:pt>
                <c:pt idx="5">
                  <c:v>118.6</c:v>
                </c:pt>
                <c:pt idx="6">
                  <c:v>121.5</c:v>
                </c:pt>
                <c:pt idx="7">
                  <c:v>125.7</c:v>
                </c:pt>
                <c:pt idx="8">
                  <c:v>125.4</c:v>
                </c:pt>
                <c:pt idx="9">
                  <c:v>127.5</c:v>
                </c:pt>
                <c:pt idx="10">
                  <c:v>129.19999999999999</c:v>
                </c:pt>
                <c:pt idx="11">
                  <c:v>132.39999999999998</c:v>
                </c:pt>
                <c:pt idx="12">
                  <c:v>133.99999999999997</c:v>
                </c:pt>
                <c:pt idx="13">
                  <c:v>130.89999999999998</c:v>
                </c:pt>
                <c:pt idx="14">
                  <c:v>120.99999999999997</c:v>
                </c:pt>
                <c:pt idx="15">
                  <c:v>120.49999999999997</c:v>
                </c:pt>
                <c:pt idx="16">
                  <c:v>118.59999999999997</c:v>
                </c:pt>
                <c:pt idx="17">
                  <c:v>109.29999999999997</c:v>
                </c:pt>
                <c:pt idx="18">
                  <c:v>102.69999999999997</c:v>
                </c:pt>
                <c:pt idx="19">
                  <c:v>100.39999999999998</c:v>
                </c:pt>
                <c:pt idx="20">
                  <c:v>102.49999999999997</c:v>
                </c:pt>
                <c:pt idx="21">
                  <c:v>105.69999999999997</c:v>
                </c:pt>
                <c:pt idx="22">
                  <c:v>109.49999999999997</c:v>
                </c:pt>
                <c:pt idx="23">
                  <c:v>114.29999999999997</c:v>
                </c:pt>
              </c:numCache>
            </c:numRef>
          </c:val>
          <c:smooth val="0"/>
          <c:extLst xmlns:c16r2="http://schemas.microsoft.com/office/drawing/2015/06/chart">
            <c:ext xmlns:c16="http://schemas.microsoft.com/office/drawing/2014/chart" uri="{C3380CC4-5D6E-409C-BE32-E72D297353CC}">
              <c16:uniqueId val="{00000003-03C3-4771-AB01-B64FE6242C9B}"/>
            </c:ext>
          </c:extLst>
        </c:ser>
        <c:dLbls>
          <c:showLegendKey val="0"/>
          <c:showVal val="0"/>
          <c:showCatName val="0"/>
          <c:showSerName val="0"/>
          <c:showPercent val="0"/>
          <c:showBubbleSize val="0"/>
        </c:dLbls>
        <c:marker val="1"/>
        <c:smooth val="0"/>
        <c:axId val="120481664"/>
        <c:axId val="120483200"/>
      </c:lineChart>
      <c:catAx>
        <c:axId val="120481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20483200"/>
        <c:crosses val="autoZero"/>
        <c:auto val="1"/>
        <c:lblAlgn val="ctr"/>
        <c:lblOffset val="100"/>
        <c:noMultiLvlLbl val="0"/>
      </c:catAx>
      <c:valAx>
        <c:axId val="120483200"/>
        <c:scaling>
          <c:orientation val="minMax"/>
          <c:max val="150"/>
          <c:min val="9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20481664"/>
        <c:crosses val="autoZero"/>
        <c:crossBetween val="between"/>
      </c:valAx>
      <c:spPr>
        <a:noFill/>
        <a:ln w="25400">
          <a:noFill/>
        </a:ln>
      </c:spPr>
    </c:plotArea>
    <c:legend>
      <c:legendPos val="b"/>
      <c:layout/>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600" b="1" dirty="0">
                <a:solidFill>
                  <a:schemeClr val="tx1"/>
                </a:solidFill>
              </a:rPr>
              <a:t>Tasso di disoccupazione giovanile</a:t>
            </a:r>
          </a:p>
        </c:rich>
      </c:tx>
      <c:layout>
        <c:manualLayout>
          <c:xMode val="edge"/>
          <c:yMode val="edge"/>
          <c:x val="0.24532956732056846"/>
          <c:y val="1.1363636363636364E-2"/>
        </c:manualLayout>
      </c:layout>
      <c:overlay val="0"/>
      <c:spPr>
        <a:noFill/>
        <a:ln w="25400">
          <a:noFill/>
        </a:ln>
      </c:spPr>
    </c:title>
    <c:autoTitleDeleted val="0"/>
    <c:plotArea>
      <c:layout/>
      <c:lineChart>
        <c:grouping val="standard"/>
        <c:varyColors val="0"/>
        <c:ser>
          <c:idx val="0"/>
          <c:order val="0"/>
          <c:tx>
            <c:strRef>
              <c:f>'disoccupazione giovanile'!$I$10</c:f>
              <c:strCache>
                <c:ptCount val="1"/>
                <c:pt idx="0">
                  <c:v>Germany </c:v>
                </c:pt>
              </c:strCache>
            </c:strRef>
          </c:tx>
          <c:spPr>
            <a:ln w="28575" cap="rnd">
              <a:solidFill>
                <a:schemeClr val="accent1"/>
              </a:solidFill>
              <a:round/>
            </a:ln>
            <a:effectLst/>
          </c:spPr>
          <c:marker>
            <c:symbol val="none"/>
          </c:marker>
          <c:cat>
            <c:strRef>
              <c:f>'disoccupazione giovanile'!$J$9:$AJ$9</c:f>
              <c:strCach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strCache>
            </c:strRef>
          </c:cat>
          <c:val>
            <c:numRef>
              <c:f>'disoccupazione giovanile'!$J$10:$AJ$10</c:f>
              <c:numCache>
                <c:formatCode>#,##0.0</c:formatCode>
                <c:ptCount val="27"/>
                <c:pt idx="0">
                  <c:v>5.8</c:v>
                </c:pt>
                <c:pt idx="1">
                  <c:v>6.5</c:v>
                </c:pt>
                <c:pt idx="2">
                  <c:v>8</c:v>
                </c:pt>
                <c:pt idx="3">
                  <c:v>8.9</c:v>
                </c:pt>
                <c:pt idx="4">
                  <c:v>8.9</c:v>
                </c:pt>
                <c:pt idx="5">
                  <c:v>10</c:v>
                </c:pt>
                <c:pt idx="6">
                  <c:v>10.6</c:v>
                </c:pt>
                <c:pt idx="7">
                  <c:v>9.6999999999999993</c:v>
                </c:pt>
                <c:pt idx="8">
                  <c:v>9</c:v>
                </c:pt>
                <c:pt idx="9">
                  <c:v>8.6999999999999993</c:v>
                </c:pt>
                <c:pt idx="10">
                  <c:v>8.3000000000000007</c:v>
                </c:pt>
                <c:pt idx="11">
                  <c:v>9.8000000000000007</c:v>
                </c:pt>
                <c:pt idx="12">
                  <c:v>11.5</c:v>
                </c:pt>
                <c:pt idx="13">
                  <c:v>13.7</c:v>
                </c:pt>
                <c:pt idx="14">
                  <c:v>15.4</c:v>
                </c:pt>
                <c:pt idx="15">
                  <c:v>13.6</c:v>
                </c:pt>
                <c:pt idx="16">
                  <c:v>11.8</c:v>
                </c:pt>
                <c:pt idx="17">
                  <c:v>10.4</c:v>
                </c:pt>
                <c:pt idx="18">
                  <c:v>11.1</c:v>
                </c:pt>
                <c:pt idx="19">
                  <c:v>9.8000000000000007</c:v>
                </c:pt>
                <c:pt idx="20">
                  <c:v>8.5</c:v>
                </c:pt>
                <c:pt idx="21">
                  <c:v>8</c:v>
                </c:pt>
                <c:pt idx="22">
                  <c:v>7.8</c:v>
                </c:pt>
                <c:pt idx="23">
                  <c:v>7.7</c:v>
                </c:pt>
                <c:pt idx="24">
                  <c:v>7.2</c:v>
                </c:pt>
                <c:pt idx="25">
                  <c:v>7.1</c:v>
                </c:pt>
                <c:pt idx="26">
                  <c:v>6.8</c:v>
                </c:pt>
              </c:numCache>
            </c:numRef>
          </c:val>
          <c:smooth val="0"/>
          <c:extLst xmlns:c16r2="http://schemas.microsoft.com/office/drawing/2015/06/chart">
            <c:ext xmlns:c16="http://schemas.microsoft.com/office/drawing/2014/chart" uri="{C3380CC4-5D6E-409C-BE32-E72D297353CC}">
              <c16:uniqueId val="{00000000-AC6C-4513-A186-CFFFC3C58ECA}"/>
            </c:ext>
          </c:extLst>
        </c:ser>
        <c:ser>
          <c:idx val="1"/>
          <c:order val="1"/>
          <c:tx>
            <c:strRef>
              <c:f>'disoccupazione giovanile'!$I$11</c:f>
              <c:strCache>
                <c:ptCount val="1"/>
                <c:pt idx="0">
                  <c:v>France</c:v>
                </c:pt>
              </c:strCache>
            </c:strRef>
          </c:tx>
          <c:spPr>
            <a:ln w="28575" cap="rnd">
              <a:solidFill>
                <a:schemeClr val="accent2"/>
              </a:solidFill>
              <a:round/>
            </a:ln>
            <a:effectLst/>
          </c:spPr>
          <c:marker>
            <c:symbol val="none"/>
          </c:marker>
          <c:cat>
            <c:strRef>
              <c:f>'disoccupazione giovanile'!$J$9:$AJ$9</c:f>
              <c:strCach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strCache>
            </c:strRef>
          </c:cat>
          <c:val>
            <c:numRef>
              <c:f>'disoccupazione giovanile'!$J$11:$AJ$11</c:f>
              <c:numCache>
                <c:formatCode>#,##0.0</c:formatCode>
                <c:ptCount val="27"/>
                <c:pt idx="0">
                  <c:v>23.6</c:v>
                </c:pt>
                <c:pt idx="1">
                  <c:v>27.6</c:v>
                </c:pt>
                <c:pt idx="2">
                  <c:v>33</c:v>
                </c:pt>
                <c:pt idx="3">
                  <c:v>35.4</c:v>
                </c:pt>
                <c:pt idx="4">
                  <c:v>34.700000000000003</c:v>
                </c:pt>
                <c:pt idx="5">
                  <c:v>37.200000000000003</c:v>
                </c:pt>
                <c:pt idx="6">
                  <c:v>39.299999999999997</c:v>
                </c:pt>
                <c:pt idx="7">
                  <c:v>37.799999999999997</c:v>
                </c:pt>
                <c:pt idx="8">
                  <c:v>37.299999999999997</c:v>
                </c:pt>
                <c:pt idx="9">
                  <c:v>31.5</c:v>
                </c:pt>
                <c:pt idx="10">
                  <c:v>29.1</c:v>
                </c:pt>
                <c:pt idx="11">
                  <c:v>30.5</c:v>
                </c:pt>
                <c:pt idx="12">
                  <c:v>18.8</c:v>
                </c:pt>
                <c:pt idx="13">
                  <c:v>20.399999999999999</c:v>
                </c:pt>
                <c:pt idx="14">
                  <c:v>21</c:v>
                </c:pt>
                <c:pt idx="15">
                  <c:v>22</c:v>
                </c:pt>
                <c:pt idx="16">
                  <c:v>19.5</c:v>
                </c:pt>
                <c:pt idx="17">
                  <c:v>19</c:v>
                </c:pt>
                <c:pt idx="18">
                  <c:v>23.6</c:v>
                </c:pt>
                <c:pt idx="19">
                  <c:v>23.3</c:v>
                </c:pt>
                <c:pt idx="20">
                  <c:v>22.6</c:v>
                </c:pt>
                <c:pt idx="21">
                  <c:v>24.4</c:v>
                </c:pt>
                <c:pt idx="22">
                  <c:v>24.9</c:v>
                </c:pt>
                <c:pt idx="23">
                  <c:v>24.2</c:v>
                </c:pt>
                <c:pt idx="24">
                  <c:v>24.7</c:v>
                </c:pt>
                <c:pt idx="25">
                  <c:v>24.6</c:v>
                </c:pt>
                <c:pt idx="26">
                  <c:v>22.3</c:v>
                </c:pt>
              </c:numCache>
            </c:numRef>
          </c:val>
          <c:smooth val="0"/>
          <c:extLst xmlns:c16r2="http://schemas.microsoft.com/office/drawing/2015/06/chart">
            <c:ext xmlns:c16="http://schemas.microsoft.com/office/drawing/2014/chart" uri="{C3380CC4-5D6E-409C-BE32-E72D297353CC}">
              <c16:uniqueId val="{00000001-AC6C-4513-A186-CFFFC3C58ECA}"/>
            </c:ext>
          </c:extLst>
        </c:ser>
        <c:ser>
          <c:idx val="2"/>
          <c:order val="2"/>
          <c:tx>
            <c:strRef>
              <c:f>'disoccupazione giovanile'!$I$12</c:f>
              <c:strCache>
                <c:ptCount val="1"/>
                <c:pt idx="0">
                  <c:v>Italy</c:v>
                </c:pt>
              </c:strCache>
            </c:strRef>
          </c:tx>
          <c:spPr>
            <a:ln w="28575" cap="rnd">
              <a:solidFill>
                <a:schemeClr val="accent3"/>
              </a:solidFill>
              <a:round/>
            </a:ln>
            <a:effectLst/>
          </c:spPr>
          <c:marker>
            <c:symbol val="none"/>
          </c:marker>
          <c:cat>
            <c:strRef>
              <c:f>'disoccupazione giovanile'!$J$9:$AJ$9</c:f>
              <c:strCache>
                <c:ptCount val="27"/>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strCache>
            </c:strRef>
          </c:cat>
          <c:val>
            <c:numRef>
              <c:f>'disoccupazione giovanile'!$J$12:$AJ$12</c:f>
              <c:numCache>
                <c:formatCode>#,##0.0</c:formatCode>
                <c:ptCount val="27"/>
                <c:pt idx="0">
                  <c:v>25.5</c:v>
                </c:pt>
                <c:pt idx="1">
                  <c:v>26.4</c:v>
                </c:pt>
                <c:pt idx="2">
                  <c:v>27.1</c:v>
                </c:pt>
                <c:pt idx="3">
                  <c:v>28.7</c:v>
                </c:pt>
                <c:pt idx="4">
                  <c:v>29.9</c:v>
                </c:pt>
                <c:pt idx="5">
                  <c:v>29.9</c:v>
                </c:pt>
                <c:pt idx="6">
                  <c:v>29.6</c:v>
                </c:pt>
                <c:pt idx="7">
                  <c:v>29.2</c:v>
                </c:pt>
                <c:pt idx="8">
                  <c:v>28</c:v>
                </c:pt>
                <c:pt idx="9">
                  <c:v>26.2</c:v>
                </c:pt>
                <c:pt idx="10">
                  <c:v>23.1</c:v>
                </c:pt>
                <c:pt idx="11">
                  <c:v>22</c:v>
                </c:pt>
                <c:pt idx="12">
                  <c:v>23.6</c:v>
                </c:pt>
                <c:pt idx="13">
                  <c:v>23.5</c:v>
                </c:pt>
                <c:pt idx="14">
                  <c:v>24.1</c:v>
                </c:pt>
                <c:pt idx="15">
                  <c:v>21.8</c:v>
                </c:pt>
                <c:pt idx="16">
                  <c:v>20.399999999999999</c:v>
                </c:pt>
                <c:pt idx="17">
                  <c:v>21.2</c:v>
                </c:pt>
                <c:pt idx="18">
                  <c:v>25.3</c:v>
                </c:pt>
                <c:pt idx="19">
                  <c:v>27.9</c:v>
                </c:pt>
                <c:pt idx="20">
                  <c:v>29.2</c:v>
                </c:pt>
                <c:pt idx="21">
                  <c:v>35.299999999999997</c:v>
                </c:pt>
                <c:pt idx="22">
                  <c:v>40</c:v>
                </c:pt>
                <c:pt idx="23">
                  <c:v>42.7</c:v>
                </c:pt>
                <c:pt idx="24">
                  <c:v>40.299999999999997</c:v>
                </c:pt>
                <c:pt idx="25">
                  <c:v>37.799999999999997</c:v>
                </c:pt>
                <c:pt idx="26">
                  <c:v>34.700000000000003</c:v>
                </c:pt>
              </c:numCache>
            </c:numRef>
          </c:val>
          <c:smooth val="0"/>
          <c:extLst xmlns:c16r2="http://schemas.microsoft.com/office/drawing/2015/06/chart">
            <c:ext xmlns:c16="http://schemas.microsoft.com/office/drawing/2014/chart" uri="{C3380CC4-5D6E-409C-BE32-E72D297353CC}">
              <c16:uniqueId val="{00000002-AC6C-4513-A186-CFFFC3C58ECA}"/>
            </c:ext>
          </c:extLst>
        </c:ser>
        <c:dLbls>
          <c:showLegendKey val="0"/>
          <c:showVal val="0"/>
          <c:showCatName val="0"/>
          <c:showSerName val="0"/>
          <c:showPercent val="0"/>
          <c:showBubbleSize val="0"/>
        </c:dLbls>
        <c:marker val="1"/>
        <c:smooth val="0"/>
        <c:axId val="129008768"/>
        <c:axId val="129010304"/>
      </c:lineChart>
      <c:catAx>
        <c:axId val="129008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29010304"/>
        <c:crosses val="autoZero"/>
        <c:auto val="1"/>
        <c:lblAlgn val="ctr"/>
        <c:lblOffset val="100"/>
        <c:noMultiLvlLbl val="0"/>
      </c:catAx>
      <c:valAx>
        <c:axId val="129010304"/>
        <c:scaling>
          <c:orientation val="minMax"/>
          <c:min val="5"/>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29008768"/>
        <c:crosses val="autoZero"/>
        <c:crossBetween val="between"/>
      </c:valAx>
      <c:spPr>
        <a:noFill/>
        <a:ln w="25400">
          <a:noFill/>
        </a:ln>
      </c:spPr>
    </c:plotArea>
    <c:legend>
      <c:legendPos val="b"/>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FD79C09-1372-497A-9C3D-336CAD4901C4}" type="datetimeFigureOut">
              <a:rPr lang="it-IT" smtClean="0"/>
              <a:t>22/10/2019</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D3DE27B-FBA0-4D37-B492-CA771775ED6B}" type="slidenum">
              <a:rPr lang="it-IT" smtClean="0"/>
              <a:t>‹N›</a:t>
            </a:fld>
            <a:endParaRPr lang="it-IT"/>
          </a:p>
        </p:txBody>
      </p:sp>
    </p:spTree>
    <p:extLst>
      <p:ext uri="{BB962C8B-B14F-4D97-AF65-F5344CB8AC3E}">
        <p14:creationId xmlns:p14="http://schemas.microsoft.com/office/powerpoint/2010/main" val="2350746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84901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17" name="Segnaposto piè di pagina 16"/>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9E287D00-087E-48C2-8FE5-6AF252132E45}" type="slidenum">
              <a:rPr lang="it-IT" smtClean="0"/>
              <a:pPr/>
              <a:t>‹N›</a:t>
            </a:fld>
            <a:endParaRPr lang="it-IT"/>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extLst>
      <p:ext uri="{BB962C8B-B14F-4D97-AF65-F5344CB8AC3E}">
        <p14:creationId xmlns:p14="http://schemas.microsoft.com/office/powerpoint/2010/main" val="1455000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5" name="Segnaposto piè di pagina 4"/>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6" name="Segnaposto numero diapositiva 5"/>
          <p:cNvSpPr>
            <a:spLocks noGrp="1"/>
          </p:cNvSpPr>
          <p:nvPr>
            <p:ph type="sldNum" sz="quarter" idx="12"/>
          </p:nvPr>
        </p:nvSpPr>
        <p:spPr/>
        <p:txBody>
          <a:bodyPr/>
          <a:lstStyle/>
          <a:p>
            <a:fld id="{9E287D00-087E-48C2-8FE5-6AF252132E45}" type="slidenum">
              <a:rPr lang="it-IT" smtClean="0"/>
              <a:pPr/>
              <a:t>‹N›</a:t>
            </a:fld>
            <a:endParaRPr lang="it-IT"/>
          </a:p>
        </p:txBody>
      </p:sp>
    </p:spTree>
    <p:extLst>
      <p:ext uri="{BB962C8B-B14F-4D97-AF65-F5344CB8AC3E}">
        <p14:creationId xmlns:p14="http://schemas.microsoft.com/office/powerpoint/2010/main" val="374665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5" name="Segnaposto piè di pagina 4"/>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6" name="Segnaposto numero diapositiva 5"/>
          <p:cNvSpPr>
            <a:spLocks noGrp="1"/>
          </p:cNvSpPr>
          <p:nvPr>
            <p:ph type="sldNum" sz="quarter" idx="12"/>
          </p:nvPr>
        </p:nvSpPr>
        <p:spPr/>
        <p:txBody>
          <a:bodyPr/>
          <a:lstStyle/>
          <a:p>
            <a:fld id="{9E287D00-087E-48C2-8FE5-6AF252132E45}" type="slidenum">
              <a:rPr lang="it-IT" smtClean="0"/>
              <a:pPr/>
              <a:t>‹N›</a:t>
            </a:fld>
            <a:endParaRPr lang="it-IT"/>
          </a:p>
        </p:txBody>
      </p:sp>
    </p:spTree>
    <p:extLst>
      <p:ext uri="{BB962C8B-B14F-4D97-AF65-F5344CB8AC3E}">
        <p14:creationId xmlns:p14="http://schemas.microsoft.com/office/powerpoint/2010/main" val="1901989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5" name="Segnaposto piè di pagina 4"/>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6" name="Segnaposto numero diapositiva 5"/>
          <p:cNvSpPr>
            <a:spLocks noGrp="1"/>
          </p:cNvSpPr>
          <p:nvPr>
            <p:ph type="sldNum" sz="quarter" idx="12"/>
          </p:nvPr>
        </p:nvSpPr>
        <p:spPr/>
        <p:txBody>
          <a:bodyPr/>
          <a:lstStyle/>
          <a:p>
            <a:fld id="{9E287D00-087E-48C2-8FE5-6AF252132E45}" type="slidenum">
              <a:rPr lang="it-IT" smtClean="0"/>
              <a:pPr/>
              <a:t>‹N›</a:t>
            </a:fld>
            <a:endParaRPr lang="it-IT"/>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extLst>
      <p:ext uri="{BB962C8B-B14F-4D97-AF65-F5344CB8AC3E}">
        <p14:creationId xmlns:p14="http://schemas.microsoft.com/office/powerpoint/2010/main" val="3399842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5" name="Segnaposto piè di pagina 4"/>
          <p:cNvSpPr>
            <a:spLocks noGrp="1"/>
          </p:cNvSpPr>
          <p:nvPr>
            <p:ph type="ftr" sz="quarter" idx="11"/>
          </p:nvPr>
        </p:nvSpPr>
        <p:spPr>
          <a:xfrm>
            <a:off x="800100" y="6172200"/>
            <a:ext cx="4000500" cy="457200"/>
          </a:xfrm>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egnaposto numero diapositiva 5"/>
          <p:cNvSpPr>
            <a:spLocks noGrp="1"/>
          </p:cNvSpPr>
          <p:nvPr>
            <p:ph type="sldNum" sz="quarter" idx="12"/>
          </p:nvPr>
        </p:nvSpPr>
        <p:spPr>
          <a:xfrm>
            <a:off x="146304" y="6208776"/>
            <a:ext cx="457200" cy="457200"/>
          </a:xfrm>
        </p:spPr>
        <p:txBody>
          <a:bodyPr/>
          <a:lstStyle/>
          <a:p>
            <a:fld id="{9E287D00-087E-48C2-8FE5-6AF252132E45}" type="slidenum">
              <a:rPr lang="it-IT" smtClean="0"/>
              <a:pPr/>
              <a:t>‹N›</a:t>
            </a:fld>
            <a:endParaRPr lang="it-IT"/>
          </a:p>
        </p:txBody>
      </p:sp>
    </p:spTree>
    <p:extLst>
      <p:ext uri="{BB962C8B-B14F-4D97-AF65-F5344CB8AC3E}">
        <p14:creationId xmlns:p14="http://schemas.microsoft.com/office/powerpoint/2010/main" val="399047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6" name="Segnaposto piè di pagina 5"/>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7" name="Segnaposto numero diapositiva 6"/>
          <p:cNvSpPr>
            <a:spLocks noGrp="1"/>
          </p:cNvSpPr>
          <p:nvPr>
            <p:ph type="sldNum" sz="quarter" idx="12"/>
          </p:nvPr>
        </p:nvSpPr>
        <p:spPr/>
        <p:txBody>
          <a:bodyPr/>
          <a:lstStyle/>
          <a:p>
            <a:fld id="{9E287D00-087E-48C2-8FE5-6AF252132E45}" type="slidenum">
              <a:rPr lang="it-IT" smtClean="0"/>
              <a:pPr/>
              <a:t>‹N›</a:t>
            </a:fld>
            <a:endParaRPr lang="it-IT"/>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extLst>
      <p:ext uri="{BB962C8B-B14F-4D97-AF65-F5344CB8AC3E}">
        <p14:creationId xmlns:p14="http://schemas.microsoft.com/office/powerpoint/2010/main" val="2021931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8" name="Segnaposto piè di pagina 7"/>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9" name="Segnaposto numero diapositiva 8"/>
          <p:cNvSpPr>
            <a:spLocks noGrp="1"/>
          </p:cNvSpPr>
          <p:nvPr>
            <p:ph type="sldNum" sz="quarter" idx="12"/>
          </p:nvPr>
        </p:nvSpPr>
        <p:spPr/>
        <p:txBody>
          <a:bodyPr/>
          <a:lstStyle/>
          <a:p>
            <a:fld id="{9E287D00-087E-48C2-8FE5-6AF252132E45}" type="slidenum">
              <a:rPr lang="it-IT" smtClean="0"/>
              <a:pPr/>
              <a:t>‹N›</a:t>
            </a:fld>
            <a:endParaRPr lang="it-IT"/>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extLst>
      <p:ext uri="{BB962C8B-B14F-4D97-AF65-F5344CB8AC3E}">
        <p14:creationId xmlns:p14="http://schemas.microsoft.com/office/powerpoint/2010/main" val="372310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4" name="Segnaposto piè di pagina 3"/>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5" name="Segnaposto numero diapositiva 4"/>
          <p:cNvSpPr>
            <a:spLocks noGrp="1"/>
          </p:cNvSpPr>
          <p:nvPr>
            <p:ph type="sldNum" sz="quarter" idx="12"/>
          </p:nvPr>
        </p:nvSpPr>
        <p:spPr/>
        <p:txBody>
          <a:bodyPr/>
          <a:lstStyle/>
          <a:p>
            <a:fld id="{9E287D00-087E-48C2-8FE5-6AF252132E45}" type="slidenum">
              <a:rPr lang="it-IT" smtClean="0"/>
              <a:pPr/>
              <a:t>‹N›</a:t>
            </a:fld>
            <a:endParaRPr lang="it-IT"/>
          </a:p>
        </p:txBody>
      </p:sp>
    </p:spTree>
    <p:extLst>
      <p:ext uri="{BB962C8B-B14F-4D97-AF65-F5344CB8AC3E}">
        <p14:creationId xmlns:p14="http://schemas.microsoft.com/office/powerpoint/2010/main" val="384781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3" name="Segnaposto piè di pagina 2"/>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4" name="Segnaposto numero diapositiva 3"/>
          <p:cNvSpPr>
            <a:spLocks noGrp="1"/>
          </p:cNvSpPr>
          <p:nvPr>
            <p:ph type="sldNum" sz="quarter" idx="12"/>
          </p:nvPr>
        </p:nvSpPr>
        <p:spPr/>
        <p:txBody>
          <a:bodyPr/>
          <a:lstStyle/>
          <a:p>
            <a:fld id="{9E287D00-087E-48C2-8FE5-6AF252132E45}" type="slidenum">
              <a:rPr lang="it-IT" smtClean="0"/>
              <a:pPr/>
              <a:t>‹N›</a:t>
            </a:fld>
            <a:endParaRPr lang="it-IT"/>
          </a:p>
        </p:txBody>
      </p:sp>
    </p:spTree>
    <p:extLst>
      <p:ext uri="{BB962C8B-B14F-4D97-AF65-F5344CB8AC3E}">
        <p14:creationId xmlns:p14="http://schemas.microsoft.com/office/powerpoint/2010/main" val="29108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6" name="Segnaposto piè di pagina 5"/>
          <p:cNvSpPr>
            <a:spLocks noGrp="1"/>
          </p:cNvSpPr>
          <p:nvPr>
            <p:ph type="ftr" sz="quarter" idx="11"/>
          </p:nvPr>
        </p:nvSpPr>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7" name="Segnaposto numero diapositiva 6"/>
          <p:cNvSpPr>
            <a:spLocks noGrp="1"/>
          </p:cNvSpPr>
          <p:nvPr>
            <p:ph type="sldNum" sz="quarter" idx="12"/>
          </p:nvPr>
        </p:nvSpPr>
        <p:spPr/>
        <p:txBody>
          <a:bodyPr/>
          <a:lstStyle/>
          <a:p>
            <a:fld id="{9E287D00-087E-48C2-8FE5-6AF252132E45}" type="slidenum">
              <a:rPr lang="it-IT" smtClean="0"/>
              <a:pPr/>
              <a:t>‹N›</a:t>
            </a:fld>
            <a:endParaRPr lang="it-IT"/>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extLst>
      <p:ext uri="{BB962C8B-B14F-4D97-AF65-F5344CB8AC3E}">
        <p14:creationId xmlns:p14="http://schemas.microsoft.com/office/powerpoint/2010/main" val="82995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solidFill>
                  <a:srgbClr val="696464"/>
                </a:solidFill>
              </a:rPr>
              <a:t>14/06/2019</a:t>
            </a:r>
            <a:endParaRPr lang="it-IT">
              <a:solidFill>
                <a:srgbClr val="696464"/>
              </a:solidFill>
            </a:endParaRPr>
          </a:p>
        </p:txBody>
      </p:sp>
      <p:sp>
        <p:nvSpPr>
          <p:cNvPr id="6" name="Segnaposto piè di pagina 5"/>
          <p:cNvSpPr>
            <a:spLocks noGrp="1"/>
          </p:cNvSpPr>
          <p:nvPr>
            <p:ph type="ftr" sz="quarter" idx="11"/>
          </p:nvPr>
        </p:nvSpPr>
        <p:spPr>
          <a:xfrm>
            <a:off x="914400" y="6172200"/>
            <a:ext cx="3886200" cy="457200"/>
          </a:xfrm>
        </p:spPr>
        <p:txBody>
          <a:bodyPr/>
          <a:lstStyle/>
          <a:p>
            <a:r>
              <a:rPr lang="it-IT" smtClean="0">
                <a:solidFill>
                  <a:srgbClr val="696464"/>
                </a:solidFill>
              </a:rPr>
              <a:t>Salario minimo - a cura di Valentina Cappelletti Cgil Lombardia</a:t>
            </a:r>
            <a:endParaRPr lang="it-IT">
              <a:solidFill>
                <a:srgbClr val="696464"/>
              </a:solidFill>
            </a:endParaRPr>
          </a:p>
        </p:txBody>
      </p:sp>
      <p:sp>
        <p:nvSpPr>
          <p:cNvPr id="7" name="Segnaposto numero diapositiva 6"/>
          <p:cNvSpPr>
            <a:spLocks noGrp="1"/>
          </p:cNvSpPr>
          <p:nvPr>
            <p:ph type="sldNum" sz="quarter" idx="12"/>
          </p:nvPr>
        </p:nvSpPr>
        <p:spPr>
          <a:xfrm>
            <a:off x="146304" y="6208776"/>
            <a:ext cx="457200" cy="457200"/>
          </a:xfrm>
        </p:spPr>
        <p:txBody>
          <a:bodyPr/>
          <a:lstStyle/>
          <a:p>
            <a:fld id="{9E287D00-087E-48C2-8FE5-6AF252132E45}" type="slidenum">
              <a:rPr lang="it-IT" smtClean="0"/>
              <a:pPr/>
              <a:t>‹N›</a:t>
            </a:fld>
            <a:endParaRPr lang="it-IT"/>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extLst>
      <p:ext uri="{BB962C8B-B14F-4D97-AF65-F5344CB8AC3E}">
        <p14:creationId xmlns:p14="http://schemas.microsoft.com/office/powerpoint/2010/main" val="426964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18000"/>
          </a:schemeClr>
        </a:solidFill>
        <a:effectLst/>
      </p:bgPr>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r>
              <a:rPr lang="it-IT" smtClean="0">
                <a:solidFill>
                  <a:srgbClr val="696464"/>
                </a:solidFill>
              </a:rPr>
              <a:t>14/06/2019</a:t>
            </a:r>
            <a:endParaRPr lang="it-IT">
              <a:solidFill>
                <a:srgbClr val="696464"/>
              </a:solidFill>
            </a:endParaRPr>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it-IT" smtClean="0">
                <a:solidFill>
                  <a:srgbClr val="696464"/>
                </a:solidFill>
              </a:rPr>
              <a:t>Salario minimo - a cura di Valentina Cappelletti Cgil Lombardia</a:t>
            </a:r>
            <a:endParaRPr lang="it-IT">
              <a:solidFill>
                <a:srgbClr val="696464"/>
              </a:solidFill>
            </a:endParaRPr>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E287D00-087E-48C2-8FE5-6AF252132E45}" type="slidenum">
              <a:rPr lang="it-IT" smtClean="0"/>
              <a:pPr/>
              <a:t>‹N›</a:t>
            </a:fld>
            <a:endParaRPr lang="it-IT"/>
          </a:p>
        </p:txBody>
      </p:sp>
    </p:spTree>
    <p:extLst>
      <p:ext uri="{BB962C8B-B14F-4D97-AF65-F5344CB8AC3E}">
        <p14:creationId xmlns:p14="http://schemas.microsoft.com/office/powerpoint/2010/main" val="23565232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200"/>
            <a:ext cx="4593704" cy="425152"/>
          </a:xfrm>
        </p:spPr>
        <p:txBody>
          <a:bodyPr/>
          <a:lstStyle/>
          <a:p>
            <a:r>
              <a:rPr lang="it-IT" dirty="0" smtClean="0">
                <a:solidFill>
                  <a:srgbClr val="696464"/>
                </a:solidFill>
                <a:latin typeface="Calibri" pitchFamily="34" charset="0"/>
              </a:rPr>
              <a:t>a cura di Valentina Cappelletti – per Cgil Cisl Uil Lombardia</a:t>
            </a:r>
            <a:endParaRPr lang="it-IT" dirty="0">
              <a:solidFill>
                <a:srgbClr val="696464"/>
              </a:solidFill>
              <a:latin typeface="Calibri" pitchFamily="34" charset="0"/>
            </a:endParaRPr>
          </a:p>
        </p:txBody>
      </p:sp>
      <p:sp>
        <p:nvSpPr>
          <p:cNvPr id="7" name="CasellaDiTesto 6"/>
          <p:cNvSpPr txBox="1"/>
          <p:nvPr/>
        </p:nvSpPr>
        <p:spPr>
          <a:xfrm>
            <a:off x="971600" y="1412776"/>
            <a:ext cx="6480720" cy="2554545"/>
          </a:xfrm>
          <a:prstGeom prst="rect">
            <a:avLst/>
          </a:prstGeom>
          <a:solidFill>
            <a:schemeClr val="accent2">
              <a:lumMod val="40000"/>
              <a:lumOff val="60000"/>
            </a:schemeClr>
          </a:solidFill>
        </p:spPr>
        <p:txBody>
          <a:bodyPr wrap="square" rtlCol="0">
            <a:spAutoFit/>
          </a:bodyPr>
          <a:lstStyle/>
          <a:p>
            <a:r>
              <a:rPr lang="it-IT" sz="8000" dirty="0" smtClean="0">
                <a:ln w="12700">
                  <a:solidFill>
                    <a:srgbClr val="696464">
                      <a:satMod val="155000"/>
                    </a:srgbClr>
                  </a:solidFill>
                  <a:prstDash val="solid"/>
                </a:ln>
                <a:solidFill>
                  <a:prstClr val="black"/>
                </a:solidFill>
                <a:latin typeface="Calibri" pitchFamily="34" charset="0"/>
              </a:rPr>
              <a:t>HOMO MOBILIS</a:t>
            </a:r>
            <a:endParaRPr lang="it-IT" sz="8000" dirty="0">
              <a:ln w="12700">
                <a:solidFill>
                  <a:srgbClr val="696464">
                    <a:satMod val="155000"/>
                  </a:srgbClr>
                </a:solidFill>
                <a:prstDash val="solid"/>
              </a:ln>
              <a:solidFill>
                <a:prstClr val="black"/>
              </a:solidFill>
              <a:latin typeface="Calibri" pitchFamily="34" charset="0"/>
            </a:endParaRPr>
          </a:p>
        </p:txBody>
      </p:sp>
      <p:sp>
        <p:nvSpPr>
          <p:cNvPr id="8" name="CasellaDiTesto 7"/>
          <p:cNvSpPr txBox="1"/>
          <p:nvPr/>
        </p:nvSpPr>
        <p:spPr>
          <a:xfrm>
            <a:off x="971600" y="4221088"/>
            <a:ext cx="6480720" cy="954107"/>
          </a:xfrm>
          <a:prstGeom prst="rect">
            <a:avLst/>
          </a:prstGeom>
          <a:solidFill>
            <a:srgbClr val="FF5050"/>
          </a:solidFill>
        </p:spPr>
        <p:txBody>
          <a:bodyPr wrap="square" rtlCol="0">
            <a:spAutoFit/>
          </a:bodyPr>
          <a:lstStyle/>
          <a:p>
            <a:r>
              <a:rPr lang="it-IT" sz="2000" dirty="0" smtClean="0">
                <a:solidFill>
                  <a:prstClr val="black"/>
                </a:solidFill>
                <a:latin typeface="Calibri" pitchFamily="34" charset="0"/>
              </a:rPr>
              <a:t>Presentazione Dossier Statistico immigrazione IDOS 2019  intervento conclusivo</a:t>
            </a:r>
          </a:p>
          <a:p>
            <a:r>
              <a:rPr lang="it-IT" sz="1600" dirty="0" smtClean="0">
                <a:solidFill>
                  <a:prstClr val="black"/>
                </a:solidFill>
                <a:latin typeface="Calibri" pitchFamily="34" charset="0"/>
              </a:rPr>
              <a:t>Milano, Casa della Cultura, 24 ottobre 2019</a:t>
            </a:r>
            <a:endParaRPr lang="it-IT" sz="1600" dirty="0">
              <a:solidFill>
                <a:prstClr val="black"/>
              </a:solidFill>
              <a:latin typeface="Calibri" pitchFamily="34" charset="0"/>
            </a:endParaRPr>
          </a:p>
        </p:txBody>
      </p:sp>
    </p:spTree>
    <p:extLst>
      <p:ext uri="{BB962C8B-B14F-4D97-AF65-F5344CB8AC3E}">
        <p14:creationId xmlns:p14="http://schemas.microsoft.com/office/powerpoint/2010/main" val="2553361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913723" y="274638"/>
            <a:ext cx="7772400" cy="1110347"/>
          </a:xfrm>
        </p:spPr>
        <p:txBody>
          <a:bodyPr>
            <a:normAutofit fontScale="90000"/>
          </a:bodyPr>
          <a:lstStyle/>
          <a:p>
            <a:pPr algn="ctr"/>
            <a:r>
              <a:rPr lang="it-IT" altLang="it-IT" b="1" dirty="0"/>
              <a:t>Giovani e investimenti: </a:t>
            </a:r>
            <a:br>
              <a:rPr lang="it-IT" altLang="it-IT" b="1" dirty="0"/>
            </a:br>
            <a:r>
              <a:rPr lang="it-IT" altLang="it-IT" b="1" dirty="0"/>
              <a:t>emigrazione=de-capitalizzazione</a:t>
            </a:r>
            <a:endParaRPr lang="it-IT" dirty="0"/>
          </a:p>
        </p:txBody>
      </p:sp>
      <p:sp>
        <p:nvSpPr>
          <p:cNvPr id="5" name="Segnaposto piè di pagina 4"/>
          <p:cNvSpPr>
            <a:spLocks noGrp="1"/>
          </p:cNvSpPr>
          <p:nvPr>
            <p:ph type="ftr" sz="quarter" idx="11"/>
          </p:nvPr>
        </p:nvSpPr>
        <p:spPr>
          <a:xfrm>
            <a:off x="914400" y="6172200"/>
            <a:ext cx="5097760" cy="497160"/>
          </a:xfrm>
        </p:spPr>
        <p:txBody>
          <a:bodyPr/>
          <a:lstStyle/>
          <a:p>
            <a:r>
              <a:rPr lang="it-IT" dirty="0" smtClean="0"/>
              <a:t>a cura di Valentina Cappelletti - per Cgil Cisl Uil Lombardia</a:t>
            </a:r>
          </a:p>
          <a:p>
            <a:endParaRPr lang="it-IT" dirty="0"/>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endParaRPr lang="it-IT" sz="36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10" name="Segnaposto contenuto 2"/>
          <p:cNvSpPr>
            <a:spLocks noGrp="1"/>
          </p:cNvSpPr>
          <p:nvPr>
            <p:ph sz="quarter" idx="1"/>
          </p:nvPr>
        </p:nvSpPr>
        <p:spPr>
          <a:xfrm>
            <a:off x="539750" y="1556792"/>
            <a:ext cx="2952130" cy="4396333"/>
          </a:xfrm>
        </p:spPr>
        <p:txBody>
          <a:bodyPr rtlCol="0">
            <a:noAutofit/>
          </a:bodyPr>
          <a:lstStyle/>
          <a:p>
            <a:pPr marL="0" indent="0" eaLnBrk="1" fontAlgn="auto" hangingPunct="1">
              <a:spcAft>
                <a:spcPts val="0"/>
              </a:spcAft>
              <a:buFont typeface="Arial" panose="020B0604020202020204" pitchFamily="34" charset="0"/>
              <a:buNone/>
              <a:defRPr/>
            </a:pPr>
            <a:r>
              <a:rPr lang="it-IT" sz="1400" dirty="0" smtClean="0"/>
              <a:t>Il tasso di disoccupazione giovanile è troppo alto: </a:t>
            </a:r>
          </a:p>
          <a:p>
            <a:pPr marL="457200" lvl="1" indent="0" eaLnBrk="1" fontAlgn="auto" hangingPunct="1">
              <a:spcAft>
                <a:spcPts val="0"/>
              </a:spcAft>
              <a:buFont typeface="Arial" panose="020B0604020202020204" pitchFamily="34" charset="0"/>
              <a:buNone/>
              <a:defRPr/>
            </a:pPr>
            <a:r>
              <a:rPr lang="it-IT" sz="1400" dirty="0" smtClean="0"/>
              <a:t>ma i giovani non fanno crescere gli investimenti?</a:t>
            </a:r>
          </a:p>
          <a:p>
            <a:pPr marL="0" indent="0" eaLnBrk="1" fontAlgn="auto" hangingPunct="1">
              <a:spcAft>
                <a:spcPts val="0"/>
              </a:spcAft>
              <a:buFont typeface="Arial" panose="020B0604020202020204" pitchFamily="34" charset="0"/>
              <a:buNone/>
              <a:defRPr/>
            </a:pPr>
            <a:r>
              <a:rPr lang="it-IT" sz="1400" dirty="0" smtClean="0"/>
              <a:t>Emigrati sono giovani tra 18 e 35 anni:</a:t>
            </a:r>
          </a:p>
          <a:p>
            <a:pPr marL="0" indent="0" eaLnBrk="1" fontAlgn="auto" hangingPunct="1">
              <a:spcAft>
                <a:spcPts val="0"/>
              </a:spcAft>
              <a:buFont typeface="Arial" panose="020B0604020202020204" pitchFamily="34" charset="0"/>
              <a:buNone/>
              <a:defRPr/>
            </a:pPr>
            <a:r>
              <a:rPr lang="it-IT" sz="1400" dirty="0" smtClean="0"/>
              <a:t>114 mila italiani espatriati nel 2017 (in linea con il 2016), ma deve essere moltiplicata per 2,5, portando il dato a 285 mila persone, un flusso che è aumentato del 50% negli ultimi 10 anni.</a:t>
            </a:r>
          </a:p>
          <a:p>
            <a:pPr marL="0" indent="0" eaLnBrk="1" fontAlgn="auto" hangingPunct="1">
              <a:spcAft>
                <a:spcPts val="0"/>
              </a:spcAft>
              <a:buFont typeface="Arial" panose="020B0604020202020204" pitchFamily="34" charset="0"/>
              <a:buNone/>
              <a:defRPr/>
            </a:pPr>
            <a:r>
              <a:rPr lang="it-IT" sz="1400" dirty="0" smtClean="0"/>
              <a:t>Capitale umano perso: </a:t>
            </a:r>
          </a:p>
          <a:p>
            <a:pPr eaLnBrk="1" fontAlgn="auto" hangingPunct="1">
              <a:spcAft>
                <a:spcPts val="0"/>
              </a:spcAft>
              <a:buFont typeface="Arial" panose="020B0604020202020204" pitchFamily="34" charset="0"/>
              <a:buChar char="•"/>
              <a:defRPr/>
            </a:pPr>
            <a:r>
              <a:rPr lang="it-IT" sz="1400" dirty="0" smtClean="0"/>
              <a:t>164 mila euro per un laureato;</a:t>
            </a:r>
          </a:p>
          <a:p>
            <a:pPr eaLnBrk="1" fontAlgn="auto" hangingPunct="1">
              <a:spcAft>
                <a:spcPts val="0"/>
              </a:spcAft>
              <a:buFont typeface="Arial" panose="020B0604020202020204" pitchFamily="34" charset="0"/>
              <a:buChar char="•"/>
              <a:defRPr/>
            </a:pPr>
            <a:r>
              <a:rPr lang="it-IT" sz="1400" dirty="0" smtClean="0"/>
              <a:t>228 mila un dottore di ricerca. (Ocse)</a:t>
            </a:r>
          </a:p>
        </p:txBody>
      </p:sp>
      <p:graphicFrame>
        <p:nvGraphicFramePr>
          <p:cNvPr id="13" name="Segnaposto contenuto 12"/>
          <p:cNvGraphicFramePr>
            <a:graphicFrameLocks noGrp="1"/>
          </p:cNvGraphicFramePr>
          <p:nvPr>
            <p:ph sz="quarter" idx="2"/>
          </p:nvPr>
        </p:nvGraphicFramePr>
        <p:xfrm>
          <a:off x="3419475" y="1417638"/>
          <a:ext cx="5278438"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0102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5025752" cy="497161"/>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altLang="it-IT" sz="2800" b="1" dirty="0"/>
              <a:t>Chi sono gli emigrati italiani e dove vanno?</a:t>
            </a:r>
            <a:endParaRPr lang="it-IT" sz="28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517548"/>
            <a:ext cx="7886700" cy="4351338"/>
          </a:xfrm>
          <a:prstGeom prst="rect">
            <a:avLst/>
          </a:prstGeom>
        </p:spPr>
        <p:txBody>
          <a:bodyPr rtlCol="0">
            <a:normAutofit fontScale="92500" lnSpcReduction="1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altLang="it-IT" dirty="0"/>
              <a:t>Sono giovani tra 18-35 anni; il 45% sono donne che partono sole. </a:t>
            </a:r>
          </a:p>
          <a:p>
            <a:pPr marL="0" indent="0">
              <a:buNone/>
            </a:pPr>
            <a:r>
              <a:rPr lang="it-IT" altLang="it-IT" dirty="0"/>
              <a:t>La prima regione italiana per emigrazione è la Lombardia.</a:t>
            </a:r>
          </a:p>
          <a:p>
            <a:pPr lvl="1"/>
            <a:r>
              <a:rPr lang="it-IT" altLang="it-IT" dirty="0"/>
              <a:t>Chi espatria, va principalmente in Europa (Germania e Gran Bretagna in testa). </a:t>
            </a:r>
          </a:p>
          <a:p>
            <a:pPr lvl="1"/>
            <a:r>
              <a:rPr lang="it-IT" altLang="it-IT" dirty="0"/>
              <a:t>Se fino al 2002 il 51% degli emigrati con più di 25 anni aveva al massimo la licenza media, ora quasi un terzo sono laureati. </a:t>
            </a:r>
          </a:p>
          <a:p>
            <a:pPr lvl="1"/>
            <a:r>
              <a:rPr lang="it-IT" altLang="it-IT" dirty="0"/>
              <a:t>la maggioranza sono operai, per lo più esuberi delle fabbriche in crisi o delocalizzate. </a:t>
            </a:r>
            <a:endParaRPr lang="it-IT" altLang="it-IT" sz="2000" dirty="0"/>
          </a:p>
          <a:p>
            <a:pPr lvl="1"/>
            <a:r>
              <a:rPr lang="it-IT" altLang="it-IT" dirty="0"/>
              <a:t>I laureati sono il 30%.</a:t>
            </a:r>
          </a:p>
          <a:p>
            <a:pPr marL="0" indent="0">
              <a:buFont typeface="Arial" panose="020B0604020202020204" pitchFamily="34" charset="0"/>
              <a:buNone/>
              <a:defRPr/>
            </a:pPr>
            <a:endParaRPr lang="it-IT" dirty="0" smtClean="0"/>
          </a:p>
        </p:txBody>
      </p:sp>
    </p:spTree>
    <p:extLst>
      <p:ext uri="{BB962C8B-B14F-4D97-AF65-F5344CB8AC3E}">
        <p14:creationId xmlns:p14="http://schemas.microsoft.com/office/powerpoint/2010/main" val="172387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5097760" cy="497161"/>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26600" y="274638"/>
            <a:ext cx="8229600" cy="994122"/>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altLang="it-IT" sz="3600" b="1" dirty="0"/>
              <a:t>Italia paese di attrazione o di fuga?</a:t>
            </a:r>
            <a:endParaRPr lang="it-IT" sz="36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517548"/>
            <a:ext cx="7886700" cy="4351338"/>
          </a:xfrm>
          <a:prstGeom prst="rect">
            <a:avLst/>
          </a:prstGeom>
        </p:spPr>
        <p:txBody>
          <a:bodyPr rtlCol="0">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Arial" panose="020B0604020202020204" pitchFamily="34" charset="0"/>
              <a:buNone/>
              <a:defRPr/>
            </a:pPr>
            <a:endParaRPr lang="it-IT" dirty="0" smtClean="0"/>
          </a:p>
        </p:txBody>
      </p:sp>
      <p:sp>
        <p:nvSpPr>
          <p:cNvPr id="8" name="Segnaposto contenuto 2"/>
          <p:cNvSpPr txBox="1">
            <a:spLocks/>
          </p:cNvSpPr>
          <p:nvPr/>
        </p:nvSpPr>
        <p:spPr>
          <a:xfrm>
            <a:off x="598050" y="1265584"/>
            <a:ext cx="7886700" cy="455570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it-IT" altLang="it-IT" sz="2400" dirty="0" smtClean="0"/>
              <a:t>Secondo l'Ocse, l’Italia è ottava nella graduatoria mondiale dei Paesi di provenienza di nuovi immigrati.</a:t>
            </a:r>
          </a:p>
          <a:p>
            <a:r>
              <a:rPr lang="it-IT" altLang="it-IT" sz="2400" dirty="0" smtClean="0"/>
              <a:t>L'Italia è subito dopo il Messico e davanti a Vietnam e Afghanistan, con un aumento degli emigrati dalla media di 87mila nel decennio 2005-14 a 154mila nel 2014 e a 171mila nel 2015, pari al 2,5% degli afflussi nell'Ocse. </a:t>
            </a:r>
          </a:p>
          <a:p>
            <a:r>
              <a:rPr lang="it-IT" altLang="it-IT" sz="2400" dirty="0" smtClean="0"/>
              <a:t>In 10 anni l'Italia è “salita” di 5 posti nel ranking di quanti lasciano il proprio Paese per cercare migliori fortune altrove.</a:t>
            </a:r>
          </a:p>
        </p:txBody>
      </p:sp>
    </p:spTree>
    <p:extLst>
      <p:ext uri="{BB962C8B-B14F-4D97-AF65-F5344CB8AC3E}">
        <p14:creationId xmlns:p14="http://schemas.microsoft.com/office/powerpoint/2010/main" val="3932492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5313784" cy="569169"/>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26600" y="274638"/>
            <a:ext cx="8229600" cy="994122"/>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sz="3600" b="1" dirty="0"/>
              <a:t>Do </a:t>
            </a:r>
            <a:r>
              <a:rPr lang="it-IT" sz="3600" b="1" dirty="0" err="1"/>
              <a:t>you</a:t>
            </a:r>
            <a:r>
              <a:rPr lang="it-IT" sz="3600" b="1" dirty="0"/>
              <a:t> </a:t>
            </a:r>
            <a:r>
              <a:rPr lang="it-IT" sz="3600" b="1" dirty="0" err="1"/>
              <a:t>feel</a:t>
            </a:r>
            <a:r>
              <a:rPr lang="it-IT" sz="3600" b="1" dirty="0"/>
              <a:t> </a:t>
            </a:r>
            <a:r>
              <a:rPr lang="it-IT" sz="3600" b="1" dirty="0" err="1"/>
              <a:t>safe</a:t>
            </a:r>
            <a:r>
              <a:rPr lang="it-IT" sz="3600" b="1" dirty="0"/>
              <a:t> in </a:t>
            </a:r>
            <a:r>
              <a:rPr lang="it-IT" sz="3600" b="1" dirty="0" err="1"/>
              <a:t>Italy</a:t>
            </a:r>
            <a:r>
              <a:rPr lang="it-IT" sz="3600" b="1" dirty="0"/>
              <a:t>?</a:t>
            </a:r>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517548"/>
            <a:ext cx="7886700" cy="4351338"/>
          </a:xfrm>
          <a:prstGeom prst="rect">
            <a:avLst/>
          </a:prstGeom>
        </p:spPr>
        <p:txBody>
          <a:bodyPr rtlCol="0">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Arial" panose="020B0604020202020204" pitchFamily="34" charset="0"/>
              <a:buNone/>
              <a:defRPr/>
            </a:pPr>
            <a:endParaRPr lang="it-IT" dirty="0" smtClean="0"/>
          </a:p>
        </p:txBody>
      </p:sp>
      <p:sp>
        <p:nvSpPr>
          <p:cNvPr id="8" name="Segnaposto contenuto 2"/>
          <p:cNvSpPr txBox="1">
            <a:spLocks/>
          </p:cNvSpPr>
          <p:nvPr/>
        </p:nvSpPr>
        <p:spPr>
          <a:xfrm>
            <a:off x="598050" y="1265584"/>
            <a:ext cx="7886700" cy="455570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endParaRPr lang="it-IT" altLang="it-IT" sz="2400" dirty="0" smtClean="0"/>
          </a:p>
        </p:txBody>
      </p:sp>
      <p:sp>
        <p:nvSpPr>
          <p:cNvPr id="9" name="Segnaposto contenuto 2"/>
          <p:cNvSpPr txBox="1">
            <a:spLocks/>
          </p:cNvSpPr>
          <p:nvPr/>
        </p:nvSpPr>
        <p:spPr>
          <a:xfrm>
            <a:off x="599743" y="1265584"/>
            <a:ext cx="7886700" cy="4351338"/>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r>
              <a:rPr lang="it-IT" smtClean="0"/>
              <a:t>La riproduzione di lavoro e reddito in Italia è compromessa.</a:t>
            </a:r>
          </a:p>
          <a:p>
            <a:pPr marL="0" indent="0">
              <a:buFont typeface="Wingdings 2"/>
              <a:buNone/>
            </a:pPr>
            <a:r>
              <a:rPr lang="it-IT" smtClean="0"/>
              <a:t>Nel 2008 le persone in povertà assoluta nel Centro-Nord erano il 2,8% della popolazione; nel 2016 sono il 6,9%.</a:t>
            </a:r>
          </a:p>
          <a:p>
            <a:pPr marL="0" indent="0">
              <a:buFont typeface="Wingdings 2"/>
              <a:buNone/>
            </a:pPr>
            <a:r>
              <a:rPr lang="it-IT" smtClean="0"/>
              <a:t>L’impoverimento ha colpito di più gli stranieri e i giovani.  E siccome gli stranieri sono giovani rischiano il doppio.</a:t>
            </a:r>
          </a:p>
          <a:p>
            <a:pPr marL="0" indent="0">
              <a:buFont typeface="Wingdings 2"/>
              <a:buNone/>
            </a:pPr>
            <a:r>
              <a:rPr lang="it-IT" smtClean="0"/>
              <a:t>Nel Centro-Nord quasi metà dei minori stranieri con due o più fratelli è in povertà assoluta.</a:t>
            </a:r>
            <a:endParaRPr lang="it-IT" dirty="0"/>
          </a:p>
        </p:txBody>
      </p:sp>
    </p:spTree>
    <p:extLst>
      <p:ext uri="{BB962C8B-B14F-4D97-AF65-F5344CB8AC3E}">
        <p14:creationId xmlns:p14="http://schemas.microsoft.com/office/powerpoint/2010/main" val="1334496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809728" cy="497161"/>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26600" y="274638"/>
            <a:ext cx="8229600" cy="994122"/>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sz="3600" b="1" dirty="0"/>
              <a:t>I rischi specifici</a:t>
            </a:r>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517548"/>
            <a:ext cx="7886700" cy="4351338"/>
          </a:xfrm>
          <a:prstGeom prst="rect">
            <a:avLst/>
          </a:prstGeom>
        </p:spPr>
        <p:txBody>
          <a:bodyPr rtlCol="0">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Arial" panose="020B0604020202020204" pitchFamily="34" charset="0"/>
              <a:buNone/>
              <a:defRPr/>
            </a:pPr>
            <a:endParaRPr lang="it-IT" dirty="0" smtClean="0"/>
          </a:p>
        </p:txBody>
      </p:sp>
      <p:sp>
        <p:nvSpPr>
          <p:cNvPr id="8" name="Segnaposto contenuto 2"/>
          <p:cNvSpPr txBox="1">
            <a:spLocks/>
          </p:cNvSpPr>
          <p:nvPr/>
        </p:nvSpPr>
        <p:spPr>
          <a:xfrm>
            <a:off x="598050" y="1265584"/>
            <a:ext cx="7886700" cy="455570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endParaRPr lang="it-IT" altLang="it-IT" sz="2400" dirty="0" smtClean="0"/>
          </a:p>
        </p:txBody>
      </p:sp>
      <p:sp>
        <p:nvSpPr>
          <p:cNvPr id="9" name="Segnaposto contenuto 2"/>
          <p:cNvSpPr txBox="1">
            <a:spLocks/>
          </p:cNvSpPr>
          <p:nvPr/>
        </p:nvSpPr>
        <p:spPr>
          <a:xfrm>
            <a:off x="599743" y="1265584"/>
            <a:ext cx="7886700" cy="4603302"/>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dirty="0"/>
              <a:t>Per gli immigrati di più recente inserimento la disoccupazione comporta la perdita del titolo di soggiorno (Legge Bossi Fini).</a:t>
            </a:r>
          </a:p>
          <a:p>
            <a:pPr marL="0" indent="0">
              <a:buNone/>
            </a:pPr>
            <a:r>
              <a:rPr lang="it-IT" dirty="0"/>
              <a:t>Per i residenti da meno di cinque anni l’accesso alle misure di sostegno (reddito di cittadinanza, bonus </a:t>
            </a:r>
            <a:r>
              <a:rPr lang="it-IT" dirty="0" err="1"/>
              <a:t>bebé</a:t>
            </a:r>
            <a:r>
              <a:rPr lang="it-IT" dirty="0"/>
              <a:t>, nidi gratis, edilizia residenziale, ristorazione scolastica) è un diritto negato (norme nazionali, delibere regionali, regolamenti comunali).</a:t>
            </a:r>
          </a:p>
          <a:p>
            <a:pPr marL="0" indent="0">
              <a:buNone/>
            </a:pPr>
            <a:r>
              <a:rPr lang="it-IT" dirty="0"/>
              <a:t>Per i richiedenti asilo </a:t>
            </a:r>
            <a:r>
              <a:rPr lang="it-IT" dirty="0" err="1"/>
              <a:t>diniegati</a:t>
            </a:r>
            <a:r>
              <a:rPr lang="it-IT" dirty="0"/>
              <a:t> non ci sono altre prospettive che la permanenza illegale (Decreto </a:t>
            </a:r>
            <a:r>
              <a:rPr lang="it-IT" dirty="0" err="1"/>
              <a:t>Minniti</a:t>
            </a:r>
            <a:r>
              <a:rPr lang="it-IT" dirty="0"/>
              <a:t> e Decreti </a:t>
            </a:r>
            <a:r>
              <a:rPr lang="it-IT" dirty="0" err="1"/>
              <a:t>Salvini</a:t>
            </a:r>
            <a:r>
              <a:rPr lang="it-IT" dirty="0"/>
              <a:t>).</a:t>
            </a:r>
          </a:p>
          <a:p>
            <a:pPr marL="0" indent="0">
              <a:buFont typeface="Wingdings 2"/>
              <a:buNone/>
            </a:pPr>
            <a:endParaRPr lang="it-IT" dirty="0"/>
          </a:p>
        </p:txBody>
      </p:sp>
    </p:spTree>
    <p:extLst>
      <p:ext uri="{BB962C8B-B14F-4D97-AF65-F5344CB8AC3E}">
        <p14:creationId xmlns:p14="http://schemas.microsoft.com/office/powerpoint/2010/main" val="54991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881736" cy="497161"/>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26600" y="274638"/>
            <a:ext cx="8229600" cy="994122"/>
          </a:xfrm>
          <a:prstGeom prst="rect">
            <a:avLst/>
          </a:prstGeom>
        </p:spPr>
        <p:txBody>
          <a:bodyPr>
            <a:normAutofit fontScale="92500"/>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sz="3600" b="1" dirty="0" smtClean="0"/>
              <a:t>Uguaglianza Convivenza Democrazia</a:t>
            </a:r>
            <a:endParaRPr lang="it-IT" sz="36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517548"/>
            <a:ext cx="7886700" cy="4351338"/>
          </a:xfrm>
          <a:prstGeom prst="rect">
            <a:avLst/>
          </a:prstGeom>
        </p:spPr>
        <p:txBody>
          <a:bodyPr rtlCol="0">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Arial" panose="020B0604020202020204" pitchFamily="34" charset="0"/>
              <a:buNone/>
              <a:defRPr/>
            </a:pPr>
            <a:endParaRPr lang="it-IT" dirty="0" smtClean="0"/>
          </a:p>
        </p:txBody>
      </p:sp>
      <p:sp>
        <p:nvSpPr>
          <p:cNvPr id="8" name="Segnaposto contenuto 2"/>
          <p:cNvSpPr txBox="1">
            <a:spLocks/>
          </p:cNvSpPr>
          <p:nvPr/>
        </p:nvSpPr>
        <p:spPr>
          <a:xfrm>
            <a:off x="598050" y="1265584"/>
            <a:ext cx="7886700" cy="455570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endParaRPr lang="it-IT" altLang="it-IT" sz="2400" dirty="0" smtClean="0"/>
          </a:p>
        </p:txBody>
      </p:sp>
      <p:sp>
        <p:nvSpPr>
          <p:cNvPr id="9" name="Segnaposto contenuto 2"/>
          <p:cNvSpPr txBox="1">
            <a:spLocks/>
          </p:cNvSpPr>
          <p:nvPr/>
        </p:nvSpPr>
        <p:spPr>
          <a:xfrm>
            <a:off x="599743" y="1265584"/>
            <a:ext cx="7886700" cy="4603302"/>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sz="2400" dirty="0" smtClean="0"/>
              <a:t>Finora la </a:t>
            </a:r>
            <a:r>
              <a:rPr lang="it-IT" sz="2400" dirty="0"/>
              <a:t>democrazia </a:t>
            </a:r>
            <a:r>
              <a:rPr lang="it-IT" sz="2400" dirty="0" smtClean="0"/>
              <a:t>è stata lo </a:t>
            </a:r>
            <a:r>
              <a:rPr lang="it-IT" sz="2400" dirty="0"/>
              <a:t>strumento di </a:t>
            </a:r>
            <a:r>
              <a:rPr lang="it-IT" sz="2400" dirty="0" smtClean="0"/>
              <a:t>governo e di convivenza </a:t>
            </a:r>
            <a:r>
              <a:rPr lang="it-IT" sz="2400" dirty="0"/>
              <a:t>della classe media.</a:t>
            </a:r>
          </a:p>
          <a:p>
            <a:pPr marL="0" indent="0">
              <a:buNone/>
            </a:pPr>
            <a:r>
              <a:rPr lang="it-IT" sz="2400" dirty="0"/>
              <a:t>Se la dimensione della classe media si riduce, perché prevale la polarizzazione delle diseguaglianze, lo sviluppo si blocca e la democrazia rischia.</a:t>
            </a:r>
          </a:p>
          <a:p>
            <a:pPr marL="0" indent="0">
              <a:buNone/>
            </a:pPr>
            <a:r>
              <a:rPr lang="it-IT" sz="2400" dirty="0"/>
              <a:t>Le politiche di inclusione, di cucitura delle fratture sociali sono l’altra faccia delle politiche di sostegno alla crescita. Le norme che discriminano sono il contrario di quel che ci serve e vanno cambiate.</a:t>
            </a:r>
          </a:p>
          <a:p>
            <a:pPr marL="0" indent="0">
              <a:buNone/>
            </a:pPr>
            <a:r>
              <a:rPr lang="it-IT" sz="2400" dirty="0"/>
              <a:t>Compito di tutti noi è essere all’altezza di questa inderogabile necessità.</a:t>
            </a:r>
          </a:p>
          <a:p>
            <a:pPr marL="0" indent="0">
              <a:buFont typeface="Wingdings 2"/>
              <a:buNone/>
            </a:pPr>
            <a:endParaRPr lang="it-IT" dirty="0"/>
          </a:p>
        </p:txBody>
      </p:sp>
    </p:spTree>
    <p:extLst>
      <p:ext uri="{BB962C8B-B14F-4D97-AF65-F5344CB8AC3E}">
        <p14:creationId xmlns:p14="http://schemas.microsoft.com/office/powerpoint/2010/main" val="669295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881736" cy="497161"/>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26600" y="274638"/>
            <a:ext cx="8229600" cy="994122"/>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sz="3600" b="1" dirty="0" smtClean="0"/>
              <a:t>Sguardi umani. Prima </a:t>
            </a:r>
            <a:r>
              <a:rPr lang="it-IT" sz="3600" b="1" dirty="0"/>
              <a:t>le persone</a:t>
            </a:r>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517548"/>
            <a:ext cx="7886700" cy="4351338"/>
          </a:xfrm>
          <a:prstGeom prst="rect">
            <a:avLst/>
          </a:prstGeom>
        </p:spPr>
        <p:txBody>
          <a:bodyPr rtlCol="0">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Arial" panose="020B0604020202020204" pitchFamily="34" charset="0"/>
              <a:buNone/>
              <a:defRPr/>
            </a:pPr>
            <a:endParaRPr lang="it-IT" dirty="0" smtClean="0"/>
          </a:p>
        </p:txBody>
      </p:sp>
      <p:sp>
        <p:nvSpPr>
          <p:cNvPr id="8" name="Segnaposto contenuto 2"/>
          <p:cNvSpPr txBox="1">
            <a:spLocks/>
          </p:cNvSpPr>
          <p:nvPr/>
        </p:nvSpPr>
        <p:spPr>
          <a:xfrm>
            <a:off x="598050" y="1265584"/>
            <a:ext cx="7886700" cy="455570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endParaRPr lang="it-IT" altLang="it-IT" sz="2400" dirty="0" smtClean="0"/>
          </a:p>
        </p:txBody>
      </p:sp>
      <p:sp>
        <p:nvSpPr>
          <p:cNvPr id="9" name="Segnaposto contenuto 2"/>
          <p:cNvSpPr txBox="1">
            <a:spLocks/>
          </p:cNvSpPr>
          <p:nvPr/>
        </p:nvSpPr>
        <p:spPr>
          <a:xfrm>
            <a:off x="599743" y="1265584"/>
            <a:ext cx="7886700" cy="4603302"/>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pic>
        <p:nvPicPr>
          <p:cNvPr id="10" name="Picture 2" descr="C:\Users\CappellettiV\Pictures\varie\peop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1172" y="1124744"/>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618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521696" cy="507142"/>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b="1" dirty="0" smtClean="0"/>
              <a:t>Homo </a:t>
            </a:r>
            <a:r>
              <a:rPr lang="it-IT" b="1" dirty="0" err="1" smtClean="0"/>
              <a:t>mobilis</a:t>
            </a:r>
            <a:endParaRPr lang="it-IT" b="1" dirty="0"/>
          </a:p>
        </p:txBody>
      </p:sp>
      <p:sp>
        <p:nvSpPr>
          <p:cNvPr id="12" name="Segnaposto contenuto 4"/>
          <p:cNvSpPr txBox="1">
            <a:spLocks/>
          </p:cNvSpPr>
          <p:nvPr/>
        </p:nvSpPr>
        <p:spPr>
          <a:xfrm>
            <a:off x="457200" y="1600204"/>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r>
              <a:rPr lang="it-IT" smtClean="0"/>
              <a:t>I fenomeni migratori sono la dimensione normale dei processi evolutivi.</a:t>
            </a:r>
          </a:p>
          <a:p>
            <a:pPr marL="0" indent="0">
              <a:buFont typeface="Wingdings 2"/>
              <a:buNone/>
            </a:pPr>
            <a:r>
              <a:rPr lang="it-IT" smtClean="0"/>
              <a:t>L’homo sapiens si afferma su tutte le altre specie che coabitano contemporaneamente il pianeta non perché ha un cervello più grande ma perché si specializza nella mobilità.</a:t>
            </a:r>
          </a:p>
          <a:p>
            <a:pPr marL="0" indent="0">
              <a:buFont typeface="Wingdings 2"/>
              <a:buNone/>
            </a:pPr>
            <a:r>
              <a:rPr lang="it-IT" smtClean="0"/>
              <a:t>L’evoluzione umana è una questione di piedi (H. Gee, </a:t>
            </a:r>
            <a:r>
              <a:rPr lang="it-IT" i="1" smtClean="0"/>
              <a:t>La specie imprevista</a:t>
            </a:r>
            <a:r>
              <a:rPr lang="it-IT" smtClean="0"/>
              <a:t>).</a:t>
            </a:r>
          </a:p>
          <a:p>
            <a:pPr marL="0" indent="0">
              <a:buFont typeface="Wingdings 2"/>
              <a:buNone/>
            </a:pPr>
            <a:endParaRPr lang="it-IT" dirty="0"/>
          </a:p>
        </p:txBody>
      </p:sp>
    </p:spTree>
    <p:extLst>
      <p:ext uri="{BB962C8B-B14F-4D97-AF65-F5344CB8AC3E}">
        <p14:creationId xmlns:p14="http://schemas.microsoft.com/office/powerpoint/2010/main" val="1003890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449688" cy="425153"/>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it-IT" sz="3600" b="1" dirty="0"/>
              <a:t>Immigrazione Emigrazione Struttura</a:t>
            </a:r>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sz="2000" dirty="0"/>
              <a:t>I fenomeni migratori assumono forme diverse a seconda della struttura economica e sociale dei paesi.</a:t>
            </a:r>
          </a:p>
          <a:p>
            <a:pPr marL="0" indent="0">
              <a:buNone/>
            </a:pPr>
            <a:r>
              <a:rPr lang="it-IT" sz="2000" dirty="0"/>
              <a:t>Sono sempre due le dinamiche che dobbiamo tenere sotto osservazione: ciò che spinge a partire dal proprio paese d’origine (</a:t>
            </a:r>
            <a:r>
              <a:rPr lang="it-IT" sz="2000" i="1" dirty="0" err="1"/>
              <a:t>push</a:t>
            </a:r>
            <a:r>
              <a:rPr lang="it-IT" sz="2000" i="1" dirty="0"/>
              <a:t> </a:t>
            </a:r>
            <a:r>
              <a:rPr lang="it-IT" sz="2000" i="1" dirty="0" err="1"/>
              <a:t>factor</a:t>
            </a:r>
            <a:r>
              <a:rPr lang="it-IT" sz="2000" dirty="0"/>
              <a:t>) e ciò che fa spazio e richiama nel paese di destinazione (</a:t>
            </a:r>
            <a:r>
              <a:rPr lang="it-IT" sz="2000" i="1" dirty="0"/>
              <a:t>pull </a:t>
            </a:r>
            <a:r>
              <a:rPr lang="it-IT" sz="2000" i="1" dirty="0" err="1"/>
              <a:t>factor</a:t>
            </a:r>
            <a:r>
              <a:rPr lang="it-IT" sz="2000" dirty="0"/>
              <a:t>).</a:t>
            </a:r>
          </a:p>
          <a:p>
            <a:pPr marL="0" indent="0">
              <a:buNone/>
            </a:pPr>
            <a:r>
              <a:rPr lang="it-IT" sz="2000" dirty="0"/>
              <a:t>In questi termini dobbiamo leggere sia l’immigrazione verso l’Italia, sia l’emigrazione dall’Italia.</a:t>
            </a:r>
          </a:p>
          <a:p>
            <a:pPr marL="0" indent="0">
              <a:buNone/>
            </a:pPr>
            <a:r>
              <a:rPr lang="it-IT" sz="2000" dirty="0"/>
              <a:t>La dinamica di struttura (come si forma il reddito di un paese) è determinante nei fenomeni migratori. Reciprocamente, il governo dei fenomeni migratori concorre alla formazione del reddito (R=C+I).</a:t>
            </a:r>
          </a:p>
          <a:p>
            <a:pPr marL="0" indent="0">
              <a:buFont typeface="Wingdings 2"/>
              <a:buNone/>
            </a:pPr>
            <a:endParaRPr lang="it-IT" dirty="0"/>
          </a:p>
        </p:txBody>
      </p:sp>
    </p:spTree>
    <p:extLst>
      <p:ext uri="{BB962C8B-B14F-4D97-AF65-F5344CB8AC3E}">
        <p14:creationId xmlns:p14="http://schemas.microsoft.com/office/powerpoint/2010/main" val="3096193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521696" cy="507142"/>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it-IT" sz="3600" b="1" dirty="0"/>
              <a:t>Immigrazione Emigrazione Struttura</a:t>
            </a:r>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sz="1800" dirty="0"/>
              <a:t>Sia i Consumi che gli Investimenti sono influenzati dalla composizione per età della popolazione.</a:t>
            </a:r>
          </a:p>
          <a:p>
            <a:pPr marL="0" indent="0">
              <a:buNone/>
            </a:pPr>
            <a:r>
              <a:rPr lang="it-IT" sz="1800" dirty="0"/>
              <a:t>La propensione al consumo marginale dei giovani è superiore a quella degli anziani.</a:t>
            </a:r>
          </a:p>
          <a:p>
            <a:pPr marL="0" indent="0">
              <a:buNone/>
            </a:pPr>
            <a:r>
              <a:rPr lang="it-IT" sz="1800" dirty="0"/>
              <a:t>La domanda di investimenti necessaria per anticipare questi consumi dipende dunque dalla quota di giovani sul totale della popolazione.</a:t>
            </a:r>
          </a:p>
          <a:p>
            <a:pPr marL="0" indent="0">
              <a:buNone/>
            </a:pPr>
            <a:r>
              <a:rPr lang="it-IT" sz="1800" dirty="0"/>
              <a:t>Consumo e Investimenti cambiano nel tempo sia quantitativamente che qualitativamente in rapporto al reddito. </a:t>
            </a:r>
          </a:p>
          <a:p>
            <a:pPr marL="0" indent="0">
              <a:buNone/>
            </a:pPr>
            <a:r>
              <a:rPr lang="it-IT" sz="1800" dirty="0"/>
              <a:t>La dinamica di struttura necessaria alla crescita presuppone cioè che le generazioni non domandino sempre gli stessi beni. Al crescere del reddito disponibile, i bisogni secondari delle generazioni precedenti diventano bisogni primari per quelle successive, alle quali quindi la struttura economica deve saper rispondere.</a:t>
            </a:r>
          </a:p>
          <a:p>
            <a:pPr marL="0" indent="0">
              <a:buNone/>
            </a:pPr>
            <a:r>
              <a:rPr lang="it-IT" sz="1800" dirty="0"/>
              <a:t>Al crescere del reddito, appunto. Essere giovani non basta. Occorre che fra generazioni non si aprano abissi regressivi di diseguaglianze.</a:t>
            </a:r>
          </a:p>
          <a:p>
            <a:pPr marL="0" indent="0">
              <a:buFont typeface="Wingdings 2"/>
              <a:buNone/>
            </a:pPr>
            <a:endParaRPr lang="it-IT" dirty="0"/>
          </a:p>
        </p:txBody>
      </p:sp>
    </p:spTree>
    <p:extLst>
      <p:ext uri="{BB962C8B-B14F-4D97-AF65-F5344CB8AC3E}">
        <p14:creationId xmlns:p14="http://schemas.microsoft.com/office/powerpoint/2010/main" val="2620939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593704" cy="507142"/>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sz="3600" b="1" dirty="0"/>
              <a:t>Struttura</a:t>
            </a:r>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sz="2400" dirty="0"/>
              <a:t>I fenomeni migratori sono un </a:t>
            </a:r>
            <a:r>
              <a:rPr lang="it-IT" sz="2400" b="1" dirty="0"/>
              <a:t>reagente</a:t>
            </a:r>
            <a:r>
              <a:rPr lang="it-IT" sz="2400" dirty="0"/>
              <a:t>: applicati a una società ci dicono com’è fatta, di cosa ha bisogno, come si organizza.</a:t>
            </a:r>
          </a:p>
          <a:p>
            <a:pPr marL="0" indent="0">
              <a:buNone/>
            </a:pPr>
            <a:r>
              <a:rPr lang="it-IT" sz="2400" dirty="0"/>
              <a:t>Il </a:t>
            </a:r>
            <a:r>
              <a:rPr lang="it-IT" sz="2400" b="1" dirty="0"/>
              <a:t>mercato del lavoro italiano</a:t>
            </a:r>
            <a:r>
              <a:rPr lang="it-IT" sz="2400" dirty="0"/>
              <a:t>, esprime ancora oggi una domanda di lavoro in prevalenza non qualificata e a basso reddito. A questo si aggiunge la quota persistente di domanda di lavoro irregolare. Questa domanda, un tempo risolta dall’immigrazione interna (…), oggi è risolta dalla manodopera giovane di altri paesi (…). </a:t>
            </a:r>
          </a:p>
          <a:p>
            <a:pPr marL="0" indent="0">
              <a:buNone/>
            </a:pPr>
            <a:r>
              <a:rPr lang="it-IT" sz="2400" dirty="0"/>
              <a:t>Il </a:t>
            </a:r>
            <a:r>
              <a:rPr lang="it-IT" sz="2400" b="1" dirty="0"/>
              <a:t>welfare italiano</a:t>
            </a:r>
            <a:r>
              <a:rPr lang="it-IT" sz="2400" dirty="0"/>
              <a:t> è fondato sull’organizzazione familiare e sulle donne, quindi lascia scoperto chi non può contare su queste risorse di lavoro gratuito (stranieri e italiani).</a:t>
            </a:r>
          </a:p>
          <a:p>
            <a:pPr marL="0" indent="0">
              <a:buFont typeface="Wingdings 2"/>
              <a:buNone/>
            </a:pPr>
            <a:endParaRPr lang="it-IT" dirty="0"/>
          </a:p>
        </p:txBody>
      </p:sp>
    </p:spTree>
    <p:extLst>
      <p:ext uri="{BB962C8B-B14F-4D97-AF65-F5344CB8AC3E}">
        <p14:creationId xmlns:p14="http://schemas.microsoft.com/office/powerpoint/2010/main" val="265897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fontScale="90000"/>
          </a:bodyPr>
          <a:lstStyle/>
          <a:p>
            <a:pPr algn="ctr"/>
            <a:r>
              <a:rPr lang="it-IT" altLang="it-IT" b="1" dirty="0" err="1"/>
              <a:t>Pil</a:t>
            </a:r>
            <a:r>
              <a:rPr lang="it-IT" altLang="it-IT" b="1" dirty="0"/>
              <a:t> e dinamica</a:t>
            </a:r>
            <a:r>
              <a:rPr lang="it-IT" b="1" dirty="0"/>
              <a:t/>
            </a:r>
            <a:br>
              <a:rPr lang="it-IT" b="1" dirty="0"/>
            </a:br>
            <a:endParaRPr lang="it-IT" dirty="0"/>
          </a:p>
        </p:txBody>
      </p:sp>
      <p:sp>
        <p:nvSpPr>
          <p:cNvPr id="5" name="Segnaposto piè di pagina 4"/>
          <p:cNvSpPr>
            <a:spLocks noGrp="1"/>
          </p:cNvSpPr>
          <p:nvPr>
            <p:ph type="ftr" sz="quarter" idx="11"/>
          </p:nvPr>
        </p:nvSpPr>
        <p:spPr>
          <a:xfrm>
            <a:off x="914400" y="6172200"/>
            <a:ext cx="4953744" cy="497160"/>
          </a:xfrm>
        </p:spPr>
        <p:txBody>
          <a:bodyPr/>
          <a:lstStyle/>
          <a:p>
            <a:r>
              <a:rPr lang="it-IT" dirty="0" smtClean="0"/>
              <a:t>a cura di Valentina Cappelletti - per Cgil Cisl Uil Lombardia</a:t>
            </a:r>
          </a:p>
          <a:p>
            <a:endParaRPr lang="it-IT" dirty="0"/>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endParaRPr lang="it-IT" sz="36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10" name="Segnaposto contenuto 2"/>
          <p:cNvSpPr>
            <a:spLocks noGrp="1"/>
          </p:cNvSpPr>
          <p:nvPr>
            <p:ph sz="quarter" idx="1"/>
          </p:nvPr>
        </p:nvSpPr>
        <p:spPr>
          <a:xfrm>
            <a:off x="539552" y="1556792"/>
            <a:ext cx="2448272" cy="4395862"/>
          </a:xfrm>
        </p:spPr>
        <p:txBody>
          <a:bodyPr>
            <a:normAutofit fontScale="85000" lnSpcReduction="10000"/>
          </a:bodyPr>
          <a:lstStyle/>
          <a:p>
            <a:pPr marL="0" indent="0" eaLnBrk="1" hangingPunct="1">
              <a:buFont typeface="Arial" charset="0"/>
              <a:buNone/>
            </a:pPr>
            <a:r>
              <a:rPr lang="it-IT" altLang="it-IT" sz="2400" dirty="0" smtClean="0"/>
              <a:t>Il rallentamento della crescita del PIL è legata anche alla dinamica della popolazione e alla sua composizione</a:t>
            </a:r>
          </a:p>
          <a:p>
            <a:pPr marL="0" indent="0" eaLnBrk="1" hangingPunct="1">
              <a:buFont typeface="Arial" charset="0"/>
              <a:buNone/>
            </a:pPr>
            <a:r>
              <a:rPr lang="it-IT" altLang="it-IT" sz="2400" dirty="0" smtClean="0"/>
              <a:t>Il rallentamento degli investimenti è legata alla specializzazione produttiva, ma anche alla riduzione dei giovani in percentuale sulla popolazione totale</a:t>
            </a:r>
          </a:p>
          <a:p>
            <a:pPr marL="0" indent="0" eaLnBrk="1" hangingPunct="1">
              <a:buFont typeface="Arial" charset="0"/>
              <a:buNone/>
            </a:pPr>
            <a:endParaRPr lang="it-IT" altLang="it-IT" dirty="0" smtClean="0"/>
          </a:p>
        </p:txBody>
      </p:sp>
      <p:graphicFrame>
        <p:nvGraphicFramePr>
          <p:cNvPr id="13" name="Segnaposto contenuto 12"/>
          <p:cNvGraphicFramePr>
            <a:graphicFrameLocks noGrp="1"/>
          </p:cNvGraphicFramePr>
          <p:nvPr>
            <p:ph sz="quarter" idx="2"/>
            <p:extLst>
              <p:ext uri="{D42A27DB-BD31-4B8C-83A1-F6EECF244321}">
                <p14:modId xmlns:p14="http://schemas.microsoft.com/office/powerpoint/2010/main" val="3949710410"/>
              </p:ext>
            </p:extLst>
          </p:nvPr>
        </p:nvGraphicFramePr>
        <p:xfrm>
          <a:off x="3059112" y="1060540"/>
          <a:ext cx="5560681" cy="25874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Segnaposto contenuto 5"/>
          <p:cNvGraphicFramePr>
            <a:graphicFrameLocks/>
          </p:cNvGraphicFramePr>
          <p:nvPr>
            <p:extLst>
              <p:ext uri="{D42A27DB-BD31-4B8C-83A1-F6EECF244321}">
                <p14:modId xmlns:p14="http://schemas.microsoft.com/office/powerpoint/2010/main" val="2702495440"/>
              </p:ext>
            </p:extLst>
          </p:nvPr>
        </p:nvGraphicFramePr>
        <p:xfrm>
          <a:off x="3131839" y="3861048"/>
          <a:ext cx="5487954" cy="205152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63896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914400" y="274638"/>
            <a:ext cx="7772400" cy="850106"/>
          </a:xfrm>
        </p:spPr>
        <p:txBody>
          <a:bodyPr>
            <a:normAutofit fontScale="90000"/>
          </a:bodyPr>
          <a:lstStyle/>
          <a:p>
            <a:pPr algn="ctr"/>
            <a:r>
              <a:rPr lang="it-IT" altLang="it-IT" b="1" dirty="0"/>
              <a:t>Popolazione e sua </a:t>
            </a:r>
            <a:r>
              <a:rPr lang="it-IT" altLang="it-IT" b="1" dirty="0" smtClean="0"/>
              <a:t>composizione</a:t>
            </a:r>
            <a:endParaRPr lang="it-IT" dirty="0"/>
          </a:p>
        </p:txBody>
      </p:sp>
      <p:sp>
        <p:nvSpPr>
          <p:cNvPr id="5" name="Segnaposto piè di pagina 4"/>
          <p:cNvSpPr>
            <a:spLocks noGrp="1"/>
          </p:cNvSpPr>
          <p:nvPr>
            <p:ph type="ftr" sz="quarter" idx="11"/>
          </p:nvPr>
        </p:nvSpPr>
        <p:spPr>
          <a:xfrm>
            <a:off x="914400" y="6172200"/>
            <a:ext cx="5097760" cy="425152"/>
          </a:xfrm>
        </p:spPr>
        <p:txBody>
          <a:bodyPr/>
          <a:lstStyle/>
          <a:p>
            <a:r>
              <a:rPr lang="it-IT" dirty="0" smtClean="0"/>
              <a:t>a cura di Valentina Cappelletti - per Cgil Cisl Uil Lombardia</a:t>
            </a:r>
          </a:p>
          <a:p>
            <a:endParaRPr lang="it-IT" dirty="0"/>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endParaRPr lang="it-IT" sz="36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17" name="Segnaposto contenuto 5"/>
          <p:cNvSpPr>
            <a:spLocks noGrp="1"/>
          </p:cNvSpPr>
          <p:nvPr>
            <p:ph sz="quarter" idx="1"/>
          </p:nvPr>
        </p:nvSpPr>
        <p:spPr>
          <a:xfrm>
            <a:off x="539750" y="1557338"/>
            <a:ext cx="2447925" cy="4395787"/>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it-IT" b="1" dirty="0" smtClean="0"/>
              <a:t>Europa:</a:t>
            </a:r>
          </a:p>
          <a:p>
            <a:pPr eaLnBrk="1" fontAlgn="auto" hangingPunct="1">
              <a:spcAft>
                <a:spcPts val="0"/>
              </a:spcAft>
              <a:buFont typeface="Arial" panose="020B0604020202020204" pitchFamily="34" charset="0"/>
              <a:buChar char="•"/>
              <a:defRPr/>
            </a:pPr>
            <a:r>
              <a:rPr lang="it-IT" sz="2400" dirty="0" smtClean="0"/>
              <a:t>Nel 2050 la popolazione europea diminuirà del 10% circa (da 738 a 665 milioni); </a:t>
            </a:r>
          </a:p>
          <a:p>
            <a:pPr eaLnBrk="1" fontAlgn="auto" hangingPunct="1">
              <a:spcAft>
                <a:spcPts val="0"/>
              </a:spcAft>
              <a:buFont typeface="Arial" panose="020B0604020202020204" pitchFamily="34" charset="0"/>
              <a:buChar char="•"/>
              <a:defRPr/>
            </a:pPr>
            <a:r>
              <a:rPr lang="it-IT" sz="2400" dirty="0" smtClean="0"/>
              <a:t>Si avrà un invecchiamento consistente della medesima;</a:t>
            </a:r>
          </a:p>
          <a:p>
            <a:pPr eaLnBrk="1" fontAlgn="auto" hangingPunct="1">
              <a:spcAft>
                <a:spcPts val="0"/>
              </a:spcAft>
              <a:buFont typeface="Arial" panose="020B0604020202020204" pitchFamily="34" charset="0"/>
              <a:buChar char="•"/>
              <a:defRPr/>
            </a:pPr>
            <a:r>
              <a:rPr lang="it-IT" sz="2400" dirty="0" smtClean="0"/>
              <a:t>I potenziali lavoratori tra i 20 e i 70 anni caleranno del 22%.</a:t>
            </a:r>
          </a:p>
          <a:p>
            <a:pPr marL="0" indent="0" eaLnBrk="1" fontAlgn="auto" hangingPunct="1">
              <a:spcAft>
                <a:spcPts val="0"/>
              </a:spcAft>
              <a:buFont typeface="Arial" panose="020B0604020202020204" pitchFamily="34" charset="0"/>
              <a:buNone/>
              <a:defRPr/>
            </a:pPr>
            <a:r>
              <a:rPr lang="it-IT" b="1" dirty="0" smtClean="0"/>
              <a:t>Italia:</a:t>
            </a:r>
          </a:p>
          <a:p>
            <a:pPr eaLnBrk="1" fontAlgn="auto" hangingPunct="1">
              <a:spcAft>
                <a:spcPts val="0"/>
              </a:spcAft>
              <a:buFont typeface="Arial" panose="020B0604020202020204" pitchFamily="34" charset="0"/>
              <a:buChar char="•"/>
              <a:defRPr/>
            </a:pPr>
            <a:r>
              <a:rPr lang="it-IT" dirty="0" smtClean="0"/>
              <a:t>L’età media degli italiani sarà di 53-54 anni, rispetto ai 46 di oggi. </a:t>
            </a:r>
          </a:p>
        </p:txBody>
      </p:sp>
      <p:sp>
        <p:nvSpPr>
          <p:cNvPr id="18" name="Segnaposto contenuto 6"/>
          <p:cNvSpPr>
            <a:spLocks noGrp="1"/>
          </p:cNvSpPr>
          <p:nvPr>
            <p:ph sz="quarter" idx="2"/>
          </p:nvPr>
        </p:nvSpPr>
        <p:spPr>
          <a:xfrm>
            <a:off x="3419475" y="1417638"/>
            <a:ext cx="5278438" cy="4572000"/>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it-IT" sz="1800" b="1" dirty="0" smtClean="0"/>
              <a:t>Le componenti della crescita della popolazione</a:t>
            </a:r>
            <a:endParaRPr lang="it-IT" sz="1800" dirty="0" smtClean="0"/>
          </a:p>
          <a:p>
            <a:pPr marL="0" indent="0" algn="ctr" eaLnBrk="1" fontAlgn="auto" hangingPunct="1">
              <a:spcAft>
                <a:spcPts val="0"/>
              </a:spcAft>
              <a:buFont typeface="Arial" panose="020B0604020202020204" pitchFamily="34" charset="0"/>
              <a:buNone/>
              <a:defRPr/>
            </a:pPr>
            <a:endParaRPr lang="it-IT" dirty="0" smtClean="0"/>
          </a:p>
        </p:txBody>
      </p:sp>
      <p:pic>
        <p:nvPicPr>
          <p:cNvPr id="19" name="Picture 2" descr="Schermata-2016-04-05-alle-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1875522"/>
            <a:ext cx="3888581" cy="354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658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5025752" cy="569169"/>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57200" y="274638"/>
            <a:ext cx="8229600" cy="1143000"/>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altLang="it-IT" sz="3600" b="1" dirty="0"/>
              <a:t>Immigrati e consumi</a:t>
            </a:r>
            <a:endParaRPr lang="it-IT" sz="36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196752"/>
            <a:ext cx="7886700" cy="4351338"/>
          </a:xfrm>
          <a:prstGeom prst="rect">
            <a:avLst/>
          </a:prstGeom>
        </p:spPr>
        <p:txBody>
          <a:bodyPr rtlCol="0">
            <a:normAutofit fontScale="925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buFont typeface="Arial" panose="020B0604020202020204" pitchFamily="34" charset="0"/>
              <a:buChar char="•"/>
              <a:defRPr/>
            </a:pPr>
            <a:r>
              <a:rPr lang="it-IT" smtClean="0"/>
              <a:t>Il rapporto immigrati/popolazione passa dal 2,4% del 2000 al 9% del 2016 e sono sostanzialmente giovani.</a:t>
            </a:r>
          </a:p>
          <a:p>
            <a:pPr>
              <a:buFont typeface="Arial" panose="020B0604020202020204" pitchFamily="34" charset="0"/>
              <a:buChar char="•"/>
              <a:defRPr/>
            </a:pPr>
            <a:r>
              <a:rPr lang="it-IT" smtClean="0"/>
              <a:t>2,4 milioni di occupati immigrati in Italia nel 2016 hanno prodotto 130 miliardi di valore aggiunto (8,9% del Pil, più o meno quanto Ungheria, Slovacchia e Croazia).</a:t>
            </a:r>
          </a:p>
          <a:p>
            <a:pPr marL="0" indent="0">
              <a:buFont typeface="Arial" panose="020B0604020202020204" pitchFamily="34" charset="0"/>
              <a:buNone/>
              <a:defRPr/>
            </a:pPr>
            <a:r>
              <a:rPr lang="it-IT" smtClean="0"/>
              <a:t>Una considerazione:</a:t>
            </a:r>
          </a:p>
          <a:p>
            <a:pPr marL="914400" lvl="2" indent="0">
              <a:buFont typeface="Arial" panose="020B0604020202020204" pitchFamily="34" charset="0"/>
              <a:buNone/>
              <a:defRPr/>
            </a:pPr>
            <a:r>
              <a:rPr lang="it-IT" sz="2800" smtClean="0"/>
              <a:t>La giovane età degli immigrati, compensando in parte l’invecchiamento della popolazione, ha permesso il mantenimento di un certo tasso di consumo che diversamente sarebbe stato più basso in ragione dell’invecchiamento della popolazione. </a:t>
            </a:r>
          </a:p>
          <a:p>
            <a:pPr marL="0" indent="0">
              <a:buFont typeface="Arial" panose="020B0604020202020204" pitchFamily="34" charset="0"/>
              <a:buNone/>
              <a:defRPr/>
            </a:pPr>
            <a:endParaRPr lang="it-IT" dirty="0" smtClean="0"/>
          </a:p>
        </p:txBody>
      </p:sp>
    </p:spTree>
    <p:extLst>
      <p:ext uri="{BB962C8B-B14F-4D97-AF65-F5344CB8AC3E}">
        <p14:creationId xmlns:p14="http://schemas.microsoft.com/office/powerpoint/2010/main" val="550322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a:xfrm>
            <a:off x="914400" y="6172199"/>
            <a:ext cx="4881736" cy="497161"/>
          </a:xfrm>
        </p:spPr>
        <p:txBody>
          <a:bodyPr/>
          <a:lstStyle/>
          <a:p>
            <a:r>
              <a:rPr lang="it-IT" dirty="0" smtClean="0">
                <a:solidFill>
                  <a:srgbClr val="696464"/>
                </a:solidFill>
                <a:latin typeface="Calibri" pitchFamily="34" charset="0"/>
              </a:rPr>
              <a:t>a cura di Valentina Cappelletti - </a:t>
            </a:r>
            <a:r>
              <a:rPr lang="it-IT" dirty="0">
                <a:solidFill>
                  <a:srgbClr val="696464"/>
                </a:solidFill>
                <a:latin typeface="Calibri" pitchFamily="34" charset="0"/>
              </a:rPr>
              <a:t>per Cgil Cisl Uil Lombardia</a:t>
            </a:r>
          </a:p>
          <a:p>
            <a:endParaRPr lang="it-IT" dirty="0">
              <a:solidFill>
                <a:srgbClr val="696464"/>
              </a:solidFill>
              <a:latin typeface="Calibri" pitchFamily="34" charset="0"/>
            </a:endParaRPr>
          </a:p>
        </p:txBody>
      </p:sp>
      <p:sp>
        <p:nvSpPr>
          <p:cNvPr id="11" name="Titolo 3"/>
          <p:cNvSpPr txBox="1">
            <a:spLocks/>
          </p:cNvSpPr>
          <p:nvPr/>
        </p:nvSpPr>
        <p:spPr>
          <a:xfrm>
            <a:off x="457200" y="274638"/>
            <a:ext cx="8229600" cy="778098"/>
          </a:xfrm>
          <a:prstGeom prst="rect">
            <a:avLst/>
          </a:prstGeom>
        </p:spPr>
        <p:txBody>
          <a:bodyP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it-IT" altLang="it-IT" sz="3600" b="1" dirty="0"/>
              <a:t>Saldo migrazioni-immigrazioni</a:t>
            </a:r>
            <a:endParaRPr lang="it-IT" sz="3600" b="1" dirty="0"/>
          </a:p>
        </p:txBody>
      </p:sp>
      <p:sp>
        <p:nvSpPr>
          <p:cNvPr id="12" name="Segnaposto contenuto 4"/>
          <p:cNvSpPr txBox="1">
            <a:spLocks/>
          </p:cNvSpPr>
          <p:nvPr/>
        </p:nvSpPr>
        <p:spPr>
          <a:xfrm>
            <a:off x="457200" y="1384985"/>
            <a:ext cx="8229600" cy="4525963"/>
          </a:xfrm>
          <a:prstGeom prst="rect">
            <a:avLst/>
          </a:prstGeom>
        </p:spPr>
        <p:txBody>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endParaRPr lang="it-IT" dirty="0"/>
          </a:p>
        </p:txBody>
      </p:sp>
      <p:sp>
        <p:nvSpPr>
          <p:cNvPr id="7" name="Segnaposto contenuto 2"/>
          <p:cNvSpPr txBox="1">
            <a:spLocks/>
          </p:cNvSpPr>
          <p:nvPr/>
        </p:nvSpPr>
        <p:spPr>
          <a:xfrm>
            <a:off x="708600" y="1196752"/>
            <a:ext cx="7886700" cy="4351338"/>
          </a:xfrm>
          <a:prstGeom prst="rect">
            <a:avLst/>
          </a:prstGeom>
        </p:spPr>
        <p:txBody>
          <a:bodyPr rtlCol="0">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Arial" panose="020B0604020202020204" pitchFamily="34" charset="0"/>
              <a:buNone/>
              <a:defRPr/>
            </a:pPr>
            <a:endParaRPr lang="it-IT" dirty="0" smtClean="0"/>
          </a:p>
        </p:txBody>
      </p:sp>
      <p:pic>
        <p:nvPicPr>
          <p:cNvPr id="8" name="Immagin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98426" y="1556792"/>
            <a:ext cx="5747147" cy="339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71232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1383</Words>
  <Application>Microsoft Office PowerPoint</Application>
  <PresentationFormat>Presentazione su schermo (4:3)</PresentationFormat>
  <Paragraphs>93</Paragraphs>
  <Slides>16</Slides>
  <Notes>16</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Universo</vt:lpstr>
      <vt:lpstr>Presentazione standard di PowerPoint</vt:lpstr>
      <vt:lpstr>Presentazione standard di PowerPoint</vt:lpstr>
      <vt:lpstr>Presentazione standard di PowerPoint</vt:lpstr>
      <vt:lpstr>Presentazione standard di PowerPoint</vt:lpstr>
      <vt:lpstr>Presentazione standard di PowerPoint</vt:lpstr>
      <vt:lpstr>Pil e dinamica </vt:lpstr>
      <vt:lpstr>Popolazione e sua composizione</vt:lpstr>
      <vt:lpstr>Presentazione standard di PowerPoint</vt:lpstr>
      <vt:lpstr>Presentazione standard di PowerPoint</vt:lpstr>
      <vt:lpstr>Giovani e investimenti:  emigrazione=de-capitalizzazione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Homo mobilis</dc:title>
  <dc:creator>Cappelletti Valentina</dc:creator>
  <cp:lastModifiedBy>Cappelletti Valentina</cp:lastModifiedBy>
  <cp:revision>22</cp:revision>
  <cp:lastPrinted>2019-10-22T11:10:00Z</cp:lastPrinted>
  <dcterms:created xsi:type="dcterms:W3CDTF">2019-10-22T08:44:17Z</dcterms:created>
  <dcterms:modified xsi:type="dcterms:W3CDTF">2019-10-22T11:11:40Z</dcterms:modified>
</cp:coreProperties>
</file>