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6" r:id="rId3"/>
    <p:sldId id="257" r:id="rId4"/>
    <p:sldId id="258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9999FF"/>
    <a:srgbClr val="FF99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A1513-46F3-4A39-A510-24D25BF71734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2883F-BDE4-47CD-975D-8730A3BF4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16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883F-BDE4-47CD-975D-8730A3BF44E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79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1FBA-0B59-4C1B-926C-DE6FA7A003A6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9670-3BC8-4F15-B789-AA1EA310A9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3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1FBA-0B59-4C1B-926C-DE6FA7A003A6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9670-3BC8-4F15-B789-AA1EA310A9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2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1FBA-0B59-4C1B-926C-DE6FA7A003A6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9670-3BC8-4F15-B789-AA1EA310A9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90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1FBA-0B59-4C1B-926C-DE6FA7A003A6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9670-3BC8-4F15-B789-AA1EA310A9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01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1FBA-0B59-4C1B-926C-DE6FA7A003A6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9670-3BC8-4F15-B789-AA1EA310A9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70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1FBA-0B59-4C1B-926C-DE6FA7A003A6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9670-3BC8-4F15-B789-AA1EA310A9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18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1FBA-0B59-4C1B-926C-DE6FA7A003A6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9670-3BC8-4F15-B789-AA1EA310A9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22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1FBA-0B59-4C1B-926C-DE6FA7A003A6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9670-3BC8-4F15-B789-AA1EA310A9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96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1FBA-0B59-4C1B-926C-DE6FA7A003A6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9670-3BC8-4F15-B789-AA1EA310A9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72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1FBA-0B59-4C1B-926C-DE6FA7A003A6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9670-3BC8-4F15-B789-AA1EA310A9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67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1FBA-0B59-4C1B-926C-DE6FA7A003A6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9670-3BC8-4F15-B789-AA1EA310A9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65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11FBA-0B59-4C1B-926C-DE6FA7A003A6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9670-3BC8-4F15-B789-AA1EA310A9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7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zettaufficiale.it/eli/gu/2018/12/31/302/so/62/sg/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FDABE46-72DB-4D7C-8BCF-071113B93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09491"/>
            <a:ext cx="8458200" cy="1655762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</a:rPr>
              <a:t>VERSO LO SCIOPERO DEL REGIONALE DEL 13 GIUGNO</a:t>
            </a:r>
            <a:endParaRPr lang="it-IT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xmlns="" id="{FFDABE46-72DB-4D7C-8BCF-071113B93A5D}"/>
              </a:ext>
            </a:extLst>
          </p:cNvPr>
          <p:cNvSpPr txBox="1">
            <a:spLocks/>
          </p:cNvSpPr>
          <p:nvPr/>
        </p:nvSpPr>
        <p:spPr>
          <a:xfrm>
            <a:off x="1866900" y="453548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</a:rPr>
              <a:t>Milano - via Vida 10 - </a:t>
            </a:r>
            <a:br>
              <a:rPr lang="it-IT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</a:rPr>
              <a:t>6 Giugno 2019 </a:t>
            </a:r>
            <a:br>
              <a:rPr lang="it-IT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</a:rPr>
              <a:t>ore 12,00  </a:t>
            </a:r>
            <a:endParaRPr lang="it-IT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07070" y="1347063"/>
            <a:ext cx="7712462" cy="398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KM/ANNO A LIVELLO REGIONALE TPL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Bacino Milano-Monza Brianza-Lodi-Pavia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130 mln km/anno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Bacino Brescia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33,68 mln  km/anno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Bacino Bergamo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32,08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mln km/anno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Bacino Como- Lecco-Varese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28,8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mln km/anno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Bacino Cremona-Mantova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16,78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mln km/anno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Bacino Sondrio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3,56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mln km/anno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TOT: 	244,9 mln km/anno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7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542" y="727780"/>
            <a:ext cx="8610600" cy="515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Legge Regionale 4 aprile 2012, n. </a:t>
            </a:r>
            <a:r>
              <a:rPr lang="it-IT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6 - Disciplina </a:t>
            </a:r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settore dei </a:t>
            </a:r>
            <a:r>
              <a:rPr lang="it-IT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trasporti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100" b="1" i="1" dirty="0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(BURL n. 14, </a:t>
            </a:r>
            <a:r>
              <a:rPr lang="it-IT" sz="1100" b="1" i="1" dirty="0" err="1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</a:t>
            </a:r>
            <a:r>
              <a:rPr lang="it-IT" sz="1100" b="1" i="1" dirty="0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del 06 Aprile 2012 )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100" b="1" dirty="0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100" b="1" dirty="0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CAPO II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100" i="1" dirty="0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 AUTO FILO METRO TRAMVIARI E SU IMPIANTI A FUNE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100" b="1" dirty="0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100" b="1" dirty="0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SEZIONE I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100" i="1" dirty="0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 DI LINEA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100" b="1" i="1" u="sng" dirty="0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22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100" b="1" i="1" u="sng" dirty="0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(Procedure per l'affidamento dei servizi)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it-IT" sz="11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provvedimento della Giunta regionale sono approvate le linee guida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coordinamento per l'affidamento dei servizi e la partecipazione degli operatori alle gare, in conformità alla normativa europea e nazionale vigente, nonché ai seguenti principi: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favorire forme effettive di competizione tese al miglioramento della qualità del servizio;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permettere l'aggiudicazione delle procedure di affidamento a raggruppamenti temporanei di imprese;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garantire la più ampia partecipazione alle procedure di affidamento secondo modalità non discriminatorie anche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le imprese di minori dimensioni presenti sul mercato, prevedendo proporzionati requisiti minimi di capacità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tecnico-professionale ed economico-finanziaria per la partecipazione dei concorrenti, in forma singola o associata,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il ricorso all'avvalimento;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consentire il ricorso al </a:t>
            </a:r>
            <a:r>
              <a:rPr lang="it-IT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subaffidamento</a:t>
            </a: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disciplinandone limiti e condizioni nel rispetto del principio di trasparenza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prevedendo che le imprese indichino, in sede di offerta, la quota massima;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prevedere nei bandi di gara e nei contratti di servizio, ai sensi e per gli effetti del regio decreto 8 gennaio 1931, n. 148 (Coordinamento delle norme sulla disciplina giuridica dei rapporti collettivi del lavoro con quelle sul trattamento giuridico-economico del personale delle ferrovie, tramvie e linee di navigazione interna in regime di concessione), delle altre leggi vigenti e del contratto collettivo nazionale di lavoro di settore, clausole atte a garantire il mantenimento dei livelli occupazionali, il rispetto del contratto collettivo nazionale di lavoro di settore e le condizioni economiche e normative della contrattazione integrativa</a:t>
            </a:r>
            <a:r>
              <a:rPr lang="it-IT" sz="1100" dirty="0" smtClean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3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4449" y="2958023"/>
            <a:ext cx="8610600" cy="190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100" b="1" u="sng" dirty="0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CAPO III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100" i="1" u="sng" dirty="0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 FERROVIARI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100" b="1" i="1" dirty="0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35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100" b="1" i="1" dirty="0">
                <a:solidFill>
                  <a:srgbClr val="006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(Procedure e garanzie per il trasferimento del personale)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it-IT" sz="11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Regione prevede nelle procedure di affidamento e nei contratti di servizio, ai sensi e per gli effetti delle leggi e del contratto collettivo nazionale di lavoro di settore vigenti, clausole atte a garantire il mantenimento dei livelli occupazionali, il rispetto del contratto collettivo nazionale di lavoro di settore e le condizioni economiche e normative della contrattazione integrativa.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71878"/>
              </p:ext>
            </p:extLst>
          </p:nvPr>
        </p:nvGraphicFramePr>
        <p:xfrm>
          <a:off x="1780810" y="1136581"/>
          <a:ext cx="5764563" cy="4649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6032"/>
                <a:gridCol w="1104309"/>
                <a:gridCol w="2044222"/>
              </a:tblGrid>
              <a:tr h="206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AZIENDA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FASCIA ORARIA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PROVINCIA/COMPRENSORIO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ATB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9,15-12,30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BERGAMO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BERTOLA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CARMINATI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LOCATELLI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PASSERA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SAB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SAI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TBSO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VISINONI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6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ZANI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BRESCIA TRASPORTI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9,40-13,40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BRESCIA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6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SIA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ASF AUTOLINEE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10,00-14,00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COMO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6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SPT HOLDING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KM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17,00-21,00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CREMONA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06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AUTOGUIDOVIE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8,30-12,30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SAB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8,30-12,00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LECCO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LINEE LECCO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9,00-12,00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6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SAC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66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STAR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8,00-12,00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LODI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206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LINE LODI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9,00-12,30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APAM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9,00-12,00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MANTOVA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82" y="495300"/>
            <a:ext cx="71945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4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80406"/>
              </p:ext>
            </p:extLst>
          </p:nvPr>
        </p:nvGraphicFramePr>
        <p:xfrm>
          <a:off x="1857673" y="848836"/>
          <a:ext cx="5529013" cy="500854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509136"/>
                <a:gridCol w="1059185"/>
                <a:gridCol w="1960692"/>
              </a:tblGrid>
              <a:tr h="19377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AZIENDA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>
                          <a:effectLst/>
                        </a:rPr>
                        <a:t>FASCIA ORARIA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smtClean="0">
                          <a:effectLst/>
                        </a:rPr>
                        <a:t>PROVINCIA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AIRPULLMAN (Solaro)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8,30-12,30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MILANO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AUTOGUIDOVIE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CHARTER BUS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ATM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8,45-12,45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NET SRL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STAR (</a:t>
                      </a:r>
                      <a:r>
                        <a:rPr lang="it-IT" sz="900" u="none" strike="noStrike" dirty="0" err="1">
                          <a:effectLst/>
                        </a:rPr>
                        <a:t>cernusco</a:t>
                      </a:r>
                      <a:r>
                        <a:rPr lang="it-IT" sz="900" u="none" strike="noStrike" dirty="0">
                          <a:effectLst/>
                        </a:rPr>
                        <a:t>)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STIE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9,00-12,00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AIRPULLMAN (Cologno)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9,00-13,00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18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VOULAZ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9,30-13,30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AUTOGUIDOVIE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8,30-12,30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MONZA BRIANZA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18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NET SRL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9,00-11,50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u="none" strike="noStrike" dirty="0">
                          <a:effectLst/>
                        </a:rPr>
                        <a:t>AUTOGUIDOVIE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u="none" strike="noStrike" dirty="0">
                          <a:effectLst/>
                        </a:rPr>
                        <a:t>8,30-12,30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PAVIA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u="none" strike="noStrike" dirty="0">
                          <a:effectLst/>
                        </a:rPr>
                        <a:t>LINE (Vigevano)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900" b="0" u="none" strike="noStrike" dirty="0">
                          <a:effectLst/>
                        </a:rPr>
                        <a:t>9,01-12,59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u="none" strike="noStrike" dirty="0">
                          <a:effectLst/>
                        </a:rPr>
                        <a:t>PMT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18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u="none" strike="noStrike" dirty="0">
                          <a:effectLst/>
                        </a:rPr>
                        <a:t>SAPO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STPS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16.30-20.30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SONDRIO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PEREGO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18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TRASPORTI ZANOLINI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18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MOVIBUS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8,30-12,30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TICINO OLONA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AMSC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8,15-12,15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VARESE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AUTOLINEE VARESINE EXTRAURBANO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8,30-12,00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AUTOLINEE CASTANO EXTRA URBANO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MOVIBUS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STIE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1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AUTOLINEE VARESINE URBANO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8,45-12,15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18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AUTOLINEE CASTANO URBANO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18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FNMA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9,00-13,00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VALCAMONICA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1" marR="7661" marT="766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025912" y="479504"/>
            <a:ext cx="719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Modalità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sciopero personale viaggiante 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6400" y="254975"/>
            <a:ext cx="882015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luglio per applicazione clausola di salvaguardia prevista dalla legge di bilancio 2019 (art.1 comma 1118,1119,1120) saranno tagliati: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96400" y="1439272"/>
            <a:ext cx="448526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 mln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euro dal Fondo nazionale Trasporti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938293" y="1813973"/>
            <a:ext cx="400051" cy="467261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921722" y="3784584"/>
            <a:ext cx="400051" cy="467261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938292" y="2740270"/>
            <a:ext cx="400051" cy="467261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13998" y="2283096"/>
            <a:ext cx="34155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 milioni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Regione Lombardia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50486" y="3309642"/>
            <a:ext cx="340362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20-25 %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taglio risorse e dei servizi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60672" y="4336188"/>
            <a:ext cx="312220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495425" algn="l"/>
              </a:tabLs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20- 25 %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esuberi del personale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809" y="5494206"/>
            <a:ext cx="385715" cy="61428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963" y="4696809"/>
            <a:ext cx="385715" cy="614286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500678" y="4891893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914525" algn="l"/>
              </a:tabLs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122 aziende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esercenti servizi pubblici di linea in Lombardia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974524" y="5761354"/>
            <a:ext cx="394787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724275" algn="l"/>
              </a:tabLst>
            </a:pPr>
            <a:r>
              <a:rPr lang="it-IT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25.000 addetti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in Lombardia del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Tpl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2869" y="816034"/>
            <a:ext cx="8286750" cy="50649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1200" b="1" dirty="0" smtClean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200" b="1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LEGGE </a:t>
            </a:r>
            <a:r>
              <a:rPr lang="it-IT" sz="1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dicembre 2018, n. 145  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Bilancio di previsione dello Stato per l'anno finanziario 2019 e bilancio pluriennale per il triennio 2019-2021. (18G00172) </a:t>
            </a:r>
            <a:r>
              <a:rPr lang="it-IT" sz="1200" b="1" u="sng" dirty="0">
                <a:solidFill>
                  <a:srgbClr val="4A970B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(GU Serie Generale n.302 del 31-12-2018 - </a:t>
            </a:r>
            <a:r>
              <a:rPr lang="it-IT" sz="1200" b="1" u="sng" dirty="0" err="1">
                <a:solidFill>
                  <a:srgbClr val="4A970B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Suppl</a:t>
            </a:r>
            <a:r>
              <a:rPr lang="it-IT" sz="1200" b="1" u="sng" dirty="0">
                <a:solidFill>
                  <a:srgbClr val="4A970B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 Ordinario n. 62)</a:t>
            </a:r>
            <a:r>
              <a:rPr lang="it-IT" sz="1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100" b="1" u="sng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Art.1 </a:t>
            </a:r>
            <a:r>
              <a:rPr lang="it-IT" sz="1100" b="1" u="sng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comma 1118-1119-1120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200" dirty="0"/>
              <a:t>1118. Per l'anno 2019, le dotazioni del bilancio  dello  Stato,  </a:t>
            </a:r>
            <a:r>
              <a:rPr lang="it-IT" sz="1200" dirty="0"/>
              <a:t>in termini </a:t>
            </a:r>
            <a:r>
              <a:rPr lang="it-IT" sz="1200" dirty="0"/>
              <a:t>di competenza e cassa, sono accantonate e rese  </a:t>
            </a:r>
            <a:r>
              <a:rPr lang="it-IT" sz="1200" dirty="0"/>
              <a:t>indisponibili per </a:t>
            </a:r>
            <a:r>
              <a:rPr lang="it-IT" sz="1200" dirty="0"/>
              <a:t>la gestione, per un importo complessivo  pari  a  2  miliardi  </a:t>
            </a:r>
            <a:r>
              <a:rPr lang="it-IT" sz="1200" dirty="0"/>
              <a:t>di euro</a:t>
            </a:r>
            <a:r>
              <a:rPr lang="it-IT" sz="1200" dirty="0"/>
              <a:t>, secondo quanto indicato nell'allegato 3 annesso  alla  </a:t>
            </a:r>
            <a:r>
              <a:rPr lang="it-IT" sz="1200" dirty="0"/>
              <a:t>presente legge</a:t>
            </a:r>
            <a:r>
              <a:rPr lang="it-IT" sz="1200" dirty="0"/>
              <a:t>. Con decreti del Ministro dell'economia  e  delle  finanze,  </a:t>
            </a:r>
            <a:r>
              <a:rPr lang="it-IT" sz="1200" dirty="0"/>
              <a:t>da comunicare </a:t>
            </a:r>
            <a:r>
              <a:rPr lang="it-IT" sz="1200" dirty="0"/>
              <a:t>alle Camere, gli accantonamenti di spesa, su richiesta </a:t>
            </a:r>
            <a:r>
              <a:rPr lang="it-IT" sz="1200" dirty="0"/>
              <a:t>dei Ministri </a:t>
            </a:r>
            <a:r>
              <a:rPr lang="it-IT" sz="1200" dirty="0"/>
              <a:t>interessati, possono  essere  rimodulati  nell'ambito  </a:t>
            </a:r>
            <a:r>
              <a:rPr lang="it-IT" sz="1200" dirty="0"/>
              <a:t>degli stati </a:t>
            </a:r>
            <a:r>
              <a:rPr lang="it-IT" sz="1200" dirty="0"/>
              <a:t>di previsione della spesa, ferma restando la </a:t>
            </a:r>
            <a:r>
              <a:rPr lang="it-IT" sz="1200" dirty="0"/>
              <a:t>neutralità  degli effetti </a:t>
            </a:r>
            <a:r>
              <a:rPr lang="it-IT" sz="1200" dirty="0"/>
              <a:t>sui saldi di finanza pubblica.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200" dirty="0"/>
              <a:t>  1119.  Il  monitoraggio  degli  andamenti  tendenziali  di  </a:t>
            </a:r>
            <a:r>
              <a:rPr lang="it-IT" sz="1200" dirty="0"/>
              <a:t>finanza pubblica </a:t>
            </a:r>
            <a:r>
              <a:rPr lang="it-IT" sz="1200" dirty="0"/>
              <a:t>effettuato con il Documento di economia e finanza e  con  </a:t>
            </a:r>
            <a:r>
              <a:rPr lang="it-IT" sz="1200" dirty="0"/>
              <a:t>la relativa </a:t>
            </a:r>
            <a:r>
              <a:rPr lang="it-IT" sz="1200" dirty="0"/>
              <a:t>Nota di aggiornamento </a:t>
            </a:r>
            <a:r>
              <a:rPr lang="it-IT" sz="1200" dirty="0"/>
              <a:t>è </a:t>
            </a:r>
            <a:r>
              <a:rPr lang="it-IT" sz="1200" dirty="0"/>
              <a:t>aggiornato entro il mese di luglio</a:t>
            </a:r>
            <a:r>
              <a:rPr lang="it-IT" sz="1200" dirty="0"/>
              <a:t>. Il </a:t>
            </a:r>
            <a:r>
              <a:rPr lang="it-IT" sz="1200" dirty="0"/>
              <a:t>Ministro dell'economia e delle finanze informa  il  Consiglio  </a:t>
            </a:r>
            <a:r>
              <a:rPr lang="it-IT" sz="1200" dirty="0"/>
              <a:t>dei ministri </a:t>
            </a:r>
            <a:r>
              <a:rPr lang="it-IT" sz="1200" dirty="0"/>
              <a:t>degli andamenti tendenziali  di  finanza  pubblica  entro  </a:t>
            </a:r>
            <a:r>
              <a:rPr lang="it-IT" sz="1200" dirty="0"/>
              <a:t>i dieci </a:t>
            </a:r>
            <a:r>
              <a:rPr lang="it-IT" sz="1200" dirty="0"/>
              <a:t>giorni successivi.  Qualora  dal  monitoraggio  di  luglio  </a:t>
            </a:r>
            <a:r>
              <a:rPr lang="it-IT" sz="1200" dirty="0"/>
              <a:t>gli andamenti </a:t>
            </a:r>
            <a:r>
              <a:rPr lang="it-IT" sz="1200" dirty="0"/>
              <a:t>tendenziali dei conti pubblici risultino  coerenti  con  il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200" dirty="0"/>
              <a:t>raggiungimento degli obiettivi programmatici  per  l'esercizio  2019</a:t>
            </a:r>
            <a:r>
              <a:rPr lang="it-IT" sz="1200" dirty="0"/>
              <a:t>, valutati </a:t>
            </a:r>
            <a:r>
              <a:rPr lang="it-IT" sz="1200" dirty="0"/>
              <a:t>al netto delle maggiori entrate derivanti  dalle  </a:t>
            </a:r>
            <a:r>
              <a:rPr lang="it-IT" sz="1200" dirty="0"/>
              <a:t>operazioni di </a:t>
            </a:r>
            <a:r>
              <a:rPr lang="it-IT" sz="1200" dirty="0"/>
              <a:t>dismissione degli immobili pubblici, gli accantonamenti di cui  </a:t>
            </a:r>
            <a:r>
              <a:rPr lang="it-IT" sz="1200" dirty="0"/>
              <a:t>al comma </a:t>
            </a:r>
            <a:r>
              <a:rPr lang="it-IT" sz="1200" dirty="0"/>
              <a:t>1118, con delibera del Consiglio dei ministri, su proposta  </a:t>
            </a:r>
            <a:r>
              <a:rPr lang="it-IT" sz="1200" dirty="0"/>
              <a:t>del Ministro </a:t>
            </a:r>
            <a:r>
              <a:rPr lang="it-IT" sz="1200" dirty="0"/>
              <a:t>dell'economia e delle finanze, sono resi disponibili.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200" dirty="0"/>
              <a:t>  1120. Qualora dal monitoraggio  di  luglio  dovessero  </a:t>
            </a:r>
            <a:r>
              <a:rPr lang="it-IT" sz="1200" dirty="0"/>
              <a:t>evidenziarsi scostamenti  </a:t>
            </a:r>
            <a:r>
              <a:rPr lang="it-IT" sz="1200" dirty="0"/>
              <a:t>o  rischi  di  scostamenti  rilevanti  per   </a:t>
            </a:r>
            <a:r>
              <a:rPr lang="it-IT" sz="1200" dirty="0"/>
              <a:t>l'esercizio finanziario </a:t>
            </a:r>
            <a:r>
              <a:rPr lang="it-IT" sz="1200" dirty="0"/>
              <a:t>2019 rispetto agli  obiettivi  programmatici  di  </a:t>
            </a:r>
            <a:r>
              <a:rPr lang="it-IT" sz="1200" dirty="0"/>
              <a:t>finanza pubblica</a:t>
            </a:r>
            <a:r>
              <a:rPr lang="it-IT" sz="1200" dirty="0"/>
              <a:t>, sulla base delle risultanze della Nota di aggiornamento </a:t>
            </a:r>
            <a:r>
              <a:rPr lang="it-IT" sz="1200" dirty="0"/>
              <a:t>del Documento </a:t>
            </a:r>
            <a:r>
              <a:rPr lang="it-IT" sz="1200" dirty="0"/>
              <a:t>di economia e finanza, con la medesima procedura di cui  </a:t>
            </a:r>
            <a:r>
              <a:rPr lang="it-IT" sz="1200" dirty="0"/>
              <a:t>al comma </a:t>
            </a:r>
            <a:r>
              <a:rPr lang="it-IT" sz="1200" dirty="0"/>
              <a:t>1119, gli accantonamenti sono  confermati  per  l'esercizio  </a:t>
            </a:r>
            <a:r>
              <a:rPr lang="it-IT" sz="1200" dirty="0"/>
              <a:t>in corso </a:t>
            </a:r>
            <a:r>
              <a:rPr lang="it-IT" sz="1200" dirty="0"/>
              <a:t>o sono resi disponibili. </a:t>
            </a:r>
          </a:p>
        </p:txBody>
      </p:sp>
    </p:spTree>
    <p:extLst>
      <p:ext uri="{BB962C8B-B14F-4D97-AF65-F5344CB8AC3E}">
        <p14:creationId xmlns:p14="http://schemas.microsoft.com/office/powerpoint/2010/main" val="24751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35" y="620486"/>
            <a:ext cx="6443036" cy="35294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1" y="4161083"/>
            <a:ext cx="3759654" cy="20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2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1409700"/>
            <a:ext cx="75152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3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33" y="1070874"/>
            <a:ext cx="6589882" cy="343001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37867" y="424543"/>
            <a:ext cx="484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Tagliano risorse in un settore in cui </a:t>
            </a:r>
          </a:p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cresce la domanda.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24" y="4500887"/>
            <a:ext cx="36401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53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38" y="1536495"/>
            <a:ext cx="6893080" cy="40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3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02" y="1089300"/>
            <a:ext cx="7471085" cy="40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1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223" y="957943"/>
            <a:ext cx="60769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47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264</Words>
  <Application>Microsoft Office PowerPoint</Application>
  <PresentationFormat>Presentazione su schermo (4:3)</PresentationFormat>
  <Paragraphs>152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Emanuele Colombo</dc:creator>
  <cp:lastModifiedBy>Stanzione Luca</cp:lastModifiedBy>
  <cp:revision>14</cp:revision>
  <cp:lastPrinted>2019-06-05T15:51:19Z</cp:lastPrinted>
  <dcterms:created xsi:type="dcterms:W3CDTF">2019-06-05T12:51:01Z</dcterms:created>
  <dcterms:modified xsi:type="dcterms:W3CDTF">2019-06-06T06:51:58Z</dcterms:modified>
</cp:coreProperties>
</file>