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489" r:id="rId2"/>
    <p:sldId id="439" r:id="rId3"/>
    <p:sldId id="388" r:id="rId4"/>
    <p:sldId id="392" r:id="rId5"/>
    <p:sldId id="396" r:id="rId6"/>
    <p:sldId id="454" r:id="rId7"/>
    <p:sldId id="397" r:id="rId8"/>
    <p:sldId id="450" r:id="rId9"/>
    <p:sldId id="391" r:id="rId10"/>
    <p:sldId id="395" r:id="rId11"/>
    <p:sldId id="399" r:id="rId12"/>
    <p:sldId id="402" r:id="rId13"/>
    <p:sldId id="426" r:id="rId14"/>
    <p:sldId id="476" r:id="rId15"/>
    <p:sldId id="400" r:id="rId16"/>
    <p:sldId id="417" r:id="rId17"/>
    <p:sldId id="464" r:id="rId18"/>
    <p:sldId id="490" r:id="rId19"/>
    <p:sldId id="470" r:id="rId20"/>
    <p:sldId id="469" r:id="rId21"/>
    <p:sldId id="494" r:id="rId22"/>
    <p:sldId id="471" r:id="rId23"/>
    <p:sldId id="472" r:id="rId24"/>
    <p:sldId id="491" r:id="rId25"/>
    <p:sldId id="492" r:id="rId26"/>
    <p:sldId id="473" r:id="rId27"/>
    <p:sldId id="474" r:id="rId28"/>
    <p:sldId id="475" r:id="rId29"/>
    <p:sldId id="477" r:id="rId30"/>
    <p:sldId id="478" r:id="rId31"/>
    <p:sldId id="479" r:id="rId32"/>
    <p:sldId id="480" r:id="rId33"/>
    <p:sldId id="481" r:id="rId34"/>
    <p:sldId id="482" r:id="rId35"/>
    <p:sldId id="483" r:id="rId36"/>
    <p:sldId id="484" r:id="rId37"/>
    <p:sldId id="485" r:id="rId38"/>
    <p:sldId id="486" r:id="rId39"/>
    <p:sldId id="487" r:id="rId40"/>
    <p:sldId id="493" r:id="rId41"/>
  </p:sldIdLst>
  <p:sldSz cx="9144000" cy="6858000" type="screen4x3"/>
  <p:notesSz cx="6805613" cy="99393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F5E0C6B-C6E8-4ED2-801B-F8B5950F054D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1D93E09-136A-4B37-8035-EB2C85604B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5124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11FF116-8F58-44F1-A1DA-B064CD61FEC9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9B9F9574-8C24-4FF1-A7FB-12A12487DB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471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69FF71D-7577-4971-8082-98D2ED61C3C4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734465C7-89CA-4AD4-AE5B-2D39507A9C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36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BFA13B5-4BEE-4822-BFCF-93B15705A2CB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8A1A1669-947F-489A-BFF4-038A481021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5551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12A63CD-FEEA-45CD-915A-728BD952444A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2E0E7A8C-6803-4D61-9303-D779B4A7830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972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4F0EFF2-2125-468C-AEC9-2D1AC464DA86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3D702854-2CAD-4D25-8C67-7C10F2A2DF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605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6BEB2D8-BCC5-4F45-82F5-E28BF154DDB8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0EEE5A93-9762-42F3-87D0-B3A62C5582C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04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50E69D3-8EA4-483E-8180-B67A372D124D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E4D57989-EA80-4520-8C02-7975F77C2D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297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1934FE9-CFAF-4F38-9850-13B8DA2B6F24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49230A21-F641-49BA-9F59-A3F98BD28EA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9923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A028A817-E20C-4915-823E-26589AB37F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13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76348A3-5470-4B75-91C2-7A6227F264A5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853A734B-3186-4635-884E-DA1EC97182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911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2C08ECF-598E-4963-8ECF-5824DB526CD0}" type="datetimeFigureOut">
              <a:rPr lang="it-IT"/>
              <a:pPr>
                <a:defRPr/>
              </a:pPr>
              <a:t>11/07/2019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C4268D0E-3D5D-4696-A11B-F579765E29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284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1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-36513" y="6524625"/>
            <a:ext cx="2970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  <a:defRPr/>
            </a:pPr>
            <a:r>
              <a:rPr lang="it-IT" altLang="it-IT" sz="1400" dirty="0" smtClean="0">
                <a:latin typeface="Arial" charset="0"/>
              </a:rPr>
              <a:t>Mario </a:t>
            </a:r>
            <a:r>
              <a:rPr lang="it-IT" altLang="it-IT" sz="1400" dirty="0" err="1" smtClean="0">
                <a:latin typeface="Arial" charset="0"/>
              </a:rPr>
              <a:t>Noera</a:t>
            </a:r>
            <a:r>
              <a:rPr lang="it-IT" altLang="it-IT" sz="1400" dirty="0" smtClean="0">
                <a:latin typeface="Arial" charset="0"/>
              </a:rPr>
              <a:t> – Università Bocconi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468313" y="2085975"/>
            <a:ext cx="8135937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dirty="0">
                <a:latin typeface="Arial" charset="0"/>
              </a:rPr>
              <a:t>Commento a: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400" i="1" dirty="0">
                <a:latin typeface="Arial" charset="0"/>
              </a:rPr>
              <a:t>«Crescita specializzazione manifatturiera e paradigma tecnologico: il caso italiano e lombardo a confronto con l’Europa» </a:t>
            </a:r>
          </a:p>
          <a:p>
            <a:pPr algn="ctr" eaLnBrk="1" hangingPunct="1">
              <a:spcBef>
                <a:spcPts val="600"/>
              </a:spcBef>
            </a:pPr>
            <a:endParaRPr lang="it-IT" altLang="it-IT" sz="2400" i="1" dirty="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</a:pPr>
            <a:endParaRPr lang="it-IT" altLang="it-IT" sz="2400" i="1" dirty="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it-IT" altLang="it-IT" sz="2400" dirty="0">
                <a:latin typeface="Arial" charset="0"/>
              </a:rPr>
              <a:t>Mario </a:t>
            </a:r>
            <a:r>
              <a:rPr lang="it-IT" altLang="it-IT" sz="2400" dirty="0" err="1">
                <a:latin typeface="Arial" charset="0"/>
              </a:rPr>
              <a:t>Noera</a:t>
            </a:r>
            <a:endParaRPr lang="it-IT" altLang="it-IT" sz="2400" dirty="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it-IT" altLang="it-IT" sz="2400" dirty="0">
                <a:latin typeface="Arial" charset="0"/>
              </a:rPr>
              <a:t>Università Bocconi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041650" y="6197600"/>
            <a:ext cx="2970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Milano, 27 giugno 2019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23850" y="242888"/>
            <a:ext cx="85693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FIOM-CGIL Lombardia 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ESTA’ Economia e Sostenibilità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«</a:t>
            </a:r>
            <a:r>
              <a:rPr lang="it-IT" altLang="it-IT" sz="2000" i="1">
                <a:latin typeface="Arial" charset="0"/>
              </a:rPr>
              <a:t>La sostenibilità economica e finanziaria dell’industria lombarda»</a:t>
            </a:r>
          </a:p>
        </p:txBody>
      </p:sp>
      <p:sp>
        <p:nvSpPr>
          <p:cNvPr id="2" name="Rettangolo 1"/>
          <p:cNvSpPr/>
          <p:nvPr/>
        </p:nvSpPr>
        <p:spPr>
          <a:xfrm>
            <a:off x="323850" y="1989138"/>
            <a:ext cx="8569325" cy="36004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-17463" y="6418263"/>
            <a:ext cx="3005138" cy="39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3413"/>
            <a:ext cx="8640763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5003800" y="1916113"/>
            <a:ext cx="0" cy="33131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6300788" y="1989138"/>
            <a:ext cx="0" cy="33115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7473950" y="2035175"/>
            <a:ext cx="914400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380288" y="3548063"/>
            <a:ext cx="1152525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403350" y="260350"/>
            <a:ext cx="662463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Impatto politiche macro-economiche: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 Investimenti fissi lordi </a:t>
            </a:r>
          </a:p>
        </p:txBody>
      </p:sp>
      <p:cxnSp>
        <p:nvCxnSpPr>
          <p:cNvPr id="10" name="Connettore 2 9"/>
          <p:cNvCxnSpPr/>
          <p:nvPr/>
        </p:nvCxnSpPr>
        <p:spPr>
          <a:xfrm>
            <a:off x="6443663" y="2781300"/>
            <a:ext cx="792162" cy="766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4762500" y="5229225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084888" y="5229225"/>
            <a:ext cx="457200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1" name="Fumetto 2 10"/>
          <p:cNvSpPr/>
          <p:nvPr/>
        </p:nvSpPr>
        <p:spPr>
          <a:xfrm flipH="1">
            <a:off x="4211638" y="1412875"/>
            <a:ext cx="1152525" cy="692150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Fumetto 2 13"/>
          <p:cNvSpPr/>
          <p:nvPr/>
        </p:nvSpPr>
        <p:spPr>
          <a:xfrm>
            <a:off x="5940425" y="1395413"/>
            <a:ext cx="1147763" cy="665162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565" name="Text Box 7"/>
          <p:cNvSpPr txBox="1">
            <a:spLocks noChangeArrowheads="1"/>
          </p:cNvSpPr>
          <p:nvPr/>
        </p:nvSpPr>
        <p:spPr bwMode="auto">
          <a:xfrm>
            <a:off x="5867400" y="1341438"/>
            <a:ext cx="13081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Governo Monti</a:t>
            </a:r>
          </a:p>
        </p:txBody>
      </p:sp>
      <p:sp>
        <p:nvSpPr>
          <p:cNvPr id="23566" name="Text Box 7"/>
          <p:cNvSpPr txBox="1">
            <a:spLocks noChangeArrowheads="1"/>
          </p:cNvSpPr>
          <p:nvPr/>
        </p:nvSpPr>
        <p:spPr bwMode="auto">
          <a:xfrm>
            <a:off x="4140200" y="1341438"/>
            <a:ext cx="13065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Crisi finanziaria</a:t>
            </a:r>
          </a:p>
        </p:txBody>
      </p:sp>
      <p:sp>
        <p:nvSpPr>
          <p:cNvPr id="23567" name="Text Box 7"/>
          <p:cNvSpPr txBox="1">
            <a:spLocks noChangeArrowheads="1"/>
          </p:cNvSpPr>
          <p:nvPr/>
        </p:nvSpPr>
        <p:spPr bwMode="auto">
          <a:xfrm>
            <a:off x="4356100" y="6372225"/>
            <a:ext cx="4392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>
                <a:latin typeface="Arial" charset="0"/>
              </a:rPr>
              <a:t>Romano-Beretta-Camisana (2019) p.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4813"/>
            <a:ext cx="9070975" cy="583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651500" y="981075"/>
            <a:ext cx="0" cy="33115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metto 2 4"/>
          <p:cNvSpPr/>
          <p:nvPr/>
        </p:nvSpPr>
        <p:spPr>
          <a:xfrm flipH="1" flipV="1">
            <a:off x="4859338" y="2016125"/>
            <a:ext cx="1152525" cy="692150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4778375" y="2001838"/>
            <a:ext cx="13065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Crisi finanziaria</a:t>
            </a:r>
          </a:p>
        </p:txBody>
      </p:sp>
      <p:sp>
        <p:nvSpPr>
          <p:cNvPr id="9" name="Fumetto 2 8"/>
          <p:cNvSpPr/>
          <p:nvPr/>
        </p:nvSpPr>
        <p:spPr>
          <a:xfrm flipH="1" flipV="1">
            <a:off x="7092950" y="2016125"/>
            <a:ext cx="1152525" cy="692150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080250" y="2001838"/>
            <a:ext cx="13081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Governo Monti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4643438" y="5867400"/>
            <a:ext cx="4392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>
                <a:latin typeface="Arial" charset="0"/>
              </a:rPr>
              <a:t>Romano-Beretta-Camisana (2019) p. 14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88975"/>
            <a:ext cx="9136063" cy="518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34925" y="5970588"/>
            <a:ext cx="828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>
                <a:latin typeface="Arial" charset="0"/>
              </a:rPr>
              <a:t>Banca d’Italia, Relazione Annuale per il 2018, (30 maggio 2019) pp. 213-222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923925" y="3376613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ITA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6180138" y="3594100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ITA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1763713" y="2781300"/>
            <a:ext cx="768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FRA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043738" y="2205038"/>
            <a:ext cx="76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FRA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6540500" y="2874963"/>
            <a:ext cx="76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GER</a:t>
            </a:r>
          </a:p>
        </p:txBody>
      </p:sp>
      <p:sp>
        <p:nvSpPr>
          <p:cNvPr id="25609" name="Text Box 7"/>
          <p:cNvSpPr txBox="1">
            <a:spLocks noChangeArrowheads="1"/>
          </p:cNvSpPr>
          <p:nvPr/>
        </p:nvSpPr>
        <p:spPr bwMode="auto">
          <a:xfrm>
            <a:off x="900113" y="4005263"/>
            <a:ext cx="76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GER</a:t>
            </a:r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563563" y="2225675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SPA</a:t>
            </a:r>
          </a:p>
        </p:txBody>
      </p:sp>
      <p:sp>
        <p:nvSpPr>
          <p:cNvPr id="25611" name="Text Box 7"/>
          <p:cNvSpPr txBox="1">
            <a:spLocks noChangeArrowheads="1"/>
          </p:cNvSpPr>
          <p:nvPr/>
        </p:nvSpPr>
        <p:spPr bwMode="auto">
          <a:xfrm>
            <a:off x="6396038" y="4241800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>
                <a:latin typeface="Arial" charset="0"/>
              </a:rPr>
              <a:t>SPA</a:t>
            </a:r>
          </a:p>
        </p:txBody>
      </p:sp>
      <p:sp>
        <p:nvSpPr>
          <p:cNvPr id="2" name="Ovale 1"/>
          <p:cNvSpPr/>
          <p:nvPr/>
        </p:nvSpPr>
        <p:spPr>
          <a:xfrm>
            <a:off x="8604250" y="4127500"/>
            <a:ext cx="576263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604250" y="2205038"/>
            <a:ext cx="576263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3995738" y="3983038"/>
            <a:ext cx="576262" cy="3825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1114425" y="2101850"/>
            <a:ext cx="756126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it-IT" altLang="it-IT" sz="2800" i="1" dirty="0" smtClean="0">
                <a:latin typeface="Arial" charset="0"/>
              </a:rPr>
              <a:t>Golden </a:t>
            </a:r>
            <a:r>
              <a:rPr lang="it-IT" altLang="it-IT" sz="2800" i="1" dirty="0" err="1" smtClean="0">
                <a:latin typeface="Arial" charset="0"/>
              </a:rPr>
              <a:t>Rule</a:t>
            </a:r>
            <a:r>
              <a:rPr lang="it-IT" altLang="it-IT" sz="2800" i="1" dirty="0" smtClean="0">
                <a:latin typeface="Arial" charset="0"/>
              </a:rPr>
              <a:t> ?</a:t>
            </a:r>
            <a:endParaRPr lang="it-IT" altLang="it-IT" sz="28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it-IT" altLang="it-IT" sz="28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it-IT" altLang="it-IT" sz="2800" dirty="0" smtClean="0">
                <a:latin typeface="Arial" charset="0"/>
              </a:rPr>
              <a:t>Governo strategico investimenti pubblici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it-IT" altLang="it-IT" sz="28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68325" y="2700338"/>
            <a:ext cx="7964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b="1">
                <a:latin typeface="Arial" charset="0"/>
              </a:rPr>
              <a:t>Vincolo estero?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539750" y="3452813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400" i="1">
                <a:latin typeface="Arial" charset="0"/>
              </a:rPr>
              <a:t>p.21:  «[…]Data la specializzazione produttiva, gli incentivi alimentano il ritardo di Italia-Lombardia e sostengono buona parte della domanda della Germania. […]»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400" i="1">
                <a:latin typeface="Arial" charset="0"/>
              </a:rPr>
              <a:t>p.16: «[…] un ampliamento degli investimenti lombardi e nazionale potrebbe comprimere la crescita potenziale e approfondire il vincolo estero […]»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850" y="2133600"/>
            <a:ext cx="2160588" cy="2476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539750" y="2768600"/>
            <a:ext cx="17287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Domanda beni capitali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ITA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2627313" y="2852738"/>
            <a:ext cx="936625" cy="100806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5375" y="2133600"/>
            <a:ext cx="2160588" cy="2476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851275" y="2773363"/>
            <a:ext cx="172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Importazioni beni capitali  ITA da GER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555875" y="3141663"/>
            <a:ext cx="981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latin typeface="Arial" charset="0"/>
              </a:rPr>
              <a:t>?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875463" y="2133600"/>
            <a:ext cx="2162175" cy="24765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9705" name="Text Box 7"/>
          <p:cNvSpPr txBox="1">
            <a:spLocks noChangeArrowheads="1"/>
          </p:cNvSpPr>
          <p:nvPr/>
        </p:nvSpPr>
        <p:spPr bwMode="auto">
          <a:xfrm>
            <a:off x="7092950" y="2266950"/>
            <a:ext cx="1727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Produzione  beni capitali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GER</a:t>
            </a:r>
          </a:p>
          <a:p>
            <a:pPr algn="ctr" eaLnBrk="1" hangingPunct="1">
              <a:spcBef>
                <a:spcPts val="600"/>
              </a:spcBef>
            </a:pPr>
            <a:endParaRPr lang="it-IT" altLang="it-IT" sz="2000">
              <a:latin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Crescita VA GER</a:t>
            </a:r>
          </a:p>
        </p:txBody>
      </p:sp>
      <p:sp>
        <p:nvSpPr>
          <p:cNvPr id="29706" name="Text Box 7"/>
          <p:cNvSpPr txBox="1">
            <a:spLocks noChangeArrowheads="1"/>
          </p:cNvSpPr>
          <p:nvPr/>
        </p:nvSpPr>
        <p:spPr bwMode="auto">
          <a:xfrm>
            <a:off x="1187450" y="303213"/>
            <a:ext cx="662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Vincolo estero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7858125" y="3424238"/>
            <a:ext cx="242888" cy="2921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5867400" y="2852738"/>
            <a:ext cx="936625" cy="100806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9709" name="Text Box 7"/>
          <p:cNvSpPr txBox="1">
            <a:spLocks noChangeArrowheads="1"/>
          </p:cNvSpPr>
          <p:nvPr/>
        </p:nvSpPr>
        <p:spPr bwMode="auto">
          <a:xfrm>
            <a:off x="5795963" y="3141663"/>
            <a:ext cx="981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906621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4859338" y="644366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>
                <a:latin typeface="Arial" charset="0"/>
              </a:rPr>
              <a:t>Romano-Beretta-Camisana (2019) p. 20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5148263" y="1052513"/>
            <a:ext cx="0" cy="43926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755650" y="4941888"/>
            <a:ext cx="741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11188" y="620713"/>
            <a:ext cx="76327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 VA per addetto manifattura – Province lombarde</a:t>
            </a:r>
          </a:p>
        </p:txBody>
      </p:sp>
      <p:sp>
        <p:nvSpPr>
          <p:cNvPr id="7" name="Fumetto 2 6"/>
          <p:cNvSpPr/>
          <p:nvPr/>
        </p:nvSpPr>
        <p:spPr>
          <a:xfrm flipH="1">
            <a:off x="4356100" y="1052513"/>
            <a:ext cx="1152525" cy="692150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4284663" y="981075"/>
            <a:ext cx="13065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Crisi finanziaria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7956550" y="1100138"/>
            <a:ext cx="43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172450" y="1052513"/>
            <a:ext cx="28733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0731" name="Text Box 7"/>
          <p:cNvSpPr txBox="1">
            <a:spLocks noChangeArrowheads="1"/>
          </p:cNvSpPr>
          <p:nvPr/>
        </p:nvSpPr>
        <p:spPr bwMode="auto">
          <a:xfrm>
            <a:off x="7807325" y="836613"/>
            <a:ext cx="115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Pavia Sondrio</a:t>
            </a:r>
          </a:p>
        </p:txBody>
      </p:sp>
      <p:sp>
        <p:nvSpPr>
          <p:cNvPr id="17" name="Ovale 16"/>
          <p:cNvSpPr/>
          <p:nvPr/>
        </p:nvSpPr>
        <p:spPr>
          <a:xfrm>
            <a:off x="7812088" y="850900"/>
            <a:ext cx="1081087" cy="7064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4427538" y="109538"/>
            <a:ext cx="3744912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Esportazioni 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LOMB verso ESTERO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6804025" y="6453188"/>
            <a:ext cx="2339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E.Bentivogli et al. (2018)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4427538" y="1260475"/>
            <a:ext cx="3744912" cy="708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Esportazioni 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LOMB verso ALTRE REG  ITA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3635375" y="3651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32% 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635375" y="1516063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38% 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427538" y="5229225"/>
            <a:ext cx="3744912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A Fornitori ESTERI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4427538" y="5949950"/>
            <a:ext cx="3744912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A Fornitori ALTRE REG ITA</a:t>
            </a:r>
          </a:p>
        </p:txBody>
      </p:sp>
      <p:sp>
        <p:nvSpPr>
          <p:cNvPr id="31753" name="Text Box 7"/>
          <p:cNvSpPr txBox="1">
            <a:spLocks noChangeArrowheads="1"/>
          </p:cNvSpPr>
          <p:nvPr/>
        </p:nvSpPr>
        <p:spPr bwMode="auto">
          <a:xfrm>
            <a:off x="3635375" y="5229225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16% 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1754" name="Text Box 7"/>
          <p:cNvSpPr txBox="1">
            <a:spLocks noChangeArrowheads="1"/>
          </p:cNvSpPr>
          <p:nvPr/>
        </p:nvSpPr>
        <p:spPr bwMode="auto">
          <a:xfrm>
            <a:off x="3635375" y="598170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12% 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20" name="Freccia curva 19"/>
          <p:cNvSpPr/>
          <p:nvPr/>
        </p:nvSpPr>
        <p:spPr>
          <a:xfrm flipV="1">
            <a:off x="1187450" y="4365625"/>
            <a:ext cx="2160588" cy="2016125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1756" name="Text Box 7"/>
          <p:cNvSpPr txBox="1">
            <a:spLocks noChangeArrowheads="1"/>
          </p:cNvSpPr>
          <p:nvPr/>
        </p:nvSpPr>
        <p:spPr bwMode="auto">
          <a:xfrm>
            <a:off x="1763713" y="5692775"/>
            <a:ext cx="151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28% </a:t>
            </a:r>
            <a:r>
              <a:rPr lang="it-IT" altLang="it-IT" sz="1800">
                <a:latin typeface="Arial" charset="0"/>
              </a:rPr>
              <a:t>(FVA)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23850" y="2276475"/>
            <a:ext cx="2160588" cy="247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Freccia curva 22"/>
          <p:cNvSpPr/>
          <p:nvPr/>
        </p:nvSpPr>
        <p:spPr>
          <a:xfrm rot="5400000" flipV="1">
            <a:off x="1306512" y="379413"/>
            <a:ext cx="1851025" cy="2520950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1759" name="Text Box 7"/>
          <p:cNvSpPr txBox="1">
            <a:spLocks noChangeArrowheads="1"/>
          </p:cNvSpPr>
          <p:nvPr/>
        </p:nvSpPr>
        <p:spPr bwMode="auto">
          <a:xfrm>
            <a:off x="2046288" y="725488"/>
            <a:ext cx="151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71% </a:t>
            </a:r>
            <a:r>
              <a:rPr lang="it-IT" altLang="it-IT" sz="1800">
                <a:latin typeface="Arial" charset="0"/>
              </a:rPr>
              <a:t>(GDX)</a:t>
            </a:r>
          </a:p>
        </p:txBody>
      </p:sp>
      <p:sp>
        <p:nvSpPr>
          <p:cNvPr id="31760" name="Text Box 7"/>
          <p:cNvSpPr txBox="1">
            <a:spLocks noChangeArrowheads="1"/>
          </p:cNvSpPr>
          <p:nvPr/>
        </p:nvSpPr>
        <p:spPr bwMode="auto">
          <a:xfrm>
            <a:off x="611188" y="2984500"/>
            <a:ext cx="17287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VALORE AGGIUNTO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LOMBARDIA</a:t>
            </a:r>
          </a:p>
        </p:txBody>
      </p:sp>
      <p:sp>
        <p:nvSpPr>
          <p:cNvPr id="2" name="Ovale 1"/>
          <p:cNvSpPr/>
          <p:nvPr/>
        </p:nvSpPr>
        <p:spPr>
          <a:xfrm>
            <a:off x="3635375" y="494188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2771775" y="2852738"/>
            <a:ext cx="3529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3600" b="1">
                <a:latin typeface="Arial" charset="0"/>
              </a:rPr>
              <a:t>Appendice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0113" y="5156200"/>
            <a:ext cx="7258050" cy="13684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42988" y="5272088"/>
            <a:ext cx="2160587" cy="1109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348038" y="5272088"/>
            <a:ext cx="2303462" cy="1109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24525" y="5272088"/>
            <a:ext cx="2303463" cy="1109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1042988" y="5373688"/>
            <a:ext cx="21605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Minori salari netti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(Tab.21)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48038" y="5283200"/>
            <a:ext cx="23764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Maggiori ore-lavoro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e per addetto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(Tab. 22)</a:t>
            </a:r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6011863" y="5287963"/>
            <a:ext cx="17287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Minore occupazione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 11-25)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563938" y="3500438"/>
            <a:ext cx="20161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Minore VA per addetto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(Tabb.12-22-26)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490913" y="3573463"/>
            <a:ext cx="2160587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5400000" flipV="1">
            <a:off x="4356100" y="4365625"/>
            <a:ext cx="358775" cy="9366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5400000" flipV="1">
            <a:off x="4356100" y="2779713"/>
            <a:ext cx="358775" cy="9366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932363" y="1773238"/>
            <a:ext cx="2663825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5076825" y="1700213"/>
            <a:ext cx="23749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Vincolo tecnologico esterno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 16-17)</a:t>
            </a:r>
          </a:p>
        </p:txBody>
      </p:sp>
      <p:sp>
        <p:nvSpPr>
          <p:cNvPr id="15375" name="Text Box 7"/>
          <p:cNvSpPr txBox="1">
            <a:spLocks noChangeArrowheads="1"/>
          </p:cNvSpPr>
          <p:nvPr/>
        </p:nvSpPr>
        <p:spPr bwMode="auto">
          <a:xfrm>
            <a:off x="1116013" y="1700213"/>
            <a:ext cx="32400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Bassa intensità tecnologica investimenti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(Tabb.13-18)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331913" y="1743075"/>
            <a:ext cx="2808287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Freccia bidirezionale orizzontale 8"/>
          <p:cNvSpPr/>
          <p:nvPr/>
        </p:nvSpPr>
        <p:spPr>
          <a:xfrm>
            <a:off x="4284663" y="2060575"/>
            <a:ext cx="576262" cy="360363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900113" y="1557338"/>
            <a:ext cx="7258050" cy="13684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203575" y="115888"/>
            <a:ext cx="2663825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380" name="Text Box 7"/>
          <p:cNvSpPr txBox="1">
            <a:spLocks noChangeArrowheads="1"/>
          </p:cNvSpPr>
          <p:nvPr/>
        </p:nvSpPr>
        <p:spPr bwMode="auto">
          <a:xfrm>
            <a:off x="2987675" y="153988"/>
            <a:ext cx="30972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Investimenti in R&amp;S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(Europa e Horizon 2020)</a:t>
            </a:r>
            <a:endParaRPr lang="it-IT" altLang="it-IT" sz="1400">
              <a:latin typeface="Arial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 rot="5400000" flipV="1">
            <a:off x="4356100" y="836613"/>
            <a:ext cx="358775" cy="9366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382" name="Text Box 7"/>
          <p:cNvSpPr txBox="1">
            <a:spLocks noChangeArrowheads="1"/>
          </p:cNvSpPr>
          <p:nvPr/>
        </p:nvSpPr>
        <p:spPr bwMode="auto">
          <a:xfrm rot="-5400000">
            <a:off x="-307975" y="242887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 b="1">
                <a:solidFill>
                  <a:srgbClr val="FF0000"/>
                </a:solidFill>
                <a:latin typeface="Arial" charset="0"/>
              </a:rPr>
              <a:t>Cap.1</a:t>
            </a:r>
            <a:r>
              <a:rPr lang="it-IT" altLang="it-IT" sz="1800" b="1">
                <a:latin typeface="Arial" charset="0"/>
              </a:rPr>
              <a:t> </a:t>
            </a:r>
            <a:r>
              <a:rPr lang="it-IT" altLang="it-IT" sz="1800" b="1">
                <a:solidFill>
                  <a:srgbClr val="FF0000"/>
                </a:solidFill>
                <a:latin typeface="Arial" charset="0"/>
              </a:rPr>
              <a:t> TERAPIE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83" name="Text Box 7"/>
          <p:cNvSpPr txBox="1">
            <a:spLocks noChangeArrowheads="1"/>
          </p:cNvSpPr>
          <p:nvPr/>
        </p:nvSpPr>
        <p:spPr bwMode="auto">
          <a:xfrm rot="-5400000">
            <a:off x="-1193006" y="4144169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800" b="1">
                <a:solidFill>
                  <a:srgbClr val="FF0000"/>
                </a:solidFill>
                <a:latin typeface="Arial" charset="0"/>
              </a:rPr>
              <a:t>Capp.2-3 : DIAGNOSI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>
            <a:off x="684213" y="115888"/>
            <a:ext cx="155575" cy="914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1" name="Parentesi graffa aperta 30"/>
          <p:cNvSpPr/>
          <p:nvPr/>
        </p:nvSpPr>
        <p:spPr>
          <a:xfrm>
            <a:off x="684213" y="1506538"/>
            <a:ext cx="155575" cy="5018087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2225" y="44450"/>
            <a:ext cx="9086850" cy="1439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5387" name="Text Box 7"/>
          <p:cNvSpPr txBox="1">
            <a:spLocks noChangeArrowheads="1"/>
          </p:cNvSpPr>
          <p:nvPr/>
        </p:nvSpPr>
        <p:spPr bwMode="auto">
          <a:xfrm>
            <a:off x="468313" y="241300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800" b="1">
                <a:latin typeface="Arial" charset="0"/>
              </a:rPr>
              <a:t>Modello interpretativo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850" y="1668463"/>
            <a:ext cx="2735263" cy="42084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50825" y="3368675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DOMANDA EFFETTIVA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35150" y="1668463"/>
            <a:ext cx="1223963" cy="204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835150" y="3716338"/>
            <a:ext cx="1223963" cy="21605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860550" y="2492375"/>
            <a:ext cx="76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800">
                <a:latin typeface="Arial" charset="0"/>
              </a:rPr>
              <a:t>C</a:t>
            </a:r>
            <a:endParaRPr lang="it-IT" altLang="it-IT" sz="2400">
              <a:latin typeface="Arial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63713" y="4508500"/>
            <a:ext cx="766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800">
                <a:latin typeface="Arial" charset="0"/>
              </a:rPr>
              <a:t>I</a:t>
            </a:r>
            <a:endParaRPr lang="it-IT" altLang="it-IT" sz="2400">
              <a:latin typeface="Arial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601913" y="3716338"/>
            <a:ext cx="457200" cy="10874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801" name="Text Box 7"/>
          <p:cNvSpPr txBox="1">
            <a:spLocks noChangeArrowheads="1"/>
          </p:cNvSpPr>
          <p:nvPr/>
        </p:nvSpPr>
        <p:spPr bwMode="auto">
          <a:xfrm>
            <a:off x="2484438" y="2051050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prim</a:t>
            </a:r>
            <a:endParaRPr lang="it-IT" altLang="it-IT" sz="1600">
              <a:latin typeface="Arial" charset="0"/>
            </a:endParaRPr>
          </a:p>
        </p:txBody>
      </p:sp>
      <p:sp>
        <p:nvSpPr>
          <p:cNvPr id="33802" name="Text Box 7"/>
          <p:cNvSpPr txBox="1">
            <a:spLocks noChangeArrowheads="1"/>
          </p:cNvSpPr>
          <p:nvPr/>
        </p:nvSpPr>
        <p:spPr bwMode="auto">
          <a:xfrm>
            <a:off x="2484438" y="3059113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sec</a:t>
            </a:r>
            <a:endParaRPr lang="it-IT" altLang="it-IT" sz="1600">
              <a:latin typeface="Arial" charset="0"/>
            </a:endParaRPr>
          </a:p>
        </p:txBody>
      </p:sp>
      <p:sp>
        <p:nvSpPr>
          <p:cNvPr id="33803" name="Text Box 7"/>
          <p:cNvSpPr txBox="1">
            <a:spLocks noChangeArrowheads="1"/>
          </p:cNvSpPr>
          <p:nvPr/>
        </p:nvSpPr>
        <p:spPr bwMode="auto">
          <a:xfrm>
            <a:off x="2484438" y="3851275"/>
            <a:ext cx="766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prim</a:t>
            </a:r>
            <a:endParaRPr lang="it-IT" altLang="it-IT" sz="1600">
              <a:latin typeface="Arial" charset="0"/>
            </a:endParaRPr>
          </a:p>
        </p:txBody>
      </p:sp>
      <p:sp>
        <p:nvSpPr>
          <p:cNvPr id="33804" name="Text Box 7"/>
          <p:cNvSpPr txBox="1">
            <a:spLocks noChangeArrowheads="1"/>
          </p:cNvSpPr>
          <p:nvPr/>
        </p:nvSpPr>
        <p:spPr bwMode="auto">
          <a:xfrm>
            <a:off x="2484438" y="5075238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sec</a:t>
            </a:r>
            <a:endParaRPr lang="it-IT" altLang="it-IT" sz="1600">
              <a:latin typeface="Arial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3276600" y="2420938"/>
            <a:ext cx="431800" cy="20970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806" name="Text Box 7"/>
          <p:cNvSpPr txBox="1">
            <a:spLocks noChangeArrowheads="1"/>
          </p:cNvSpPr>
          <p:nvPr/>
        </p:nvSpPr>
        <p:spPr bwMode="auto">
          <a:xfrm>
            <a:off x="3924300" y="2289175"/>
            <a:ext cx="2303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STRUTTURA PRODUTTIVA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25" name="Freccia a destra 24"/>
          <p:cNvSpPr/>
          <p:nvPr/>
        </p:nvSpPr>
        <p:spPr>
          <a:xfrm>
            <a:off x="6443663" y="2420938"/>
            <a:ext cx="431800" cy="20970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851275" y="3916363"/>
            <a:ext cx="2376488" cy="18891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779838" y="1668463"/>
            <a:ext cx="2520950" cy="42084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810" name="Text Box 7"/>
          <p:cNvSpPr txBox="1">
            <a:spLocks noChangeArrowheads="1"/>
          </p:cNvSpPr>
          <p:nvPr/>
        </p:nvSpPr>
        <p:spPr bwMode="auto">
          <a:xfrm>
            <a:off x="3924300" y="4141788"/>
            <a:ext cx="2303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STRUTTURA COMMERCIO CON L’ESTERO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3851275" y="1757363"/>
            <a:ext cx="2376488" cy="18875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2601913" y="4797425"/>
            <a:ext cx="457200" cy="10795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2601913" y="1693863"/>
            <a:ext cx="457200" cy="108743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2601913" y="2781300"/>
            <a:ext cx="457200" cy="9350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7092950" y="1773238"/>
            <a:ext cx="1943100" cy="12112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7092950" y="3081338"/>
            <a:ext cx="1943100" cy="12112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7092950" y="4449763"/>
            <a:ext cx="1943100" cy="12112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818" name="Text Box 7"/>
          <p:cNvSpPr txBox="1">
            <a:spLocks noChangeArrowheads="1"/>
          </p:cNvSpPr>
          <p:nvPr/>
        </p:nvSpPr>
        <p:spPr bwMode="auto">
          <a:xfrm>
            <a:off x="7019925" y="2000250"/>
            <a:ext cx="230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VALORE AGGIUNTO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3819" name="Text Box 7"/>
          <p:cNvSpPr txBox="1">
            <a:spLocks noChangeArrowheads="1"/>
          </p:cNvSpPr>
          <p:nvPr/>
        </p:nvSpPr>
        <p:spPr bwMode="auto">
          <a:xfrm>
            <a:off x="6948488" y="3500438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SALARI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3820" name="Text Box 7"/>
          <p:cNvSpPr txBox="1">
            <a:spLocks noChangeArrowheads="1"/>
          </p:cNvSpPr>
          <p:nvPr/>
        </p:nvSpPr>
        <p:spPr bwMode="auto">
          <a:xfrm>
            <a:off x="6948488" y="4900613"/>
            <a:ext cx="23034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OCCUPAZIONE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323850" y="115888"/>
            <a:ext cx="2735263" cy="9445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822" name="Text Box 7"/>
          <p:cNvSpPr txBox="1">
            <a:spLocks noChangeArrowheads="1"/>
          </p:cNvSpPr>
          <p:nvPr/>
        </p:nvSpPr>
        <p:spPr bwMode="auto">
          <a:xfrm>
            <a:off x="900113" y="365125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REDDITO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43" name="Freccia a destra 42"/>
          <p:cNvSpPr/>
          <p:nvPr/>
        </p:nvSpPr>
        <p:spPr>
          <a:xfrm rot="5400000">
            <a:off x="1507332" y="292894"/>
            <a:ext cx="431800" cy="2097087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4" name="Freccia curva 43"/>
          <p:cNvSpPr/>
          <p:nvPr/>
        </p:nvSpPr>
        <p:spPr>
          <a:xfrm rot="10800000" flipV="1">
            <a:off x="3059113" y="136525"/>
            <a:ext cx="5257800" cy="1531938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6" name="Freccia bidirezionale verticale 45"/>
          <p:cNvSpPr/>
          <p:nvPr/>
        </p:nvSpPr>
        <p:spPr>
          <a:xfrm>
            <a:off x="4932363" y="3436938"/>
            <a:ext cx="287337" cy="639762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7950" y="44450"/>
            <a:ext cx="8928100" cy="155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6875463" y="147638"/>
            <a:ext cx="2239962" cy="155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3828" name="Text Box 7"/>
          <p:cNvSpPr txBox="1">
            <a:spLocks noChangeArrowheads="1"/>
          </p:cNvSpPr>
          <p:nvPr/>
        </p:nvSpPr>
        <p:spPr bwMode="auto">
          <a:xfrm>
            <a:off x="3851275" y="908050"/>
            <a:ext cx="2303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POLITCA INDUSTRIALE</a:t>
            </a:r>
            <a:endParaRPr lang="it-IT" altLang="it-IT" sz="1800" b="1">
              <a:latin typeface="Arial" charset="0"/>
            </a:endParaRPr>
          </a:p>
        </p:txBody>
      </p:sp>
      <p:sp>
        <p:nvSpPr>
          <p:cNvPr id="33829" name="Text Box 7"/>
          <p:cNvSpPr txBox="1">
            <a:spLocks noChangeArrowheads="1"/>
          </p:cNvSpPr>
          <p:nvPr/>
        </p:nvSpPr>
        <p:spPr bwMode="auto">
          <a:xfrm>
            <a:off x="107950" y="908050"/>
            <a:ext cx="3168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POLITICHE MACROECONOMICHE</a:t>
            </a:r>
            <a:endParaRPr lang="it-IT" altLang="it-IT" sz="1800" b="1">
              <a:latin typeface="Arial" charset="0"/>
            </a:endParaRPr>
          </a:p>
        </p:txBody>
      </p:sp>
      <p:sp>
        <p:nvSpPr>
          <p:cNvPr id="33830" name="Text Box 7"/>
          <p:cNvSpPr txBox="1">
            <a:spLocks noChangeArrowheads="1"/>
          </p:cNvSpPr>
          <p:nvPr/>
        </p:nvSpPr>
        <p:spPr bwMode="auto">
          <a:xfrm>
            <a:off x="684213" y="115888"/>
            <a:ext cx="806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800" b="1">
                <a:latin typeface="Arial" charset="0"/>
              </a:rPr>
              <a:t>Modello interpretativo </a:t>
            </a:r>
            <a:r>
              <a:rPr lang="it-IT" altLang="it-IT" sz="2000" b="1">
                <a:latin typeface="Arial" charset="0"/>
              </a:rPr>
              <a:t>(pp. 3-5)</a:t>
            </a:r>
          </a:p>
        </p:txBody>
      </p:sp>
      <p:sp>
        <p:nvSpPr>
          <p:cNvPr id="33831" name="Text Box 7"/>
          <p:cNvSpPr txBox="1">
            <a:spLocks noChangeArrowheads="1"/>
          </p:cNvSpPr>
          <p:nvPr/>
        </p:nvSpPr>
        <p:spPr bwMode="auto">
          <a:xfrm>
            <a:off x="6875463" y="908050"/>
            <a:ext cx="230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MERCATO DEL LAVORO</a:t>
            </a:r>
            <a:endParaRPr lang="it-IT" altLang="it-IT" sz="1800" b="1">
              <a:latin typeface="Arial" charset="0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948488" y="1668463"/>
            <a:ext cx="2160587" cy="42084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900113" y="1773238"/>
            <a:ext cx="79200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it-IT" altLang="it-IT" sz="2800" dirty="0" smtClean="0">
                <a:latin typeface="Arial" charset="0"/>
              </a:rPr>
              <a:t>Modesta dimensione media imprese</a:t>
            </a:r>
          </a:p>
          <a:p>
            <a:pPr eaLnBrk="1" hangingPunct="1">
              <a:spcBef>
                <a:spcPts val="600"/>
              </a:spcBef>
              <a:defRPr/>
            </a:pPr>
            <a:endParaRPr lang="it-IT" altLang="it-IT" sz="28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it-IT" altLang="it-IT" sz="2800" dirty="0" smtClean="0">
                <a:latin typeface="Arial" charset="0"/>
              </a:rPr>
              <a:t>Struttura proprietaria/ </a:t>
            </a:r>
            <a:r>
              <a:rPr lang="it-IT" altLang="it-IT" sz="2800" i="1" dirty="0" err="1" smtClean="0">
                <a:latin typeface="Arial" charset="0"/>
              </a:rPr>
              <a:t>governance</a:t>
            </a:r>
            <a:r>
              <a:rPr lang="it-IT" altLang="it-IT" sz="2800" i="1" dirty="0" smtClean="0">
                <a:latin typeface="Arial" charset="0"/>
              </a:rPr>
              <a:t> </a:t>
            </a:r>
            <a:r>
              <a:rPr lang="it-IT" altLang="it-IT" sz="2800" dirty="0" smtClean="0">
                <a:latin typeface="Arial" charset="0"/>
              </a:rPr>
              <a:t>imprese</a:t>
            </a:r>
          </a:p>
          <a:p>
            <a:pPr marL="0" indent="0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it-IT" altLang="it-IT" sz="28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it-IT" altLang="it-IT" sz="2800" dirty="0" smtClean="0">
                <a:latin typeface="Arial" charset="0"/>
              </a:rPr>
              <a:t>Canali di finanziamento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92725" y="1916113"/>
            <a:ext cx="3671888" cy="36734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7164388" y="1916113"/>
            <a:ext cx="0" cy="3960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084763" y="3687763"/>
            <a:ext cx="3879850" cy="28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827088" y="889000"/>
            <a:ext cx="8066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800" b="1">
                <a:latin typeface="Arial" charset="0"/>
              </a:rPr>
              <a:t>Propensione all’innovazione delle imprese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34925" y="2349500"/>
            <a:ext cx="35290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latin typeface="Arial" charset="0"/>
              </a:rPr>
              <a:t>Nel 2014-16 ha svolto attività di innovazione il</a:t>
            </a:r>
            <a:endParaRPr lang="it-IT" altLang="it-IT" sz="2400" b="1" i="1">
              <a:latin typeface="Arial" charset="0"/>
            </a:endParaRPr>
          </a:p>
          <a:p>
            <a:pPr algn="ctr" eaLnBrk="1" hangingPunct="1"/>
            <a:r>
              <a:rPr lang="it-IT" altLang="it-IT" sz="2400" b="1" i="1">
                <a:latin typeface="Arial" charset="0"/>
              </a:rPr>
              <a:t>48,7%</a:t>
            </a:r>
            <a:r>
              <a:rPr lang="it-IT" altLang="it-IT" sz="2400">
                <a:latin typeface="Arial" charset="0"/>
              </a:rPr>
              <a:t> </a:t>
            </a:r>
          </a:p>
          <a:p>
            <a:pPr algn="ctr" eaLnBrk="1" hangingPunct="1"/>
            <a:r>
              <a:rPr lang="it-IT" altLang="it-IT" sz="2400">
                <a:latin typeface="Arial" charset="0"/>
              </a:rPr>
              <a:t>delle imprese</a:t>
            </a:r>
          </a:p>
          <a:p>
            <a:pPr algn="ctr" eaLnBrk="1" hangingPunct="1"/>
            <a:r>
              <a:rPr lang="it-IT" altLang="it-IT" sz="2400">
                <a:latin typeface="Arial" charset="0"/>
              </a:rPr>
              <a:t>  industria e servizi </a:t>
            </a:r>
          </a:p>
          <a:p>
            <a:pPr algn="ctr" eaLnBrk="1" hangingPunct="1"/>
            <a:r>
              <a:rPr lang="it-IT" altLang="it-IT" sz="2400">
                <a:latin typeface="Arial" charset="0"/>
              </a:rPr>
              <a:t>con &gt; 10 addetti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651500" y="2679700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 i="1">
                <a:latin typeface="Arial" charset="0"/>
              </a:rPr>
              <a:t>12,2%</a:t>
            </a:r>
            <a:r>
              <a:rPr lang="it-IT" altLang="it-IT" sz="2400">
                <a:latin typeface="Arial" charset="0"/>
              </a:rPr>
              <a:t> 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300788" y="6021388"/>
            <a:ext cx="1687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Processo</a:t>
            </a:r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 rot="-5400000">
            <a:off x="3743326" y="3433762"/>
            <a:ext cx="1687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Prodotto</a:t>
            </a:r>
          </a:p>
        </p:txBody>
      </p:sp>
      <p:sp>
        <p:nvSpPr>
          <p:cNvPr id="35850" name="Text Box 7"/>
          <p:cNvSpPr txBox="1">
            <a:spLocks noChangeArrowheads="1"/>
          </p:cNvSpPr>
          <p:nvPr/>
        </p:nvSpPr>
        <p:spPr bwMode="auto">
          <a:xfrm>
            <a:off x="7451725" y="2679700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 i="1">
                <a:latin typeface="Arial" charset="0"/>
              </a:rPr>
              <a:t>14,8%</a:t>
            </a:r>
            <a:r>
              <a:rPr lang="it-IT" altLang="it-IT" sz="2400">
                <a:latin typeface="Arial" charset="0"/>
              </a:rPr>
              <a:t> </a:t>
            </a:r>
          </a:p>
        </p:txBody>
      </p:sp>
      <p:sp>
        <p:nvSpPr>
          <p:cNvPr id="35851" name="Text Box 7"/>
          <p:cNvSpPr txBox="1">
            <a:spLocks noChangeArrowheads="1"/>
          </p:cNvSpPr>
          <p:nvPr/>
        </p:nvSpPr>
        <p:spPr bwMode="auto">
          <a:xfrm>
            <a:off x="7524750" y="4508500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 i="1">
                <a:latin typeface="Arial" charset="0"/>
              </a:rPr>
              <a:t>9,0%</a:t>
            </a:r>
            <a:r>
              <a:rPr lang="it-IT" altLang="it-IT" sz="2400">
                <a:latin typeface="Arial" charset="0"/>
              </a:rPr>
              <a:t> </a:t>
            </a:r>
          </a:p>
        </p:txBody>
      </p:sp>
      <p:sp>
        <p:nvSpPr>
          <p:cNvPr id="35852" name="Text Box 7"/>
          <p:cNvSpPr txBox="1">
            <a:spLocks noChangeArrowheads="1"/>
          </p:cNvSpPr>
          <p:nvPr/>
        </p:nvSpPr>
        <p:spPr bwMode="auto">
          <a:xfrm>
            <a:off x="5724525" y="4479925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 i="1">
                <a:latin typeface="Arial" charset="0"/>
              </a:rPr>
              <a:t>51,3%</a:t>
            </a:r>
            <a:r>
              <a:rPr lang="it-IT" altLang="it-IT" sz="2400">
                <a:latin typeface="Arial" charset="0"/>
              </a:rPr>
              <a:t> </a:t>
            </a:r>
          </a:p>
        </p:txBody>
      </p:sp>
      <p:sp>
        <p:nvSpPr>
          <p:cNvPr id="35853" name="Text Box 7"/>
          <p:cNvSpPr txBox="1">
            <a:spLocks noChangeArrowheads="1"/>
          </p:cNvSpPr>
          <p:nvPr/>
        </p:nvSpPr>
        <p:spPr bwMode="auto">
          <a:xfrm>
            <a:off x="4865688" y="2708275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SI</a:t>
            </a:r>
          </a:p>
        </p:txBody>
      </p:sp>
      <p:sp>
        <p:nvSpPr>
          <p:cNvPr id="35854" name="Text Box 7"/>
          <p:cNvSpPr txBox="1">
            <a:spLocks noChangeArrowheads="1"/>
          </p:cNvSpPr>
          <p:nvPr/>
        </p:nvSpPr>
        <p:spPr bwMode="auto">
          <a:xfrm>
            <a:off x="7889875" y="5589588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SI</a:t>
            </a:r>
          </a:p>
        </p:txBody>
      </p:sp>
      <p:sp>
        <p:nvSpPr>
          <p:cNvPr id="35855" name="Text Box 7"/>
          <p:cNvSpPr txBox="1">
            <a:spLocks noChangeArrowheads="1"/>
          </p:cNvSpPr>
          <p:nvPr/>
        </p:nvSpPr>
        <p:spPr bwMode="auto">
          <a:xfrm>
            <a:off x="4787900" y="45418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NO</a:t>
            </a:r>
          </a:p>
        </p:txBody>
      </p:sp>
      <p:sp>
        <p:nvSpPr>
          <p:cNvPr id="35856" name="Text Box 7"/>
          <p:cNvSpPr txBox="1">
            <a:spLocks noChangeArrowheads="1"/>
          </p:cNvSpPr>
          <p:nvPr/>
        </p:nvSpPr>
        <p:spPr bwMode="auto">
          <a:xfrm>
            <a:off x="6084888" y="5621338"/>
            <a:ext cx="64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NO</a:t>
            </a:r>
          </a:p>
        </p:txBody>
      </p:sp>
      <p:sp>
        <p:nvSpPr>
          <p:cNvPr id="18" name="Ovale 17"/>
          <p:cNvSpPr/>
          <p:nvPr/>
        </p:nvSpPr>
        <p:spPr>
          <a:xfrm>
            <a:off x="5795963" y="4221163"/>
            <a:ext cx="1079500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950" y="765175"/>
            <a:ext cx="7777163" cy="48244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2411413" y="766763"/>
            <a:ext cx="0" cy="4822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07950" y="1887538"/>
            <a:ext cx="7777163" cy="285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79388" y="169863"/>
            <a:ext cx="806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800" b="1">
                <a:latin typeface="Arial" charset="0"/>
              </a:rPr>
              <a:t>Intensità digitalizzazione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2595563" y="27082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53,3%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17538" y="2708275"/>
            <a:ext cx="1290637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BASSO</a:t>
            </a:r>
          </a:p>
          <a:p>
            <a:pPr eaLnBrk="1" hangingPunct="1">
              <a:spcBef>
                <a:spcPts val="600"/>
              </a:spcBef>
            </a:pPr>
            <a:endParaRPr lang="it-IT" altLang="it-IT" sz="2000" b="1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MEDIO</a:t>
            </a:r>
          </a:p>
          <a:p>
            <a:pPr eaLnBrk="1" hangingPunct="1">
              <a:spcBef>
                <a:spcPts val="600"/>
              </a:spcBef>
            </a:pPr>
            <a:endParaRPr lang="it-IT" altLang="it-IT" sz="2000" b="1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ALTO</a:t>
            </a:r>
          </a:p>
          <a:p>
            <a:pPr eaLnBrk="1" hangingPunct="1">
              <a:spcBef>
                <a:spcPts val="600"/>
              </a:spcBef>
            </a:pPr>
            <a:endParaRPr lang="it-IT" altLang="it-IT" sz="2000" b="1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Totale</a:t>
            </a:r>
          </a:p>
        </p:txBody>
      </p:sp>
      <p:sp>
        <p:nvSpPr>
          <p:cNvPr id="36872" name="Text Box 7"/>
          <p:cNvSpPr txBox="1">
            <a:spLocks noChangeArrowheads="1"/>
          </p:cNvSpPr>
          <p:nvPr/>
        </p:nvSpPr>
        <p:spPr bwMode="auto">
          <a:xfrm>
            <a:off x="41275" y="1989138"/>
            <a:ext cx="2370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 b="1">
                <a:latin typeface="Arial" charset="0"/>
              </a:rPr>
              <a:t>Grado di digitalizzazione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114300" y="981075"/>
            <a:ext cx="1433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" charset="0"/>
              </a:rPr>
              <a:t>Intensità </a:t>
            </a:r>
          </a:p>
          <a:p>
            <a:pPr algn="ctr" eaLnBrk="1" hangingPunct="1"/>
            <a:r>
              <a:rPr lang="it-IT" altLang="it-IT" sz="1800" b="1">
                <a:latin typeface="Arial" charset="0"/>
              </a:rPr>
              <a:t>di capitale</a:t>
            </a:r>
          </a:p>
        </p:txBody>
      </p:sp>
      <p:sp>
        <p:nvSpPr>
          <p:cNvPr id="36874" name="Text Box 7"/>
          <p:cNvSpPr txBox="1">
            <a:spLocks noChangeArrowheads="1"/>
          </p:cNvSpPr>
          <p:nvPr/>
        </p:nvSpPr>
        <p:spPr bwMode="auto">
          <a:xfrm>
            <a:off x="1554163" y="900113"/>
            <a:ext cx="100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1800" b="1">
                <a:latin typeface="Arial" charset="0"/>
              </a:rPr>
              <a:t>umano</a:t>
            </a:r>
          </a:p>
        </p:txBody>
      </p:sp>
      <p:sp>
        <p:nvSpPr>
          <p:cNvPr id="36875" name="Text Box 7"/>
          <p:cNvSpPr txBox="1">
            <a:spLocks noChangeArrowheads="1"/>
          </p:cNvSpPr>
          <p:nvPr/>
        </p:nvSpPr>
        <p:spPr bwMode="auto">
          <a:xfrm>
            <a:off x="1547813" y="1403350"/>
            <a:ext cx="1001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1800" b="1">
                <a:latin typeface="Arial" charset="0"/>
              </a:rPr>
              <a:t>fisico</a:t>
            </a:r>
          </a:p>
        </p:txBody>
      </p:sp>
      <p:sp>
        <p:nvSpPr>
          <p:cNvPr id="28" name="Parentesi graffa aperta 27"/>
          <p:cNvSpPr/>
          <p:nvPr/>
        </p:nvSpPr>
        <p:spPr>
          <a:xfrm>
            <a:off x="1392238" y="836613"/>
            <a:ext cx="155575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34" name="Connettore 1 33"/>
          <p:cNvCxnSpPr/>
          <p:nvPr/>
        </p:nvCxnSpPr>
        <p:spPr>
          <a:xfrm>
            <a:off x="1692275" y="1341438"/>
            <a:ext cx="47513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 Box 7"/>
          <p:cNvSpPr txBox="1">
            <a:spLocks noChangeArrowheads="1"/>
          </p:cNvSpPr>
          <p:nvPr/>
        </p:nvSpPr>
        <p:spPr bwMode="auto">
          <a:xfrm>
            <a:off x="2849563" y="765175"/>
            <a:ext cx="7143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B</a:t>
            </a: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B-M</a:t>
            </a:r>
          </a:p>
        </p:txBody>
      </p:sp>
      <p:sp>
        <p:nvSpPr>
          <p:cNvPr id="36879" name="Text Box 7"/>
          <p:cNvSpPr txBox="1">
            <a:spLocks noChangeArrowheads="1"/>
          </p:cNvSpPr>
          <p:nvPr/>
        </p:nvSpPr>
        <p:spPr bwMode="auto">
          <a:xfrm>
            <a:off x="4362450" y="765175"/>
            <a:ext cx="4254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M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M</a:t>
            </a:r>
          </a:p>
        </p:txBody>
      </p:sp>
      <p:sp>
        <p:nvSpPr>
          <p:cNvPr id="36880" name="Text Box 7"/>
          <p:cNvSpPr txBox="1">
            <a:spLocks noChangeArrowheads="1"/>
          </p:cNvSpPr>
          <p:nvPr/>
        </p:nvSpPr>
        <p:spPr bwMode="auto">
          <a:xfrm>
            <a:off x="5657850" y="752475"/>
            <a:ext cx="4270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A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A</a:t>
            </a:r>
          </a:p>
        </p:txBody>
      </p:sp>
      <p:sp>
        <p:nvSpPr>
          <p:cNvPr id="36881" name="Text Box 7"/>
          <p:cNvSpPr txBox="1">
            <a:spLocks noChangeArrowheads="1"/>
          </p:cNvSpPr>
          <p:nvPr/>
        </p:nvSpPr>
        <p:spPr bwMode="auto">
          <a:xfrm>
            <a:off x="2555875" y="346075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22,0%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82" name="Text Box 7"/>
          <p:cNvSpPr txBox="1">
            <a:spLocks noChangeArrowheads="1"/>
          </p:cNvSpPr>
          <p:nvPr/>
        </p:nvSpPr>
        <p:spPr bwMode="auto">
          <a:xfrm>
            <a:off x="2555875" y="425291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2,3%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83" name="Text Box 7"/>
          <p:cNvSpPr txBox="1">
            <a:spLocks noChangeArrowheads="1"/>
          </p:cNvSpPr>
          <p:nvPr/>
        </p:nvSpPr>
        <p:spPr bwMode="auto">
          <a:xfrm>
            <a:off x="2484438" y="50450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77,6%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84" name="Text Box 7"/>
          <p:cNvSpPr txBox="1">
            <a:spLocks noChangeArrowheads="1"/>
          </p:cNvSpPr>
          <p:nvPr/>
        </p:nvSpPr>
        <p:spPr bwMode="auto">
          <a:xfrm>
            <a:off x="3995738" y="27082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6,9%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85" name="Text Box 7"/>
          <p:cNvSpPr txBox="1">
            <a:spLocks noChangeArrowheads="1"/>
          </p:cNvSpPr>
          <p:nvPr/>
        </p:nvSpPr>
        <p:spPr bwMode="auto">
          <a:xfrm>
            <a:off x="3995738" y="3460750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6,9%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86" name="Text Box 7"/>
          <p:cNvSpPr txBox="1">
            <a:spLocks noChangeArrowheads="1"/>
          </p:cNvSpPr>
          <p:nvPr/>
        </p:nvSpPr>
        <p:spPr bwMode="auto">
          <a:xfrm>
            <a:off x="3995738" y="4252913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2,0%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87" name="Text Box 7"/>
          <p:cNvSpPr txBox="1">
            <a:spLocks noChangeArrowheads="1"/>
          </p:cNvSpPr>
          <p:nvPr/>
        </p:nvSpPr>
        <p:spPr bwMode="auto">
          <a:xfrm>
            <a:off x="3924300" y="5045075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15,8%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cxnSp>
        <p:nvCxnSpPr>
          <p:cNvPr id="46" name="Connettore 1 45"/>
          <p:cNvCxnSpPr/>
          <p:nvPr/>
        </p:nvCxnSpPr>
        <p:spPr>
          <a:xfrm>
            <a:off x="107950" y="4840288"/>
            <a:ext cx="7777163" cy="142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9" name="Text Box 7"/>
          <p:cNvSpPr txBox="1">
            <a:spLocks noChangeArrowheads="1"/>
          </p:cNvSpPr>
          <p:nvPr/>
        </p:nvSpPr>
        <p:spPr bwMode="auto">
          <a:xfrm>
            <a:off x="5292725" y="274161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2,8%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90" name="Text Box 7"/>
          <p:cNvSpPr txBox="1">
            <a:spLocks noChangeArrowheads="1"/>
          </p:cNvSpPr>
          <p:nvPr/>
        </p:nvSpPr>
        <p:spPr bwMode="auto">
          <a:xfrm>
            <a:off x="5292725" y="346075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2,8%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91" name="Text Box 7"/>
          <p:cNvSpPr txBox="1">
            <a:spLocks noChangeArrowheads="1"/>
          </p:cNvSpPr>
          <p:nvPr/>
        </p:nvSpPr>
        <p:spPr bwMode="auto">
          <a:xfrm>
            <a:off x="5292725" y="425291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0,9%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92" name="Text Box 7"/>
          <p:cNvSpPr txBox="1">
            <a:spLocks noChangeArrowheads="1"/>
          </p:cNvSpPr>
          <p:nvPr/>
        </p:nvSpPr>
        <p:spPr bwMode="auto">
          <a:xfrm>
            <a:off x="5292725" y="5045075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6,6%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cxnSp>
        <p:nvCxnSpPr>
          <p:cNvPr id="51" name="Connettore 1 50"/>
          <p:cNvCxnSpPr/>
          <p:nvPr/>
        </p:nvCxnSpPr>
        <p:spPr>
          <a:xfrm>
            <a:off x="6443663" y="765175"/>
            <a:ext cx="0" cy="48228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4" name="Text Box 7"/>
          <p:cNvSpPr txBox="1">
            <a:spLocks noChangeArrowheads="1"/>
          </p:cNvSpPr>
          <p:nvPr/>
        </p:nvSpPr>
        <p:spPr bwMode="auto">
          <a:xfrm>
            <a:off x="6732588" y="1052513"/>
            <a:ext cx="12239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it-IT" altLang="it-IT" sz="2000" b="1">
                <a:latin typeface="Arial" charset="0"/>
              </a:rPr>
              <a:t>Totale</a:t>
            </a:r>
          </a:p>
        </p:txBody>
      </p:sp>
      <p:sp>
        <p:nvSpPr>
          <p:cNvPr id="36895" name="Text Box 7"/>
          <p:cNvSpPr txBox="1">
            <a:spLocks noChangeArrowheads="1"/>
          </p:cNvSpPr>
          <p:nvPr/>
        </p:nvSpPr>
        <p:spPr bwMode="auto">
          <a:xfrm>
            <a:off x="6588125" y="2741613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63,0%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96" name="Text Box 7"/>
          <p:cNvSpPr txBox="1">
            <a:spLocks noChangeArrowheads="1"/>
          </p:cNvSpPr>
          <p:nvPr/>
        </p:nvSpPr>
        <p:spPr bwMode="auto">
          <a:xfrm>
            <a:off x="6588125" y="3460750"/>
            <a:ext cx="122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31,7%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97" name="Text Box 7"/>
          <p:cNvSpPr txBox="1">
            <a:spLocks noChangeArrowheads="1"/>
          </p:cNvSpPr>
          <p:nvPr/>
        </p:nvSpPr>
        <p:spPr bwMode="auto">
          <a:xfrm>
            <a:off x="6659563" y="4252913"/>
            <a:ext cx="1225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5,3%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36898" name="Text Box 7"/>
          <p:cNvSpPr txBox="1">
            <a:spLocks noChangeArrowheads="1"/>
          </p:cNvSpPr>
          <p:nvPr/>
        </p:nvSpPr>
        <p:spPr bwMode="auto">
          <a:xfrm>
            <a:off x="6516688" y="5045075"/>
            <a:ext cx="1223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 i="1">
                <a:latin typeface="Arial" charset="0"/>
              </a:rPr>
              <a:t>100,0%</a:t>
            </a:r>
            <a:r>
              <a:rPr lang="it-IT" altLang="it-IT" sz="2000">
                <a:latin typeface="Arial" charset="0"/>
              </a:rPr>
              <a:t> </a:t>
            </a:r>
          </a:p>
        </p:txBody>
      </p:sp>
      <p:sp>
        <p:nvSpPr>
          <p:cNvPr id="61" name="Ovale 60"/>
          <p:cNvSpPr/>
          <p:nvPr/>
        </p:nvSpPr>
        <p:spPr>
          <a:xfrm>
            <a:off x="6588125" y="2492375"/>
            <a:ext cx="1079500" cy="9144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3671887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49275"/>
            <a:ext cx="45688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79388" y="692150"/>
            <a:ext cx="8856662" cy="568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5888"/>
            <a:ext cx="76057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79388" y="1844675"/>
            <a:ext cx="8856662" cy="1692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9535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107950" y="6165850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ISTAT, «Rapporto sulla competitività dei settori produttiivi «, 2018 p.70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7950" y="2565400"/>
            <a:ext cx="8953500" cy="6985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7"/>
          <p:cNvSpPr txBox="1">
            <a:spLocks noChangeArrowheads="1"/>
          </p:cNvSpPr>
          <p:nvPr/>
        </p:nvSpPr>
        <p:spPr bwMode="auto">
          <a:xfrm>
            <a:off x="107950" y="115888"/>
            <a:ext cx="3384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800" b="1">
                <a:latin typeface="Arial" charset="0"/>
              </a:rPr>
              <a:t>Piano Industria 4.0</a:t>
            </a: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-36513" y="2447925"/>
            <a:ext cx="3384551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400">
                <a:latin typeface="Arial" charset="0"/>
              </a:rPr>
              <a:t>2. Facilitazioni fiscali</a:t>
            </a: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1600">
                <a:latin typeface="Arial" charset="0"/>
              </a:rPr>
              <a:t> (nuove tecnologie e processi innovativi)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3708400" y="1851025"/>
            <a:ext cx="518318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>
                <a:latin typeface="Arial" charset="0"/>
              </a:rPr>
              <a:t>Iper-ammortamento </a:t>
            </a:r>
            <a:r>
              <a:rPr lang="it-IT" altLang="it-IT" sz="2000">
                <a:latin typeface="Arial" charset="0"/>
              </a:rPr>
              <a:t>(250% inv.)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>
                <a:latin typeface="Arial" charset="0"/>
              </a:rPr>
              <a:t>Super-ammortamento </a:t>
            </a:r>
            <a:r>
              <a:rPr lang="it-IT" altLang="it-IT" sz="2000">
                <a:latin typeface="Arial" charset="0"/>
              </a:rPr>
              <a:t>(140% inv.)</a:t>
            </a:r>
          </a:p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>
                <a:latin typeface="Arial" charset="0"/>
              </a:rPr>
              <a:t>Patent-Box </a:t>
            </a:r>
            <a:r>
              <a:rPr lang="it-IT" altLang="it-IT" sz="2000">
                <a:latin typeface="Arial" charset="0"/>
              </a:rPr>
              <a:t>(ulteriore riduzione 50% IRAP-IRES)  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34925" y="1022350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AutoNum type="arabicPeriod"/>
            </a:pPr>
            <a:r>
              <a:rPr lang="it-IT" altLang="it-IT" sz="2400">
                <a:latin typeface="Arial" charset="0"/>
              </a:rPr>
              <a:t>Attività di R&amp;S</a:t>
            </a:r>
            <a:endParaRPr lang="it-IT" altLang="it-IT" sz="2000">
              <a:latin typeface="Arial" charset="0"/>
            </a:endParaRP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3779838" y="911225"/>
            <a:ext cx="51133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858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>
                <a:latin typeface="Arial" charset="0"/>
              </a:rPr>
              <a:t>Credito di imposta 50% </a:t>
            </a:r>
          </a:p>
          <a:p>
            <a:pPr lvl="2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1600">
                <a:latin typeface="Arial" charset="0"/>
              </a:rPr>
              <a:t>(fino max 20mn)</a:t>
            </a:r>
            <a:endParaRPr lang="it-IT" altLang="it-IT" sz="1100">
              <a:latin typeface="Arial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-36513" y="5062538"/>
            <a:ext cx="3671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400">
                <a:latin typeface="Arial" charset="0"/>
              </a:rPr>
              <a:t>3. Riduzioni fiscali per PMI e Start-up innovative</a:t>
            </a:r>
          </a:p>
        </p:txBody>
      </p:sp>
      <p:sp>
        <p:nvSpPr>
          <p:cNvPr id="39944" name="Text Box 7"/>
          <p:cNvSpPr txBox="1">
            <a:spLocks noChangeArrowheads="1"/>
          </p:cNvSpPr>
          <p:nvPr/>
        </p:nvSpPr>
        <p:spPr bwMode="auto">
          <a:xfrm>
            <a:off x="3635375" y="4924425"/>
            <a:ext cx="5724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>
                <a:latin typeface="Arial" charset="0"/>
              </a:rPr>
              <a:t>Riduzione 30% per </a:t>
            </a:r>
            <a:r>
              <a:rPr lang="it-IT" altLang="it-IT" sz="2400" i="1">
                <a:latin typeface="Arial" charset="0"/>
              </a:rPr>
              <a:t>Private Equity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altLang="it-IT" sz="2400">
                <a:latin typeface="Arial" charset="0"/>
              </a:rPr>
              <a:t>Salario di produttività </a:t>
            </a:r>
          </a:p>
          <a:p>
            <a:pPr lvl="1" eaLnBrk="1" hangingPunct="1">
              <a:lnSpc>
                <a:spcPct val="150000"/>
              </a:lnSpc>
              <a:spcBef>
                <a:spcPts val="600"/>
              </a:spcBef>
              <a:buFont typeface="Arial" charset="0"/>
              <a:buNone/>
            </a:pPr>
            <a:r>
              <a:rPr lang="it-IT" altLang="it-IT" sz="1400">
                <a:latin typeface="Arial" charset="0"/>
              </a:rPr>
              <a:t>(+10% per </a:t>
            </a:r>
            <a:r>
              <a:rPr lang="el-GR" altLang="it-IT" sz="1400">
                <a:latin typeface="Arial" charset="0"/>
              </a:rPr>
              <a:t>Δ</a:t>
            </a:r>
            <a:r>
              <a:rPr lang="it-IT" altLang="it-IT" sz="1400">
                <a:latin typeface="Arial" charset="0"/>
              </a:rPr>
              <a:t> profittabilità, efficienza qualità e innovazione)</a:t>
            </a:r>
          </a:p>
        </p:txBody>
      </p:sp>
      <p:sp>
        <p:nvSpPr>
          <p:cNvPr id="9" name="Parentesi graffa aperta 8"/>
          <p:cNvSpPr/>
          <p:nvPr/>
        </p:nvSpPr>
        <p:spPr>
          <a:xfrm>
            <a:off x="3492500" y="1022350"/>
            <a:ext cx="155575" cy="4619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Parentesi graffa aperta 9"/>
          <p:cNvSpPr/>
          <p:nvPr/>
        </p:nvSpPr>
        <p:spPr>
          <a:xfrm>
            <a:off x="3419475" y="2060575"/>
            <a:ext cx="300038" cy="20161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1" name="Parentesi graffa aperta 10"/>
          <p:cNvSpPr/>
          <p:nvPr/>
        </p:nvSpPr>
        <p:spPr>
          <a:xfrm>
            <a:off x="3408363" y="5062538"/>
            <a:ext cx="311150" cy="124618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/>
          <p:cNvSpPr txBox="1">
            <a:spLocks noChangeArrowheads="1"/>
          </p:cNvSpPr>
          <p:nvPr/>
        </p:nvSpPr>
        <p:spPr bwMode="auto">
          <a:xfrm>
            <a:off x="107950" y="1196975"/>
            <a:ext cx="33845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400">
                <a:latin typeface="Arial" charset="0"/>
              </a:rPr>
              <a:t>4. Accesso al credito</a:t>
            </a:r>
          </a:p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(nuova Sabatini)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3779838" y="252413"/>
            <a:ext cx="5113337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2857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400">
                <a:latin typeface="Arial" charset="0"/>
              </a:rPr>
              <a:t>Contributi e agevolazioni su prestiti concessi da banche (tra 20mila e 2mil) </a:t>
            </a:r>
          </a:p>
          <a:p>
            <a:pPr lvl="1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1800">
                <a:latin typeface="Arial" charset="0"/>
              </a:rPr>
              <a:t>per investimenti in macchinari e beni capitali impiegati nella produzione di tecnologie digitali). Fondo garanzia pubblica fino all’80% del prestito</a:t>
            </a:r>
            <a:endParaRPr lang="it-IT" altLang="it-IT" sz="1600">
              <a:latin typeface="Arial" charset="0"/>
            </a:endParaRPr>
          </a:p>
        </p:txBody>
      </p:sp>
      <p:sp>
        <p:nvSpPr>
          <p:cNvPr id="4" name="Parentesi graffa aperta 3"/>
          <p:cNvSpPr/>
          <p:nvPr/>
        </p:nvSpPr>
        <p:spPr>
          <a:xfrm>
            <a:off x="3468688" y="260350"/>
            <a:ext cx="311150" cy="23764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07950" y="4551363"/>
            <a:ext cx="395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400">
                <a:latin typeface="Arial" charset="0"/>
              </a:rPr>
              <a:t>5. Sviluppo competenze</a:t>
            </a:r>
            <a:endParaRPr lang="it-IT" altLang="it-IT" sz="1800">
              <a:latin typeface="Arial" charset="0"/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3492500" y="3068638"/>
            <a:ext cx="287338" cy="35290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779838" y="2965450"/>
            <a:ext cx="51847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 i="1">
                <a:latin typeface="Arial" charset="0"/>
              </a:rPr>
              <a:t>«Hub dell’Innovazione digitale» </a:t>
            </a:r>
            <a:r>
              <a:rPr lang="it-IT" altLang="it-IT" sz="2000" i="1">
                <a:latin typeface="Arial" charset="0"/>
              </a:rPr>
              <a:t>C</a:t>
            </a:r>
            <a:r>
              <a:rPr lang="it-IT" altLang="it-IT" sz="2000">
                <a:latin typeface="Arial" charset="0"/>
              </a:rPr>
              <a:t>onfindustria e Rete Imprese Italia (CNA, Confartigianato, Confesercenti, Confcommercio) 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 i="1">
                <a:latin typeface="Arial" charset="0"/>
              </a:rPr>
              <a:t>«Centri di Competenza e Innovazione» </a:t>
            </a:r>
            <a:r>
              <a:rPr lang="it-IT" altLang="it-IT" sz="2000">
                <a:latin typeface="Arial" charset="0"/>
              </a:rPr>
              <a:t>(Rapporto Università/Imprese per ricerca industriale)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400" i="1">
                <a:latin typeface="Arial" charset="0"/>
              </a:rPr>
              <a:t>«Digital Business Points»</a:t>
            </a:r>
            <a:r>
              <a:rPr lang="it-IT" altLang="it-IT" sz="2400">
                <a:latin typeface="Arial" charset="0"/>
              </a:rPr>
              <a:t> </a:t>
            </a:r>
            <a:r>
              <a:rPr lang="it-IT" altLang="it-IT" sz="2000">
                <a:latin typeface="Arial" charset="0"/>
              </a:rPr>
              <a:t>delle Camere del Lavoro </a:t>
            </a:r>
            <a:endParaRPr lang="it-IT" altLang="it-IT" sz="180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9001125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16338"/>
            <a:ext cx="9061450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7812088" y="2133600"/>
            <a:ext cx="914400" cy="14398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081338" y="2060575"/>
            <a:ext cx="1611312" cy="14398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Parentesi graffa chiusa 3"/>
          <p:cNvSpPr/>
          <p:nvPr/>
        </p:nvSpPr>
        <p:spPr>
          <a:xfrm>
            <a:off x="3768725" y="2349500"/>
            <a:ext cx="155575" cy="914400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924300" y="2276475"/>
            <a:ext cx="768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200%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40%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55%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40%</a:t>
            </a:r>
          </a:p>
          <a:p>
            <a:pPr algn="ctr" eaLnBrk="1" hangingPunct="1"/>
            <a:endParaRPr lang="it-IT" altLang="it-IT" sz="1200" i="1">
              <a:latin typeface="Arial" charset="0"/>
            </a:endParaRPr>
          </a:p>
        </p:txBody>
      </p:sp>
      <p:sp>
        <p:nvSpPr>
          <p:cNvPr id="10" name="Parentesi graffa chiusa 9"/>
          <p:cNvSpPr/>
          <p:nvPr/>
        </p:nvSpPr>
        <p:spPr>
          <a:xfrm>
            <a:off x="3768725" y="5035550"/>
            <a:ext cx="155575" cy="914400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924300" y="4986338"/>
            <a:ext cx="768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28,6%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17,6%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31,6%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31,8%</a:t>
            </a:r>
          </a:p>
          <a:p>
            <a:pPr algn="ctr" eaLnBrk="1" hangingPunct="1"/>
            <a:endParaRPr lang="it-IT" altLang="it-IT" sz="1200" i="1">
              <a:latin typeface="Arial" charset="0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3105150" y="4797425"/>
            <a:ext cx="1611313" cy="14398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1995" name="Text Box 7"/>
          <p:cNvSpPr txBox="1">
            <a:spLocks noChangeArrowheads="1"/>
          </p:cNvSpPr>
          <p:nvPr/>
        </p:nvSpPr>
        <p:spPr bwMode="auto">
          <a:xfrm>
            <a:off x="8459788" y="4986338"/>
            <a:ext cx="7683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4,8%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11,8%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10,5%</a:t>
            </a:r>
          </a:p>
          <a:p>
            <a:pPr algn="ctr" eaLnBrk="1" hangingPunct="1">
              <a:spcAft>
                <a:spcPts val="600"/>
              </a:spcAft>
            </a:pPr>
            <a:r>
              <a:rPr lang="it-IT" altLang="it-IT" sz="1200" i="1">
                <a:latin typeface="Arial" charset="0"/>
              </a:rPr>
              <a:t>4,5%</a:t>
            </a:r>
          </a:p>
          <a:p>
            <a:pPr algn="ctr" eaLnBrk="1" hangingPunct="1"/>
            <a:endParaRPr lang="it-IT" altLang="it-IT" sz="1200" i="1">
              <a:latin typeface="Arial" charset="0"/>
            </a:endParaRPr>
          </a:p>
        </p:txBody>
      </p:sp>
      <p:sp>
        <p:nvSpPr>
          <p:cNvPr id="16" name="Parentesi graffa chiusa 15"/>
          <p:cNvSpPr/>
          <p:nvPr/>
        </p:nvSpPr>
        <p:spPr>
          <a:xfrm>
            <a:off x="8377238" y="5035550"/>
            <a:ext cx="155575" cy="914400"/>
          </a:xfrm>
          <a:prstGeom prst="righ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7569200" y="4797425"/>
            <a:ext cx="1611313" cy="14398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2400"/>
            <a:ext cx="8112125" cy="608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468313" y="6237288"/>
            <a:ext cx="66246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Banca d’Italia, Bollettino Economico n.1 2019 (Gennaio) p.42</a:t>
            </a:r>
          </a:p>
        </p:txBody>
      </p:sp>
      <p:sp>
        <p:nvSpPr>
          <p:cNvPr id="2" name="Rettangolo 1"/>
          <p:cNvSpPr/>
          <p:nvPr/>
        </p:nvSpPr>
        <p:spPr>
          <a:xfrm>
            <a:off x="2627313" y="260350"/>
            <a:ext cx="4032250" cy="431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187450" y="303213"/>
            <a:ext cx="662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Moltiplicatori fiscali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1187450" y="2133600"/>
            <a:ext cx="768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Arial" charset="0"/>
              </a:rPr>
              <a:t>+Inv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pubb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492500" y="2060575"/>
            <a:ext cx="766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Arial" charset="0"/>
              </a:rPr>
              <a:t>+Inv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pubb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5819775" y="1846263"/>
            <a:ext cx="768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Arial" charset="0"/>
              </a:rPr>
              <a:t>+Inv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pubb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2484438" y="3284538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Arial" charset="0"/>
              </a:rPr>
              <a:t>-Contr.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sociali</a:t>
            </a:r>
          </a:p>
        </p:txBody>
      </p:sp>
      <p:sp>
        <p:nvSpPr>
          <p:cNvPr id="43018" name="Text Box 7"/>
          <p:cNvSpPr txBox="1">
            <a:spLocks noChangeArrowheads="1"/>
          </p:cNvSpPr>
          <p:nvPr/>
        </p:nvSpPr>
        <p:spPr bwMode="auto">
          <a:xfrm>
            <a:off x="4787900" y="1773238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Arial" charset="0"/>
              </a:rPr>
              <a:t>-Contr.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sociali</a:t>
            </a:r>
          </a:p>
        </p:txBody>
      </p:sp>
      <p:sp>
        <p:nvSpPr>
          <p:cNvPr id="43019" name="Text Box 7"/>
          <p:cNvSpPr txBox="1">
            <a:spLocks noChangeArrowheads="1"/>
          </p:cNvSpPr>
          <p:nvPr/>
        </p:nvSpPr>
        <p:spPr bwMode="auto">
          <a:xfrm>
            <a:off x="7019925" y="1052513"/>
            <a:ext cx="936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>
                <a:latin typeface="Arial" charset="0"/>
              </a:rPr>
              <a:t>-Contr.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sociali</a:t>
            </a:r>
          </a:p>
        </p:txBody>
      </p:sp>
      <p:sp>
        <p:nvSpPr>
          <p:cNvPr id="43020" name="Text Box 7"/>
          <p:cNvSpPr txBox="1">
            <a:spLocks noChangeArrowheads="1"/>
          </p:cNvSpPr>
          <p:nvPr/>
        </p:nvSpPr>
        <p:spPr bwMode="auto">
          <a:xfrm>
            <a:off x="468313" y="6505575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Banca d’Italia, Relazione Annuale per il 2018, (30 maggio 2019) pp. 213-222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00113" y="5156200"/>
            <a:ext cx="7258050" cy="13684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42988" y="5272088"/>
            <a:ext cx="2160587" cy="1109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348038" y="5272088"/>
            <a:ext cx="2303462" cy="1109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724525" y="5272088"/>
            <a:ext cx="2303463" cy="1109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042988" y="5373688"/>
            <a:ext cx="216058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Minori salari netti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(Tab.21)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348038" y="5283200"/>
            <a:ext cx="23764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Maggiori ore-lavoro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e per addetto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(Tab. 22)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011863" y="5287963"/>
            <a:ext cx="17287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Minore occupazione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 11-25)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3563938" y="3500438"/>
            <a:ext cx="201612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Minore VA per addetto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(Tabb.12-22-26)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490913" y="3573463"/>
            <a:ext cx="2160587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Freccia a destra 12"/>
          <p:cNvSpPr/>
          <p:nvPr/>
        </p:nvSpPr>
        <p:spPr>
          <a:xfrm rot="5400000" flipV="1">
            <a:off x="4356100" y="4365625"/>
            <a:ext cx="358775" cy="9366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5400000" flipV="1">
            <a:off x="4356100" y="2779713"/>
            <a:ext cx="358775" cy="9366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932363" y="1773238"/>
            <a:ext cx="2663825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398" name="Text Box 7"/>
          <p:cNvSpPr txBox="1">
            <a:spLocks noChangeArrowheads="1"/>
          </p:cNvSpPr>
          <p:nvPr/>
        </p:nvSpPr>
        <p:spPr bwMode="auto">
          <a:xfrm>
            <a:off x="5076825" y="1700213"/>
            <a:ext cx="2374900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Vincolo tecnologico esterno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 16-17)</a:t>
            </a:r>
          </a:p>
        </p:txBody>
      </p:sp>
      <p:sp>
        <p:nvSpPr>
          <p:cNvPr id="16399" name="Text Box 7"/>
          <p:cNvSpPr txBox="1">
            <a:spLocks noChangeArrowheads="1"/>
          </p:cNvSpPr>
          <p:nvPr/>
        </p:nvSpPr>
        <p:spPr bwMode="auto">
          <a:xfrm>
            <a:off x="1116013" y="1700213"/>
            <a:ext cx="32400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Bassa intensità tecnologica investimenti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(Tabb.13-18)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331913" y="1743075"/>
            <a:ext cx="2808287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Freccia bidirezionale orizzontale 8"/>
          <p:cNvSpPr/>
          <p:nvPr/>
        </p:nvSpPr>
        <p:spPr>
          <a:xfrm>
            <a:off x="4284663" y="2060575"/>
            <a:ext cx="576262" cy="360363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900113" y="1557338"/>
            <a:ext cx="7258050" cy="13684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203575" y="115888"/>
            <a:ext cx="2663825" cy="965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404" name="Text Box 7"/>
          <p:cNvSpPr txBox="1">
            <a:spLocks noChangeArrowheads="1"/>
          </p:cNvSpPr>
          <p:nvPr/>
        </p:nvSpPr>
        <p:spPr bwMode="auto">
          <a:xfrm>
            <a:off x="2987675" y="153988"/>
            <a:ext cx="30972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Investimenti in R&amp;S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800">
                <a:latin typeface="Arial" charset="0"/>
              </a:rPr>
              <a:t>(Europa e Horizon 2020)</a:t>
            </a:r>
            <a:endParaRPr lang="it-IT" altLang="it-IT" sz="1400">
              <a:latin typeface="Arial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 rot="5400000" flipV="1">
            <a:off x="4356100" y="836613"/>
            <a:ext cx="358775" cy="9366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406" name="Text Box 7"/>
          <p:cNvSpPr txBox="1">
            <a:spLocks noChangeArrowheads="1"/>
          </p:cNvSpPr>
          <p:nvPr/>
        </p:nvSpPr>
        <p:spPr bwMode="auto">
          <a:xfrm rot="-5400000">
            <a:off x="-307975" y="242887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800" b="1">
                <a:solidFill>
                  <a:srgbClr val="FF0000"/>
                </a:solidFill>
                <a:latin typeface="Arial" charset="0"/>
              </a:rPr>
              <a:t>Cap.1</a:t>
            </a:r>
            <a:r>
              <a:rPr lang="it-IT" altLang="it-IT" sz="1800" b="1">
                <a:latin typeface="Arial" charset="0"/>
              </a:rPr>
              <a:t> </a:t>
            </a:r>
            <a:r>
              <a:rPr lang="it-IT" altLang="it-IT" sz="1800" b="1">
                <a:solidFill>
                  <a:srgbClr val="FF0000"/>
                </a:solidFill>
                <a:latin typeface="Arial" charset="0"/>
              </a:rPr>
              <a:t> TERAPIE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407" name="Text Box 7"/>
          <p:cNvSpPr txBox="1">
            <a:spLocks noChangeArrowheads="1"/>
          </p:cNvSpPr>
          <p:nvPr/>
        </p:nvSpPr>
        <p:spPr bwMode="auto">
          <a:xfrm rot="-5400000">
            <a:off x="-1193006" y="4144169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800" b="1">
                <a:solidFill>
                  <a:srgbClr val="FF0000"/>
                </a:solidFill>
                <a:latin typeface="Arial" charset="0"/>
              </a:rPr>
              <a:t>Capp.2-3 : DIAGNOSI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" name="Parentesi graffa aperta 10"/>
          <p:cNvSpPr/>
          <p:nvPr/>
        </p:nvSpPr>
        <p:spPr>
          <a:xfrm>
            <a:off x="684213" y="115888"/>
            <a:ext cx="155575" cy="91440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1" name="Parentesi graffa aperta 30"/>
          <p:cNvSpPr/>
          <p:nvPr/>
        </p:nvSpPr>
        <p:spPr>
          <a:xfrm>
            <a:off x="684213" y="1506538"/>
            <a:ext cx="155575" cy="5018087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6410" name="Text Box 7"/>
          <p:cNvSpPr txBox="1">
            <a:spLocks noChangeArrowheads="1"/>
          </p:cNvSpPr>
          <p:nvPr/>
        </p:nvSpPr>
        <p:spPr bwMode="auto">
          <a:xfrm>
            <a:off x="6011863" y="273050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4000" b="1">
                <a:latin typeface="Arial" charset="0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9037638" cy="633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4859338" y="644366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>
                <a:latin typeface="Arial" charset="0"/>
              </a:rPr>
              <a:t>Romano-Beretta-Camisana (2019) p. 20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1403350" y="663575"/>
            <a:ext cx="66246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 Occupati manifattura – Province lombarde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827088" y="2708275"/>
            <a:ext cx="741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5364163" y="1125538"/>
            <a:ext cx="0" cy="41036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243888" y="2179638"/>
            <a:ext cx="431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8243888" y="4868863"/>
            <a:ext cx="431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8316913" y="4797425"/>
            <a:ext cx="431800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8469313" y="2133600"/>
            <a:ext cx="4318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8027988" y="2205038"/>
            <a:ext cx="1044575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4044" name="Text Box 7"/>
          <p:cNvSpPr txBox="1">
            <a:spLocks noChangeArrowheads="1"/>
          </p:cNvSpPr>
          <p:nvPr/>
        </p:nvSpPr>
        <p:spPr bwMode="auto">
          <a:xfrm>
            <a:off x="8023225" y="2205038"/>
            <a:ext cx="115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Sondrio</a:t>
            </a:r>
          </a:p>
        </p:txBody>
      </p:sp>
      <p:sp>
        <p:nvSpPr>
          <p:cNvPr id="44045" name="Text Box 7"/>
          <p:cNvSpPr txBox="1">
            <a:spLocks noChangeArrowheads="1"/>
          </p:cNvSpPr>
          <p:nvPr/>
        </p:nvSpPr>
        <p:spPr bwMode="auto">
          <a:xfrm>
            <a:off x="7951788" y="4829175"/>
            <a:ext cx="115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 Narrow" pitchFamily="34" charset="0"/>
              </a:rPr>
              <a:t>Pavia</a:t>
            </a:r>
          </a:p>
        </p:txBody>
      </p:sp>
      <p:sp>
        <p:nvSpPr>
          <p:cNvPr id="16" name="Ovale 15"/>
          <p:cNvSpPr/>
          <p:nvPr/>
        </p:nvSpPr>
        <p:spPr>
          <a:xfrm>
            <a:off x="7956550" y="4797425"/>
            <a:ext cx="10795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23938"/>
            <a:ext cx="8739188" cy="521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059" name="Text Box 7"/>
          <p:cNvSpPr txBox="1">
            <a:spLocks noChangeArrowheads="1"/>
          </p:cNvSpPr>
          <p:nvPr/>
        </p:nvSpPr>
        <p:spPr bwMode="auto">
          <a:xfrm>
            <a:off x="179388" y="6321425"/>
            <a:ext cx="8280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</a:t>
            </a:r>
            <a:r>
              <a:rPr lang="it-IT" altLang="it-IT" sz="1200">
                <a:latin typeface="Arial" charset="0"/>
              </a:rPr>
              <a:t>Banca d’Italia –E.Breda- R.Cappariello, «A Tale of Two Bazaar Economies : an Input-Output Analysis for Germay and Italy», Temi di Discussione n. 79 (2010)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1260475" y="446088"/>
            <a:ext cx="6624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400" b="1">
                <a:latin typeface="Arial" charset="0"/>
              </a:rPr>
              <a:t>Inputs importati - Manifattura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1979613" y="1557338"/>
            <a:ext cx="41052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800" b="1">
                <a:latin typeface="Arial" charset="0"/>
              </a:rPr>
              <a:t>Inputs importati / Inputs Totali (</a:t>
            </a:r>
            <a:r>
              <a:rPr lang="it-IT" altLang="it-IT" sz="1800" b="1" i="1">
                <a:latin typeface="Arial" charset="0"/>
              </a:rPr>
              <a:t>IITI</a:t>
            </a:r>
            <a:r>
              <a:rPr lang="it-IT" altLang="it-IT" sz="1800" b="1">
                <a:latin typeface="Arial" charset="0"/>
              </a:rPr>
              <a:t>)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964238" y="2152650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GER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24600" y="2565400"/>
            <a:ext cx="768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99200" y="4292600"/>
            <a:ext cx="685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it-IT" alt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GER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11938" y="3789363"/>
            <a:ext cx="768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ITA</a:t>
            </a:r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2051050" y="3500438"/>
            <a:ext cx="41529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800" b="1">
                <a:latin typeface="Arial" charset="0"/>
              </a:rPr>
              <a:t> Import intermedi / Produzione (</a:t>
            </a:r>
            <a:r>
              <a:rPr lang="it-IT" altLang="it-IT" sz="1800" b="1" i="1">
                <a:latin typeface="Arial" charset="0"/>
              </a:rPr>
              <a:t>ICP</a:t>
            </a:r>
            <a:r>
              <a:rPr lang="it-IT" altLang="it-IT" sz="1800" b="1">
                <a:latin typeface="Arial" charset="0"/>
              </a:rPr>
              <a:t>)</a:t>
            </a:r>
          </a:p>
        </p:txBody>
      </p:sp>
      <p:sp>
        <p:nvSpPr>
          <p:cNvPr id="11" name="Ovale 10"/>
          <p:cNvSpPr/>
          <p:nvPr/>
        </p:nvSpPr>
        <p:spPr>
          <a:xfrm>
            <a:off x="34925" y="3644900"/>
            <a:ext cx="792163" cy="41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34925" y="1916113"/>
            <a:ext cx="792163" cy="411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419475" y="5127625"/>
            <a:ext cx="2160588" cy="1541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3492500" y="560070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Esportazioni  GER verso 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92500" y="2895600"/>
            <a:ext cx="2160588" cy="1541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3635375" y="692150"/>
            <a:ext cx="1944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Importazioni beni intermedi GER da ITA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563938" y="404813"/>
            <a:ext cx="2160587" cy="15414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Freccia curva 2"/>
          <p:cNvSpPr/>
          <p:nvPr/>
        </p:nvSpPr>
        <p:spPr>
          <a:xfrm flipV="1">
            <a:off x="1187450" y="4652963"/>
            <a:ext cx="2160588" cy="2016125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1619250" y="5949950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20,5% </a:t>
            </a:r>
            <a:r>
              <a:rPr lang="it-IT" altLang="it-IT" sz="1800">
                <a:latin typeface="Arial" charset="0"/>
              </a:rPr>
              <a:t>(FVA)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323850" y="2276475"/>
            <a:ext cx="2160588" cy="247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6090" name="Text Box 7"/>
          <p:cNvSpPr txBox="1">
            <a:spLocks noChangeArrowheads="1"/>
          </p:cNvSpPr>
          <p:nvPr/>
        </p:nvSpPr>
        <p:spPr bwMode="auto">
          <a:xfrm>
            <a:off x="539750" y="2997200"/>
            <a:ext cx="1728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VALORE AGGIUNTO ITALIA</a:t>
            </a:r>
          </a:p>
        </p:txBody>
      </p:sp>
      <p:sp>
        <p:nvSpPr>
          <p:cNvPr id="35" name="Freccia a destra 34"/>
          <p:cNvSpPr/>
          <p:nvPr/>
        </p:nvSpPr>
        <p:spPr>
          <a:xfrm rot="16200000" flipV="1">
            <a:off x="4161632" y="1578769"/>
            <a:ext cx="820737" cy="15843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6092" name="Text Box 7"/>
          <p:cNvSpPr txBox="1">
            <a:spLocks noChangeArrowheads="1"/>
          </p:cNvSpPr>
          <p:nvPr/>
        </p:nvSpPr>
        <p:spPr bwMode="auto">
          <a:xfrm>
            <a:off x="6156325" y="6505575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R.Cappariello- A. Felletig  (2015)</a:t>
            </a:r>
          </a:p>
        </p:txBody>
      </p:sp>
      <p:sp>
        <p:nvSpPr>
          <p:cNvPr id="46093" name="Text Box 7"/>
          <p:cNvSpPr txBox="1">
            <a:spLocks noChangeArrowheads="1"/>
          </p:cNvSpPr>
          <p:nvPr/>
        </p:nvSpPr>
        <p:spPr bwMode="auto">
          <a:xfrm>
            <a:off x="3563938" y="3055938"/>
            <a:ext cx="19446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Domanda </a:t>
            </a:r>
          </a:p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beni intermedi GER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16238" y="188913"/>
            <a:ext cx="3527425" cy="4824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419475" y="5127625"/>
            <a:ext cx="2160588" cy="1541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3492500" y="560070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Esportazioni  GER verso 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92500" y="2895600"/>
            <a:ext cx="2160588" cy="1541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635375" y="3133725"/>
            <a:ext cx="1944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Importazioni beni intermedi GER da ITA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3708400" y="620713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Esportazioni 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ITA verso GER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563938" y="404813"/>
            <a:ext cx="2160587" cy="15414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Freccia curva 2"/>
          <p:cNvSpPr/>
          <p:nvPr/>
        </p:nvSpPr>
        <p:spPr>
          <a:xfrm flipV="1">
            <a:off x="1187450" y="4652963"/>
            <a:ext cx="2160588" cy="2016125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7113" name="Text Box 7"/>
          <p:cNvSpPr txBox="1">
            <a:spLocks noChangeArrowheads="1"/>
          </p:cNvSpPr>
          <p:nvPr/>
        </p:nvSpPr>
        <p:spPr bwMode="auto">
          <a:xfrm>
            <a:off x="1619250" y="5949950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20,5% </a:t>
            </a:r>
            <a:r>
              <a:rPr lang="it-IT" altLang="it-IT" sz="1800">
                <a:latin typeface="Arial" charset="0"/>
              </a:rPr>
              <a:t>(FVA)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323850" y="2276475"/>
            <a:ext cx="2160588" cy="247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5" name="Freccia a destra 34"/>
          <p:cNvSpPr/>
          <p:nvPr/>
        </p:nvSpPr>
        <p:spPr>
          <a:xfrm rot="16200000" flipV="1">
            <a:off x="4161632" y="1578769"/>
            <a:ext cx="820737" cy="15843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7116" name="Text Box 7"/>
          <p:cNvSpPr txBox="1">
            <a:spLocks noChangeArrowheads="1"/>
          </p:cNvSpPr>
          <p:nvPr/>
        </p:nvSpPr>
        <p:spPr bwMode="auto">
          <a:xfrm>
            <a:off x="4140200" y="2133600"/>
            <a:ext cx="9826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20,2%</a:t>
            </a:r>
          </a:p>
          <a:p>
            <a:pPr algn="ctr" eaLnBrk="1" hangingPunct="1"/>
            <a:r>
              <a:rPr lang="it-IT" altLang="it-IT" sz="1800">
                <a:latin typeface="Arial" charset="0"/>
              </a:rPr>
              <a:t>(FVA)</a:t>
            </a:r>
          </a:p>
        </p:txBody>
      </p:sp>
      <p:sp>
        <p:nvSpPr>
          <p:cNvPr id="37" name="Freccia a destra 36"/>
          <p:cNvSpPr/>
          <p:nvPr/>
        </p:nvSpPr>
        <p:spPr>
          <a:xfrm rot="16200000" flipV="1">
            <a:off x="3888582" y="4545806"/>
            <a:ext cx="1150938" cy="35877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7118" name="Text Box 7"/>
          <p:cNvSpPr txBox="1">
            <a:spLocks noChangeArrowheads="1"/>
          </p:cNvSpPr>
          <p:nvPr/>
        </p:nvSpPr>
        <p:spPr bwMode="auto">
          <a:xfrm>
            <a:off x="6156325" y="6505575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R.Cappariello- A. Felletig  (2015)</a:t>
            </a:r>
          </a:p>
        </p:txBody>
      </p:sp>
      <p:sp>
        <p:nvSpPr>
          <p:cNvPr id="47119" name="Text Box 7"/>
          <p:cNvSpPr txBox="1">
            <a:spLocks noChangeArrowheads="1"/>
          </p:cNvSpPr>
          <p:nvPr/>
        </p:nvSpPr>
        <p:spPr bwMode="auto">
          <a:xfrm>
            <a:off x="539750" y="2997200"/>
            <a:ext cx="1728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VALORE AGGIUNTO ITALIA</a:t>
            </a:r>
          </a:p>
        </p:txBody>
      </p:sp>
      <p:sp>
        <p:nvSpPr>
          <p:cNvPr id="20" name="Freccia curva 19"/>
          <p:cNvSpPr/>
          <p:nvPr/>
        </p:nvSpPr>
        <p:spPr>
          <a:xfrm rot="5400000" flipV="1">
            <a:off x="1306512" y="379413"/>
            <a:ext cx="1851025" cy="2520950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7121" name="Text Box 7"/>
          <p:cNvSpPr txBox="1">
            <a:spLocks noChangeArrowheads="1"/>
          </p:cNvSpPr>
          <p:nvPr/>
        </p:nvSpPr>
        <p:spPr bwMode="auto">
          <a:xfrm>
            <a:off x="1974850" y="722313"/>
            <a:ext cx="1517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72% </a:t>
            </a:r>
            <a:r>
              <a:rPr lang="it-IT" altLang="it-IT" sz="1800">
                <a:latin typeface="Arial" charset="0"/>
              </a:rPr>
              <a:t>(GDX)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419475" y="5127625"/>
            <a:ext cx="2160588" cy="1541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3492500" y="5589588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Esportazioni  GER verso 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492500" y="2895600"/>
            <a:ext cx="2160588" cy="15414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3635375" y="3133725"/>
            <a:ext cx="1944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Importazioni beni intermedi GER da ITA</a:t>
            </a:r>
          </a:p>
        </p:txBody>
      </p:sp>
      <p:sp>
        <p:nvSpPr>
          <p:cNvPr id="48134" name="Text Box 7"/>
          <p:cNvSpPr txBox="1">
            <a:spLocks noChangeArrowheads="1"/>
          </p:cNvSpPr>
          <p:nvPr/>
        </p:nvSpPr>
        <p:spPr bwMode="auto">
          <a:xfrm>
            <a:off x="3708400" y="620713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Esportazioni 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ITA verso GER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563938" y="404813"/>
            <a:ext cx="2160587" cy="15414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Freccia curva 2"/>
          <p:cNvSpPr/>
          <p:nvPr/>
        </p:nvSpPr>
        <p:spPr>
          <a:xfrm flipV="1">
            <a:off x="1187450" y="4652963"/>
            <a:ext cx="2160588" cy="2016125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323850" y="2276475"/>
            <a:ext cx="2160588" cy="247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8138" name="Text Box 7"/>
          <p:cNvSpPr txBox="1">
            <a:spLocks noChangeArrowheads="1"/>
          </p:cNvSpPr>
          <p:nvPr/>
        </p:nvSpPr>
        <p:spPr bwMode="auto">
          <a:xfrm>
            <a:off x="539750" y="2913063"/>
            <a:ext cx="172878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Domanda beni capitali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2000">
                <a:latin typeface="Arial" charset="0"/>
              </a:rPr>
              <a:t>ITALIA</a:t>
            </a:r>
          </a:p>
        </p:txBody>
      </p:sp>
      <p:sp>
        <p:nvSpPr>
          <p:cNvPr id="35" name="Freccia a destra 34"/>
          <p:cNvSpPr/>
          <p:nvPr/>
        </p:nvSpPr>
        <p:spPr>
          <a:xfrm rot="16200000" flipV="1">
            <a:off x="4161632" y="1578769"/>
            <a:ext cx="820737" cy="158432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7" name="Freccia a destra 36"/>
          <p:cNvSpPr/>
          <p:nvPr/>
        </p:nvSpPr>
        <p:spPr>
          <a:xfrm rot="16200000" flipV="1">
            <a:off x="3888582" y="4545806"/>
            <a:ext cx="1150938" cy="358775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8141" name="Text Box 7"/>
          <p:cNvSpPr txBox="1">
            <a:spLocks noChangeArrowheads="1"/>
          </p:cNvSpPr>
          <p:nvPr/>
        </p:nvSpPr>
        <p:spPr bwMode="auto">
          <a:xfrm>
            <a:off x="6156325" y="6505575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E.Breda -R.Cappariello  (2010)</a:t>
            </a:r>
          </a:p>
        </p:txBody>
      </p:sp>
      <p:sp>
        <p:nvSpPr>
          <p:cNvPr id="48142" name="Text Box 7"/>
          <p:cNvSpPr txBox="1">
            <a:spLocks noChangeArrowheads="1"/>
          </p:cNvSpPr>
          <p:nvPr/>
        </p:nvSpPr>
        <p:spPr bwMode="auto">
          <a:xfrm>
            <a:off x="5076825" y="2133600"/>
            <a:ext cx="2374900" cy="101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Low Tech 25,5%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Med Tech 30,2%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High Tech 28,9%</a:t>
            </a:r>
          </a:p>
        </p:txBody>
      </p:sp>
      <p:sp>
        <p:nvSpPr>
          <p:cNvPr id="48143" name="Text Box 7"/>
          <p:cNvSpPr txBox="1">
            <a:spLocks noChangeArrowheads="1"/>
          </p:cNvSpPr>
          <p:nvPr/>
        </p:nvSpPr>
        <p:spPr bwMode="auto">
          <a:xfrm>
            <a:off x="900113" y="4502150"/>
            <a:ext cx="2232025" cy="1014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Low Tech 27,3%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Med Tech 35,1%</a:t>
            </a:r>
          </a:p>
          <a:p>
            <a:pPr algn="ctr" eaLnBrk="1" hangingPunct="1"/>
            <a:r>
              <a:rPr lang="it-IT" altLang="it-IT" sz="2000">
                <a:latin typeface="Arial" charset="0"/>
              </a:rPr>
              <a:t>High Tech 33,2%</a:t>
            </a:r>
          </a:p>
        </p:txBody>
      </p:sp>
      <p:sp>
        <p:nvSpPr>
          <p:cNvPr id="48144" name="Text Box 7"/>
          <p:cNvSpPr txBox="1">
            <a:spLocks noChangeArrowheads="1"/>
          </p:cNvSpPr>
          <p:nvPr/>
        </p:nvSpPr>
        <p:spPr bwMode="auto">
          <a:xfrm>
            <a:off x="7451725" y="2259013"/>
            <a:ext cx="15906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contenuto import della produzione GER</a:t>
            </a:r>
          </a:p>
        </p:txBody>
      </p:sp>
      <p:sp>
        <p:nvSpPr>
          <p:cNvPr id="48145" name="Text Box 7"/>
          <p:cNvSpPr txBox="1">
            <a:spLocks noChangeArrowheads="1"/>
          </p:cNvSpPr>
          <p:nvPr/>
        </p:nvSpPr>
        <p:spPr bwMode="auto">
          <a:xfrm>
            <a:off x="34925" y="5499100"/>
            <a:ext cx="15890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contenuto import della produzione ITA</a:t>
            </a:r>
          </a:p>
        </p:txBody>
      </p:sp>
      <p:sp>
        <p:nvSpPr>
          <p:cNvPr id="2" name="Ovale 1"/>
          <p:cNvSpPr/>
          <p:nvPr/>
        </p:nvSpPr>
        <p:spPr>
          <a:xfrm>
            <a:off x="900113" y="5084763"/>
            <a:ext cx="2160587" cy="45402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5148263" y="2097088"/>
            <a:ext cx="2303462" cy="395287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Freccia curva 22"/>
          <p:cNvSpPr/>
          <p:nvPr/>
        </p:nvSpPr>
        <p:spPr>
          <a:xfrm rot="5400000" flipV="1">
            <a:off x="1306512" y="379413"/>
            <a:ext cx="1851025" cy="2520950"/>
          </a:xfrm>
          <a:prstGeom prst="bentArrow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48149" name="Text Box 7"/>
          <p:cNvSpPr txBox="1">
            <a:spLocks noChangeArrowheads="1"/>
          </p:cNvSpPr>
          <p:nvPr/>
        </p:nvSpPr>
        <p:spPr bwMode="auto">
          <a:xfrm>
            <a:off x="1974850" y="722313"/>
            <a:ext cx="1517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latin typeface="Arial" charset="0"/>
              </a:rPr>
              <a:t>72% </a:t>
            </a:r>
            <a:r>
              <a:rPr lang="it-IT" altLang="it-IT" sz="1800">
                <a:latin typeface="Arial" charset="0"/>
              </a:rPr>
              <a:t>(GDX)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725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0" y="3043238"/>
            <a:ext cx="313213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" name="Ovale 3"/>
          <p:cNvSpPr/>
          <p:nvPr/>
        </p:nvSpPr>
        <p:spPr>
          <a:xfrm>
            <a:off x="5400675" y="4556125"/>
            <a:ext cx="313213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3851275" y="307975"/>
            <a:ext cx="1728788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179388" y="6321425"/>
            <a:ext cx="8280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</a:t>
            </a:r>
            <a:r>
              <a:rPr lang="it-IT" altLang="it-IT" sz="1200">
                <a:latin typeface="Arial" charset="0"/>
              </a:rPr>
              <a:t>Banca d’Italia –E.Breda- R.Cappariello, «A Tale of Two Bazaar Economies : an Input-Output Analysis for Germay and Italy», Temi di Discussione n. 79 (2010)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725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9225"/>
            <a:ext cx="90392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752975" y="1989138"/>
            <a:ext cx="313213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761038" y="2466975"/>
            <a:ext cx="2339975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724525" y="4724400"/>
            <a:ext cx="2519363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3995738" y="44450"/>
            <a:ext cx="1728787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179388" y="6321425"/>
            <a:ext cx="8280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</a:t>
            </a:r>
            <a:r>
              <a:rPr lang="it-IT" altLang="it-IT" sz="1200">
                <a:latin typeface="Arial" charset="0"/>
              </a:rPr>
              <a:t>Banca d’Italia –E.Breda- R.Cappariello, «A Tale of Two Bazaar Economies : an Input-Output Analysis for Germay and Italy», Temi di Discussione n. 79 (2010)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725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5400675" y="4556125"/>
            <a:ext cx="313213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903605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>
          <a:xfrm>
            <a:off x="5553075" y="4556125"/>
            <a:ext cx="313213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4925" y="620713"/>
            <a:ext cx="2233613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116013" y="2133600"/>
            <a:ext cx="2087562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4925" y="2924175"/>
            <a:ext cx="302418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179388" y="6321425"/>
            <a:ext cx="8280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</a:t>
            </a:r>
            <a:r>
              <a:rPr lang="it-IT" altLang="it-IT" sz="1200">
                <a:latin typeface="Arial" charset="0"/>
              </a:rPr>
              <a:t>Banca d’Italia –E.Breda- R.Cappariello, «A Tale of Two Bazaar Economies : an Input-Output Analysis for Germay and Italy», Temi di Discussione n. 79 (2010)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3375"/>
            <a:ext cx="89725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9225"/>
            <a:ext cx="903922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752975" y="1989138"/>
            <a:ext cx="3132138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5761038" y="2466975"/>
            <a:ext cx="2339975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5724525" y="4724400"/>
            <a:ext cx="2519363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-101600" y="339725"/>
            <a:ext cx="1728788" cy="4572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341438"/>
            <a:ext cx="89630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e 9"/>
          <p:cNvSpPr/>
          <p:nvPr/>
        </p:nvSpPr>
        <p:spPr>
          <a:xfrm>
            <a:off x="5219700" y="1963738"/>
            <a:ext cx="2089150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724525" y="2466975"/>
            <a:ext cx="2087563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1619250" y="2466975"/>
            <a:ext cx="2089150" cy="457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2236" name="Text Box 7"/>
          <p:cNvSpPr txBox="1">
            <a:spLocks noChangeArrowheads="1"/>
          </p:cNvSpPr>
          <p:nvPr/>
        </p:nvSpPr>
        <p:spPr bwMode="auto">
          <a:xfrm>
            <a:off x="179388" y="6321425"/>
            <a:ext cx="8280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 </a:t>
            </a:r>
            <a:r>
              <a:rPr lang="it-IT" altLang="it-IT" sz="1200">
                <a:latin typeface="Arial" charset="0"/>
              </a:rPr>
              <a:t>Banca d’Italia –E.Breda- R.Cappariello, «A Tale of Two Bazaar Economies : an Input-Output Analysis for Germay and Italy», Temi di Discussione n. 79 (2010)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"/>
            <a:ext cx="4824413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29000"/>
            <a:ext cx="4789488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5076825" y="138113"/>
            <a:ext cx="2232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Salari netti GER-ITA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5148263" y="981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GER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5148263" y="1362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ITA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134100" y="4984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2000</a:t>
            </a:r>
          </a:p>
        </p:txBody>
      </p:sp>
      <p:sp>
        <p:nvSpPr>
          <p:cNvPr id="53256" name="Text Box 7"/>
          <p:cNvSpPr txBox="1">
            <a:spLocks noChangeArrowheads="1"/>
          </p:cNvSpPr>
          <p:nvPr/>
        </p:nvSpPr>
        <p:spPr bwMode="auto">
          <a:xfrm>
            <a:off x="7019925" y="4984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2017</a:t>
            </a:r>
          </a:p>
        </p:txBody>
      </p:sp>
      <p:cxnSp>
        <p:nvCxnSpPr>
          <p:cNvPr id="3" name="Connettore 1 2"/>
          <p:cNvCxnSpPr/>
          <p:nvPr/>
        </p:nvCxnSpPr>
        <p:spPr>
          <a:xfrm>
            <a:off x="5940425" y="498475"/>
            <a:ext cx="0" cy="206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>
            <a:stCxn id="53253" idx="2"/>
            <a:endCxn id="53253" idx="2"/>
          </p:cNvCxnSpPr>
          <p:nvPr/>
        </p:nvCxnSpPr>
        <p:spPr>
          <a:xfrm>
            <a:off x="5472113" y="13192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5184775" y="836613"/>
            <a:ext cx="385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0" name="Text Box 7"/>
          <p:cNvSpPr txBox="1">
            <a:spLocks noChangeArrowheads="1"/>
          </p:cNvSpPr>
          <p:nvPr/>
        </p:nvSpPr>
        <p:spPr bwMode="auto">
          <a:xfrm>
            <a:off x="6156325" y="981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30k</a:t>
            </a:r>
          </a:p>
        </p:txBody>
      </p:sp>
      <p:sp>
        <p:nvSpPr>
          <p:cNvPr id="53261" name="Text Box 7"/>
          <p:cNvSpPr txBox="1">
            <a:spLocks noChangeArrowheads="1"/>
          </p:cNvSpPr>
          <p:nvPr/>
        </p:nvSpPr>
        <p:spPr bwMode="auto">
          <a:xfrm>
            <a:off x="7019925" y="981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45k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7667625" y="476250"/>
            <a:ext cx="0" cy="206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219700" y="1844675"/>
            <a:ext cx="3852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4" name="Text Box 7"/>
          <p:cNvSpPr txBox="1">
            <a:spLocks noChangeArrowheads="1"/>
          </p:cNvSpPr>
          <p:nvPr/>
        </p:nvSpPr>
        <p:spPr bwMode="auto">
          <a:xfrm>
            <a:off x="6156325" y="1362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17k</a:t>
            </a:r>
          </a:p>
        </p:txBody>
      </p:sp>
      <p:sp>
        <p:nvSpPr>
          <p:cNvPr id="53265" name="Text Box 7"/>
          <p:cNvSpPr txBox="1">
            <a:spLocks noChangeArrowheads="1"/>
          </p:cNvSpPr>
          <p:nvPr/>
        </p:nvSpPr>
        <p:spPr bwMode="auto">
          <a:xfrm>
            <a:off x="7019925" y="1362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27k</a:t>
            </a:r>
          </a:p>
        </p:txBody>
      </p:sp>
      <p:sp>
        <p:nvSpPr>
          <p:cNvPr id="53266" name="Text Box 7"/>
          <p:cNvSpPr txBox="1">
            <a:spLocks noChangeArrowheads="1"/>
          </p:cNvSpPr>
          <p:nvPr/>
        </p:nvSpPr>
        <p:spPr bwMode="auto">
          <a:xfrm>
            <a:off x="7993063" y="476250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67" name="Text Box 7"/>
          <p:cNvSpPr txBox="1">
            <a:spLocks noChangeArrowheads="1"/>
          </p:cNvSpPr>
          <p:nvPr/>
        </p:nvSpPr>
        <p:spPr bwMode="auto">
          <a:xfrm>
            <a:off x="5292725" y="1938338"/>
            <a:ext cx="32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68" name="Text Box 7"/>
          <p:cNvSpPr txBox="1">
            <a:spLocks noChangeArrowheads="1"/>
          </p:cNvSpPr>
          <p:nvPr/>
        </p:nvSpPr>
        <p:spPr bwMode="auto">
          <a:xfrm>
            <a:off x="8532813" y="47625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%</a:t>
            </a:r>
          </a:p>
        </p:txBody>
      </p:sp>
      <p:sp>
        <p:nvSpPr>
          <p:cNvPr id="53269" name="Text Box 7"/>
          <p:cNvSpPr txBox="1">
            <a:spLocks noChangeArrowheads="1"/>
          </p:cNvSpPr>
          <p:nvPr/>
        </p:nvSpPr>
        <p:spPr bwMode="auto">
          <a:xfrm>
            <a:off x="6156325" y="193833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13k</a:t>
            </a:r>
          </a:p>
        </p:txBody>
      </p:sp>
      <p:sp>
        <p:nvSpPr>
          <p:cNvPr id="53270" name="Text Box 7"/>
          <p:cNvSpPr txBox="1">
            <a:spLocks noChangeArrowheads="1"/>
          </p:cNvSpPr>
          <p:nvPr/>
        </p:nvSpPr>
        <p:spPr bwMode="auto">
          <a:xfrm>
            <a:off x="6948488" y="193833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18k</a:t>
            </a:r>
          </a:p>
        </p:txBody>
      </p:sp>
      <p:sp>
        <p:nvSpPr>
          <p:cNvPr id="53271" name="Text Box 7"/>
          <p:cNvSpPr txBox="1">
            <a:spLocks noChangeArrowheads="1"/>
          </p:cNvSpPr>
          <p:nvPr/>
        </p:nvSpPr>
        <p:spPr bwMode="auto">
          <a:xfrm>
            <a:off x="7740650" y="981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+15k</a:t>
            </a:r>
          </a:p>
        </p:txBody>
      </p:sp>
      <p:sp>
        <p:nvSpPr>
          <p:cNvPr id="53272" name="Text Box 7"/>
          <p:cNvSpPr txBox="1">
            <a:spLocks noChangeArrowheads="1"/>
          </p:cNvSpPr>
          <p:nvPr/>
        </p:nvSpPr>
        <p:spPr bwMode="auto">
          <a:xfrm>
            <a:off x="7740650" y="13620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+10k</a:t>
            </a:r>
          </a:p>
        </p:txBody>
      </p:sp>
      <p:sp>
        <p:nvSpPr>
          <p:cNvPr id="53273" name="Text Box 7"/>
          <p:cNvSpPr txBox="1">
            <a:spLocks noChangeArrowheads="1"/>
          </p:cNvSpPr>
          <p:nvPr/>
        </p:nvSpPr>
        <p:spPr bwMode="auto">
          <a:xfrm>
            <a:off x="8388350" y="1001713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i="1">
                <a:solidFill>
                  <a:srgbClr val="FF0000"/>
                </a:solidFill>
                <a:latin typeface="Arial" charset="0"/>
              </a:rPr>
              <a:t>+50%</a:t>
            </a:r>
          </a:p>
        </p:txBody>
      </p:sp>
      <p:sp>
        <p:nvSpPr>
          <p:cNvPr id="53274" name="Text Box 7"/>
          <p:cNvSpPr txBox="1">
            <a:spLocks noChangeArrowheads="1"/>
          </p:cNvSpPr>
          <p:nvPr/>
        </p:nvSpPr>
        <p:spPr bwMode="auto">
          <a:xfrm>
            <a:off x="8388350" y="1362075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i="1">
                <a:solidFill>
                  <a:srgbClr val="FF0000"/>
                </a:solidFill>
                <a:latin typeface="Arial" charset="0"/>
              </a:rPr>
              <a:t>+59%</a:t>
            </a:r>
          </a:p>
        </p:txBody>
      </p:sp>
      <p:sp>
        <p:nvSpPr>
          <p:cNvPr id="53275" name="Text Box 7"/>
          <p:cNvSpPr txBox="1">
            <a:spLocks noChangeArrowheads="1"/>
          </p:cNvSpPr>
          <p:nvPr/>
        </p:nvSpPr>
        <p:spPr bwMode="auto">
          <a:xfrm>
            <a:off x="5075238" y="3357563"/>
            <a:ext cx="2233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VA /Addetto GER-ITA</a:t>
            </a:r>
          </a:p>
        </p:txBody>
      </p:sp>
      <p:cxnSp>
        <p:nvCxnSpPr>
          <p:cNvPr id="32" name="Connettore 1 31"/>
          <p:cNvCxnSpPr/>
          <p:nvPr/>
        </p:nvCxnSpPr>
        <p:spPr>
          <a:xfrm>
            <a:off x="5940425" y="3810000"/>
            <a:ext cx="0" cy="206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5148263" y="4149725"/>
            <a:ext cx="385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78" name="Text Box 7"/>
          <p:cNvSpPr txBox="1">
            <a:spLocks noChangeArrowheads="1"/>
          </p:cNvSpPr>
          <p:nvPr/>
        </p:nvSpPr>
        <p:spPr bwMode="auto">
          <a:xfrm>
            <a:off x="5148263" y="429260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GER</a:t>
            </a:r>
          </a:p>
        </p:txBody>
      </p:sp>
      <p:sp>
        <p:nvSpPr>
          <p:cNvPr id="53279" name="Text Box 7"/>
          <p:cNvSpPr txBox="1">
            <a:spLocks noChangeArrowheads="1"/>
          </p:cNvSpPr>
          <p:nvPr/>
        </p:nvSpPr>
        <p:spPr bwMode="auto">
          <a:xfrm>
            <a:off x="5148263" y="479742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ITA</a:t>
            </a:r>
          </a:p>
        </p:txBody>
      </p:sp>
      <p:cxnSp>
        <p:nvCxnSpPr>
          <p:cNvPr id="36" name="Connettore 1 35"/>
          <p:cNvCxnSpPr/>
          <p:nvPr/>
        </p:nvCxnSpPr>
        <p:spPr>
          <a:xfrm>
            <a:off x="5148263" y="5229225"/>
            <a:ext cx="385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667625" y="3810000"/>
            <a:ext cx="0" cy="206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82" name="Text Box 7"/>
          <p:cNvSpPr txBox="1">
            <a:spLocks noChangeArrowheads="1"/>
          </p:cNvSpPr>
          <p:nvPr/>
        </p:nvSpPr>
        <p:spPr bwMode="auto">
          <a:xfrm>
            <a:off x="6156325" y="378936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2000</a:t>
            </a:r>
          </a:p>
        </p:txBody>
      </p:sp>
      <p:sp>
        <p:nvSpPr>
          <p:cNvPr id="53283" name="Text Box 7"/>
          <p:cNvSpPr txBox="1">
            <a:spLocks noChangeArrowheads="1"/>
          </p:cNvSpPr>
          <p:nvPr/>
        </p:nvSpPr>
        <p:spPr bwMode="auto">
          <a:xfrm>
            <a:off x="7019925" y="3789363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2015</a:t>
            </a:r>
          </a:p>
        </p:txBody>
      </p:sp>
      <p:sp>
        <p:nvSpPr>
          <p:cNvPr id="53284" name="Text Box 7"/>
          <p:cNvSpPr txBox="1">
            <a:spLocks noChangeArrowheads="1"/>
          </p:cNvSpPr>
          <p:nvPr/>
        </p:nvSpPr>
        <p:spPr bwMode="auto">
          <a:xfrm>
            <a:off x="6156325" y="429260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57k</a:t>
            </a:r>
          </a:p>
        </p:txBody>
      </p:sp>
      <p:sp>
        <p:nvSpPr>
          <p:cNvPr id="53285" name="Text Box 7"/>
          <p:cNvSpPr txBox="1">
            <a:spLocks noChangeArrowheads="1"/>
          </p:cNvSpPr>
          <p:nvPr/>
        </p:nvSpPr>
        <p:spPr bwMode="auto">
          <a:xfrm>
            <a:off x="6156325" y="4797425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48k</a:t>
            </a:r>
          </a:p>
        </p:txBody>
      </p:sp>
      <p:sp>
        <p:nvSpPr>
          <p:cNvPr id="53286" name="Text Box 7"/>
          <p:cNvSpPr txBox="1">
            <a:spLocks noChangeArrowheads="1"/>
          </p:cNvSpPr>
          <p:nvPr/>
        </p:nvSpPr>
        <p:spPr bwMode="auto">
          <a:xfrm>
            <a:off x="5292725" y="5322888"/>
            <a:ext cx="323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87" name="Text Box 7"/>
          <p:cNvSpPr txBox="1">
            <a:spLocks noChangeArrowheads="1"/>
          </p:cNvSpPr>
          <p:nvPr/>
        </p:nvSpPr>
        <p:spPr bwMode="auto">
          <a:xfrm>
            <a:off x="6156325" y="532288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9k</a:t>
            </a:r>
          </a:p>
        </p:txBody>
      </p:sp>
      <p:sp>
        <p:nvSpPr>
          <p:cNvPr id="53288" name="Text Box 7"/>
          <p:cNvSpPr txBox="1">
            <a:spLocks noChangeArrowheads="1"/>
          </p:cNvSpPr>
          <p:nvPr/>
        </p:nvSpPr>
        <p:spPr bwMode="auto">
          <a:xfrm>
            <a:off x="7019925" y="429260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78k</a:t>
            </a:r>
          </a:p>
        </p:txBody>
      </p:sp>
      <p:sp>
        <p:nvSpPr>
          <p:cNvPr id="53289" name="Text Box 7"/>
          <p:cNvSpPr txBox="1">
            <a:spLocks noChangeArrowheads="1"/>
          </p:cNvSpPr>
          <p:nvPr/>
        </p:nvSpPr>
        <p:spPr bwMode="auto">
          <a:xfrm>
            <a:off x="7019925" y="479742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57k</a:t>
            </a:r>
          </a:p>
        </p:txBody>
      </p:sp>
      <p:sp>
        <p:nvSpPr>
          <p:cNvPr id="53290" name="Text Box 7"/>
          <p:cNvSpPr txBox="1">
            <a:spLocks noChangeArrowheads="1"/>
          </p:cNvSpPr>
          <p:nvPr/>
        </p:nvSpPr>
        <p:spPr bwMode="auto">
          <a:xfrm>
            <a:off x="6948488" y="5300663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21k</a:t>
            </a:r>
          </a:p>
        </p:txBody>
      </p:sp>
      <p:sp>
        <p:nvSpPr>
          <p:cNvPr id="53291" name="Text Box 7"/>
          <p:cNvSpPr txBox="1">
            <a:spLocks noChangeArrowheads="1"/>
          </p:cNvSpPr>
          <p:nvPr/>
        </p:nvSpPr>
        <p:spPr bwMode="auto">
          <a:xfrm>
            <a:off x="7993063" y="3810000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3292" name="Text Box 7"/>
          <p:cNvSpPr txBox="1">
            <a:spLocks noChangeArrowheads="1"/>
          </p:cNvSpPr>
          <p:nvPr/>
        </p:nvSpPr>
        <p:spPr bwMode="auto">
          <a:xfrm>
            <a:off x="8532813" y="3810000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%</a:t>
            </a:r>
          </a:p>
        </p:txBody>
      </p:sp>
      <p:sp>
        <p:nvSpPr>
          <p:cNvPr id="53293" name="Text Box 7"/>
          <p:cNvSpPr txBox="1">
            <a:spLocks noChangeArrowheads="1"/>
          </p:cNvSpPr>
          <p:nvPr/>
        </p:nvSpPr>
        <p:spPr bwMode="auto">
          <a:xfrm>
            <a:off x="7740650" y="4292600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+21k</a:t>
            </a:r>
          </a:p>
        </p:txBody>
      </p:sp>
      <p:sp>
        <p:nvSpPr>
          <p:cNvPr id="53294" name="Text Box 7"/>
          <p:cNvSpPr txBox="1">
            <a:spLocks noChangeArrowheads="1"/>
          </p:cNvSpPr>
          <p:nvPr/>
        </p:nvSpPr>
        <p:spPr bwMode="auto">
          <a:xfrm>
            <a:off x="7667625" y="4797425"/>
            <a:ext cx="720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+ 9k</a:t>
            </a:r>
          </a:p>
        </p:txBody>
      </p:sp>
      <p:sp>
        <p:nvSpPr>
          <p:cNvPr id="53295" name="Text Box 7"/>
          <p:cNvSpPr txBox="1">
            <a:spLocks noChangeArrowheads="1"/>
          </p:cNvSpPr>
          <p:nvPr/>
        </p:nvSpPr>
        <p:spPr bwMode="auto">
          <a:xfrm>
            <a:off x="8388350" y="4292600"/>
            <a:ext cx="755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i="1">
                <a:solidFill>
                  <a:srgbClr val="FF0000"/>
                </a:solidFill>
                <a:latin typeface="Arial" charset="0"/>
              </a:rPr>
              <a:t>+37%</a:t>
            </a:r>
          </a:p>
        </p:txBody>
      </p:sp>
      <p:sp>
        <p:nvSpPr>
          <p:cNvPr id="53296" name="Text Box 7"/>
          <p:cNvSpPr txBox="1">
            <a:spLocks noChangeArrowheads="1"/>
          </p:cNvSpPr>
          <p:nvPr/>
        </p:nvSpPr>
        <p:spPr bwMode="auto">
          <a:xfrm>
            <a:off x="8388350" y="4797425"/>
            <a:ext cx="755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i="1">
                <a:solidFill>
                  <a:srgbClr val="FF0000"/>
                </a:solidFill>
                <a:latin typeface="Arial" charset="0"/>
              </a:rPr>
              <a:t>+19%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2916238" y="2852738"/>
            <a:ext cx="1727200" cy="144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>
            <a:off x="3132138" y="6308725"/>
            <a:ext cx="1511300" cy="1444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065" name="Connettore 1 88064"/>
          <p:cNvCxnSpPr/>
          <p:nvPr/>
        </p:nvCxnSpPr>
        <p:spPr>
          <a:xfrm>
            <a:off x="3059113" y="3979863"/>
            <a:ext cx="0" cy="18970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2700338" y="333375"/>
            <a:ext cx="0" cy="18970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01" name="Text Box 7"/>
          <p:cNvSpPr txBox="1">
            <a:spLocks noChangeArrowheads="1"/>
          </p:cNvSpPr>
          <p:nvPr/>
        </p:nvSpPr>
        <p:spPr bwMode="auto">
          <a:xfrm>
            <a:off x="2411413" y="165100"/>
            <a:ext cx="647700" cy="600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400">
                <a:solidFill>
                  <a:srgbClr val="FF0000"/>
                </a:solidFill>
                <a:latin typeface="Arial" charset="0"/>
              </a:rPr>
              <a:t>Crisi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400">
                <a:solidFill>
                  <a:srgbClr val="FF0000"/>
                </a:solidFill>
                <a:latin typeface="Arial" charset="0"/>
              </a:rPr>
              <a:t>2009</a:t>
            </a:r>
          </a:p>
        </p:txBody>
      </p:sp>
      <p:sp>
        <p:nvSpPr>
          <p:cNvPr id="53302" name="Text Box 7"/>
          <p:cNvSpPr txBox="1">
            <a:spLocks noChangeArrowheads="1"/>
          </p:cNvSpPr>
          <p:nvPr/>
        </p:nvSpPr>
        <p:spPr bwMode="auto">
          <a:xfrm>
            <a:off x="2771775" y="3644900"/>
            <a:ext cx="647700" cy="600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sz="1400">
                <a:solidFill>
                  <a:srgbClr val="FF0000"/>
                </a:solidFill>
                <a:latin typeface="Arial" charset="0"/>
              </a:rPr>
              <a:t>Crisi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sz="1400">
                <a:solidFill>
                  <a:srgbClr val="FF0000"/>
                </a:solidFill>
                <a:latin typeface="Arial" charset="0"/>
              </a:rPr>
              <a:t>2009</a:t>
            </a:r>
          </a:p>
        </p:txBody>
      </p:sp>
      <p:sp>
        <p:nvSpPr>
          <p:cNvPr id="53303" name="Text Box 7"/>
          <p:cNvSpPr txBox="1">
            <a:spLocks noChangeArrowheads="1"/>
          </p:cNvSpPr>
          <p:nvPr/>
        </p:nvSpPr>
        <p:spPr bwMode="auto">
          <a:xfrm>
            <a:off x="4859338" y="644366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>
                <a:latin typeface="Arial" charset="0"/>
              </a:rPr>
              <a:t>Romano-Beretta-Camisana (2019) p. 18</a:t>
            </a:r>
          </a:p>
        </p:txBody>
      </p:sp>
      <p:sp>
        <p:nvSpPr>
          <p:cNvPr id="88070" name="Ovale 88069"/>
          <p:cNvSpPr/>
          <p:nvPr/>
        </p:nvSpPr>
        <p:spPr>
          <a:xfrm>
            <a:off x="7618413" y="3667125"/>
            <a:ext cx="1525587" cy="18494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7" name="Ovale 66"/>
          <p:cNvSpPr/>
          <p:nvPr/>
        </p:nvSpPr>
        <p:spPr>
          <a:xfrm>
            <a:off x="7667625" y="333375"/>
            <a:ext cx="1527175" cy="184943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8073" name="Freccia in giù 88072"/>
          <p:cNvSpPr/>
          <p:nvPr/>
        </p:nvSpPr>
        <p:spPr>
          <a:xfrm flipV="1">
            <a:off x="8191500" y="2251075"/>
            <a:ext cx="484188" cy="1322388"/>
          </a:xfrm>
          <a:prstGeom prst="downArrow">
            <a:avLst>
              <a:gd name="adj1" fmla="val 37421"/>
              <a:gd name="adj2" fmla="val 50000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539750" y="2781300"/>
            <a:ext cx="8135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b="1">
                <a:latin typeface="Arial" charset="0"/>
              </a:rPr>
              <a:t>Quali incentivi 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196975"/>
            <a:ext cx="4838700" cy="410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4275" name="Text Box 7"/>
          <p:cNvSpPr txBox="1">
            <a:spLocks noChangeArrowheads="1"/>
          </p:cNvSpPr>
          <p:nvPr/>
        </p:nvSpPr>
        <p:spPr bwMode="auto">
          <a:xfrm>
            <a:off x="88900" y="5589588"/>
            <a:ext cx="439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800">
                <a:latin typeface="Arial" charset="0"/>
              </a:rPr>
              <a:t>Romano-Beretta-Camisana (2019) p. 19</a:t>
            </a:r>
          </a:p>
        </p:txBody>
      </p:sp>
      <p:cxnSp>
        <p:nvCxnSpPr>
          <p:cNvPr id="4" name="Connettore 1 3"/>
          <p:cNvCxnSpPr/>
          <p:nvPr/>
        </p:nvCxnSpPr>
        <p:spPr>
          <a:xfrm>
            <a:off x="5184775" y="1773238"/>
            <a:ext cx="38512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5219700" y="1074738"/>
            <a:ext cx="3455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Ore lavorate per addetto GER-ITA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6134100" y="1412875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1995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7019925" y="1433513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2015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5940425" y="1506538"/>
            <a:ext cx="0" cy="206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812088" y="1506538"/>
            <a:ext cx="0" cy="2066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2" name="Text Box 7"/>
          <p:cNvSpPr txBox="1">
            <a:spLocks noChangeArrowheads="1"/>
          </p:cNvSpPr>
          <p:nvPr/>
        </p:nvSpPr>
        <p:spPr bwMode="auto">
          <a:xfrm>
            <a:off x="5219700" y="1916113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GER</a:t>
            </a:r>
          </a:p>
        </p:txBody>
      </p:sp>
      <p:sp>
        <p:nvSpPr>
          <p:cNvPr id="54283" name="Text Box 7"/>
          <p:cNvSpPr txBox="1">
            <a:spLocks noChangeArrowheads="1"/>
          </p:cNvSpPr>
          <p:nvPr/>
        </p:nvSpPr>
        <p:spPr bwMode="auto">
          <a:xfrm>
            <a:off x="5219700" y="23495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ITA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5219700" y="2852738"/>
            <a:ext cx="38528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5" name="Text Box 7"/>
          <p:cNvSpPr txBox="1">
            <a:spLocks noChangeArrowheads="1"/>
          </p:cNvSpPr>
          <p:nvPr/>
        </p:nvSpPr>
        <p:spPr bwMode="auto">
          <a:xfrm>
            <a:off x="5292725" y="2946400"/>
            <a:ext cx="323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4286" name="Text Box 7"/>
          <p:cNvSpPr txBox="1">
            <a:spLocks noChangeArrowheads="1"/>
          </p:cNvSpPr>
          <p:nvPr/>
        </p:nvSpPr>
        <p:spPr bwMode="auto">
          <a:xfrm>
            <a:off x="7993063" y="1433513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it-IT" sz="1600" b="1">
                <a:solidFill>
                  <a:srgbClr val="FF0000"/>
                </a:solidFill>
                <a:latin typeface="Arial" charset="0"/>
              </a:rPr>
              <a:t>Δ</a:t>
            </a:r>
            <a:endParaRPr lang="it-IT" altLang="it-IT" sz="1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4287" name="Text Box 7"/>
          <p:cNvSpPr txBox="1">
            <a:spLocks noChangeArrowheads="1"/>
          </p:cNvSpPr>
          <p:nvPr/>
        </p:nvSpPr>
        <p:spPr bwMode="auto">
          <a:xfrm>
            <a:off x="6156325" y="193833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1528</a:t>
            </a:r>
          </a:p>
        </p:txBody>
      </p:sp>
      <p:sp>
        <p:nvSpPr>
          <p:cNvPr id="54288" name="Text Box 7"/>
          <p:cNvSpPr txBox="1">
            <a:spLocks noChangeArrowheads="1"/>
          </p:cNvSpPr>
          <p:nvPr/>
        </p:nvSpPr>
        <p:spPr bwMode="auto">
          <a:xfrm>
            <a:off x="7019925" y="1916113"/>
            <a:ext cx="64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1371</a:t>
            </a:r>
          </a:p>
        </p:txBody>
      </p:sp>
      <p:sp>
        <p:nvSpPr>
          <p:cNvPr id="54289" name="Text Box 7"/>
          <p:cNvSpPr txBox="1">
            <a:spLocks noChangeArrowheads="1"/>
          </p:cNvSpPr>
          <p:nvPr/>
        </p:nvSpPr>
        <p:spPr bwMode="auto">
          <a:xfrm>
            <a:off x="6156325" y="23495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1856</a:t>
            </a:r>
          </a:p>
        </p:txBody>
      </p:sp>
      <p:sp>
        <p:nvSpPr>
          <p:cNvPr id="54290" name="Text Box 7"/>
          <p:cNvSpPr txBox="1">
            <a:spLocks noChangeArrowheads="1"/>
          </p:cNvSpPr>
          <p:nvPr/>
        </p:nvSpPr>
        <p:spPr bwMode="auto">
          <a:xfrm>
            <a:off x="7019925" y="23495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latin typeface="Arial" charset="0"/>
              </a:rPr>
              <a:t>1725</a:t>
            </a:r>
          </a:p>
        </p:txBody>
      </p:sp>
      <p:sp>
        <p:nvSpPr>
          <p:cNvPr id="54291" name="Text Box 7"/>
          <p:cNvSpPr txBox="1">
            <a:spLocks noChangeArrowheads="1"/>
          </p:cNvSpPr>
          <p:nvPr/>
        </p:nvSpPr>
        <p:spPr bwMode="auto">
          <a:xfrm>
            <a:off x="6156325" y="29464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-328</a:t>
            </a:r>
          </a:p>
        </p:txBody>
      </p:sp>
      <p:sp>
        <p:nvSpPr>
          <p:cNvPr id="54292" name="Text Box 7"/>
          <p:cNvSpPr txBox="1">
            <a:spLocks noChangeArrowheads="1"/>
          </p:cNvSpPr>
          <p:nvPr/>
        </p:nvSpPr>
        <p:spPr bwMode="auto">
          <a:xfrm>
            <a:off x="7019925" y="29464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-354</a:t>
            </a:r>
          </a:p>
        </p:txBody>
      </p:sp>
      <p:sp>
        <p:nvSpPr>
          <p:cNvPr id="54293" name="Text Box 7"/>
          <p:cNvSpPr txBox="1">
            <a:spLocks noChangeArrowheads="1"/>
          </p:cNvSpPr>
          <p:nvPr/>
        </p:nvSpPr>
        <p:spPr bwMode="auto">
          <a:xfrm>
            <a:off x="7885113" y="1938338"/>
            <a:ext cx="647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-157</a:t>
            </a:r>
          </a:p>
        </p:txBody>
      </p:sp>
      <p:sp>
        <p:nvSpPr>
          <p:cNvPr id="54294" name="Text Box 7"/>
          <p:cNvSpPr txBox="1">
            <a:spLocks noChangeArrowheads="1"/>
          </p:cNvSpPr>
          <p:nvPr/>
        </p:nvSpPr>
        <p:spPr bwMode="auto">
          <a:xfrm>
            <a:off x="7885113" y="2349500"/>
            <a:ext cx="6477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-131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60350"/>
            <a:ext cx="905192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07950" y="5929313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ISTAT, «Rapporto sulla competitività dei settori produttiivi «, 2018 p.14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885113" y="2205038"/>
            <a:ext cx="76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ITA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7812088" y="2916238"/>
            <a:ext cx="76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" charset="0"/>
              </a:rPr>
              <a:t>GER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7980363" y="3429000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solidFill>
                  <a:srgbClr val="C00000"/>
                </a:solidFill>
                <a:latin typeface="Arial" charset="0"/>
              </a:rPr>
              <a:t>FRA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596188" y="4211638"/>
            <a:ext cx="76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7667625" y="981075"/>
            <a:ext cx="0" cy="403225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7885113" y="2132013"/>
            <a:ext cx="744537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63525"/>
            <a:ext cx="9021762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107950" y="5888038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ISTAT, «Rapporto sulla competitività dei settori produttiivi «, 2018 p.12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869238" y="3429000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ITA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691438" y="1628775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FF0000"/>
                </a:solidFill>
                <a:latin typeface="Arial" charset="0"/>
              </a:rPr>
              <a:t>SPA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051800" y="2082800"/>
            <a:ext cx="768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GER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885113" y="2514600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600" b="1">
                <a:latin typeface="Arial" charset="0"/>
              </a:rPr>
              <a:t>Media EMU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451725" y="2924175"/>
            <a:ext cx="768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FRA</a:t>
            </a:r>
          </a:p>
        </p:txBody>
      </p:sp>
      <p:cxnSp>
        <p:nvCxnSpPr>
          <p:cNvPr id="12" name="Connettore 1 11"/>
          <p:cNvCxnSpPr/>
          <p:nvPr/>
        </p:nvCxnSpPr>
        <p:spPr>
          <a:xfrm>
            <a:off x="5364163" y="1052513"/>
            <a:ext cx="0" cy="35290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e 1"/>
          <p:cNvSpPr/>
          <p:nvPr/>
        </p:nvSpPr>
        <p:spPr>
          <a:xfrm>
            <a:off x="7885113" y="3284538"/>
            <a:ext cx="744537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950" y="260350"/>
            <a:ext cx="9001125" cy="5627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900112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196263" y="2781300"/>
            <a:ext cx="76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ITA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483600" y="2133600"/>
            <a:ext cx="768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SPA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7332663" y="1619250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latin typeface="Arial" charset="0"/>
              </a:rPr>
              <a:t>GER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835900" y="2060575"/>
            <a:ext cx="76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1800" b="1">
                <a:solidFill>
                  <a:srgbClr val="C00000"/>
                </a:solidFill>
                <a:latin typeface="Arial" charset="0"/>
              </a:rPr>
              <a:t>FRA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48488" y="1125538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Media UE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07950" y="5876925"/>
            <a:ext cx="828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it-IT" altLang="it-IT" sz="1400">
                <a:latin typeface="Arial" charset="0"/>
              </a:rPr>
              <a:t>ISTAT, «Rapporto sulla competitività dei settori produttiivi «, 2018 p.15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6084888" y="1125538"/>
            <a:ext cx="0" cy="352742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/>
          <p:cNvSpPr/>
          <p:nvPr/>
        </p:nvSpPr>
        <p:spPr>
          <a:xfrm>
            <a:off x="8172450" y="2636838"/>
            <a:ext cx="744538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1042988" y="1196975"/>
            <a:ext cx="75612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858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800">
                <a:latin typeface="Arial" charset="0"/>
              </a:rPr>
              <a:t>Scarsa efficacia incentivi R&amp;S </a:t>
            </a:r>
            <a:r>
              <a:rPr lang="it-IT" altLang="it-IT" sz="2800" i="1">
                <a:latin typeface="Arial" charset="0"/>
              </a:rPr>
              <a:t>stand-alone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endParaRPr lang="it-IT" altLang="it-IT" sz="2800" i="1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800">
                <a:latin typeface="Arial" charset="0"/>
              </a:rPr>
              <a:t>Necessità coordinamento incentivi </a:t>
            </a:r>
          </a:p>
          <a:p>
            <a:pPr lvl="2" eaLnBrk="1" hangingPunct="1">
              <a:spcBef>
                <a:spcPts val="600"/>
              </a:spcBef>
              <a:buFont typeface="Arial" charset="0"/>
              <a:buNone/>
            </a:pPr>
            <a:r>
              <a:rPr lang="it-IT" altLang="it-IT" sz="2000">
                <a:latin typeface="Arial" charset="0"/>
              </a:rPr>
              <a:t>(R&amp;S + investimenti + occupazionali + formazione + modalità di finanziamento)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endParaRPr lang="it-IT" altLang="it-IT" sz="2800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800">
                <a:latin typeface="Arial" charset="0"/>
              </a:rPr>
              <a:t>Bilancio del Piano Industria 4.0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endParaRPr lang="it-IT" altLang="it-IT" sz="2800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r>
              <a:rPr lang="it-IT" altLang="it-IT" sz="2800">
                <a:latin typeface="Arial" charset="0"/>
              </a:rPr>
              <a:t>Ruolo investimenti pubblici</a:t>
            </a:r>
            <a:endParaRPr lang="it-IT" altLang="it-IT" sz="2000">
              <a:latin typeface="Arial" charset="0"/>
            </a:endParaRPr>
          </a:p>
          <a:p>
            <a:pPr eaLnBrk="1" hangingPunct="1">
              <a:spcBef>
                <a:spcPts val="600"/>
              </a:spcBef>
              <a:buFont typeface="Arial" charset="0"/>
              <a:buChar char="•"/>
            </a:pPr>
            <a:endParaRPr lang="it-IT" altLang="it-IT" sz="20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568325" y="2470150"/>
            <a:ext cx="79644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it-IT" altLang="it-IT" b="1">
                <a:latin typeface="Arial" charset="0"/>
              </a:rPr>
              <a:t>Coerenza tra </a:t>
            </a:r>
          </a:p>
          <a:p>
            <a:pPr algn="ctr" eaLnBrk="1" hangingPunct="1">
              <a:spcBef>
                <a:spcPts val="600"/>
              </a:spcBef>
            </a:pPr>
            <a:r>
              <a:rPr lang="it-IT" altLang="it-IT" b="1">
                <a:latin typeface="Arial" charset="0"/>
              </a:rPr>
              <a:t>politiche micro e macroeconomiche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Microsoft Office PowerPoint</Application>
  <PresentationFormat>Presentazione su schermo (4:3)</PresentationFormat>
  <Paragraphs>356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Calibri</vt:lpstr>
      <vt:lpstr>Arial</vt:lpstr>
      <vt:lpstr>Arial Narrow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Mario Noera</dc:creator>
  <cp:lastModifiedBy>Amarante Angela</cp:lastModifiedBy>
  <cp:revision>190</cp:revision>
  <cp:lastPrinted>2019-06-26T14:18:31Z</cp:lastPrinted>
  <dcterms:created xsi:type="dcterms:W3CDTF">2019-05-20T10:31:11Z</dcterms:created>
  <dcterms:modified xsi:type="dcterms:W3CDTF">2019-07-11T10:44:10Z</dcterms:modified>
</cp:coreProperties>
</file>