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12192000" cy="6858000"/>
  <p:notesSz cx="7559675" cy="106918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835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8596440" cy="18507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49" name="PlaceHolder 3"/>
          <p:cNvSpPr>
            <a:spLocks noGrp="1"/>
          </p:cNvSpPr>
          <p:nvPr>
            <p:ph type="body"/>
          </p:nvPr>
        </p:nvSpPr>
        <p:spPr>
          <a:xfrm>
            <a:off x="677160" y="4187520"/>
            <a:ext cx="8596440" cy="18507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4194720" cy="18507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5082120" y="2160720"/>
            <a:ext cx="4194720" cy="18507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3" name="PlaceHolder 4"/>
          <p:cNvSpPr>
            <a:spLocks noGrp="1"/>
          </p:cNvSpPr>
          <p:nvPr>
            <p:ph type="body"/>
          </p:nvPr>
        </p:nvSpPr>
        <p:spPr>
          <a:xfrm>
            <a:off x="5082120" y="4187520"/>
            <a:ext cx="4194720" cy="18507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4" name="PlaceHolder 5"/>
          <p:cNvSpPr>
            <a:spLocks noGrp="1"/>
          </p:cNvSpPr>
          <p:nvPr>
            <p:ph type="body"/>
          </p:nvPr>
        </p:nvSpPr>
        <p:spPr>
          <a:xfrm>
            <a:off x="677160" y="4187520"/>
            <a:ext cx="4194720" cy="18507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8596440" cy="3880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677160" y="2160720"/>
            <a:ext cx="8596440" cy="3880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58" name="Immagine 57"/>
          <p:cNvPicPr/>
          <p:nvPr/>
        </p:nvPicPr>
        <p:blipFill>
          <a:blip r:embed="rId2"/>
          <a:stretch/>
        </p:blipFill>
        <p:spPr>
          <a:xfrm>
            <a:off x="2543400" y="2160360"/>
            <a:ext cx="4863240" cy="3880440"/>
          </a:xfrm>
          <a:prstGeom prst="rect">
            <a:avLst/>
          </a:prstGeom>
          <a:ln>
            <a:noFill/>
          </a:ln>
        </p:spPr>
      </p:pic>
      <p:pic>
        <p:nvPicPr>
          <p:cNvPr id="59" name="Immagine 58"/>
          <p:cNvPicPr/>
          <p:nvPr/>
        </p:nvPicPr>
        <p:blipFill>
          <a:blip r:embed="rId2"/>
          <a:stretch/>
        </p:blipFill>
        <p:spPr>
          <a:xfrm>
            <a:off x="2543400" y="2160360"/>
            <a:ext cx="4863240" cy="38804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76" name="PlaceHolder 2"/>
          <p:cNvSpPr>
            <a:spLocks noGrp="1"/>
          </p:cNvSpPr>
          <p:nvPr>
            <p:ph type="subTitle"/>
          </p:nvPr>
        </p:nvSpPr>
        <p:spPr>
          <a:xfrm>
            <a:off x="677160" y="2160720"/>
            <a:ext cx="8596440" cy="3880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78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8596440" cy="3880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80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4194720" cy="3880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1" name="PlaceHolder 3"/>
          <p:cNvSpPr>
            <a:spLocks noGrp="1"/>
          </p:cNvSpPr>
          <p:nvPr>
            <p:ph type="body"/>
          </p:nvPr>
        </p:nvSpPr>
        <p:spPr>
          <a:xfrm>
            <a:off x="5082120" y="2160720"/>
            <a:ext cx="4194720" cy="3880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subTitle"/>
          </p:nvPr>
        </p:nvSpPr>
        <p:spPr>
          <a:xfrm>
            <a:off x="677160" y="609480"/>
            <a:ext cx="8596440" cy="612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85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4194720" cy="18507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6" name="PlaceHolder 3"/>
          <p:cNvSpPr>
            <a:spLocks noGrp="1"/>
          </p:cNvSpPr>
          <p:nvPr>
            <p:ph type="body"/>
          </p:nvPr>
        </p:nvSpPr>
        <p:spPr>
          <a:xfrm>
            <a:off x="677160" y="4187520"/>
            <a:ext cx="4194720" cy="18507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7" name="PlaceHolder 4"/>
          <p:cNvSpPr>
            <a:spLocks noGrp="1"/>
          </p:cNvSpPr>
          <p:nvPr>
            <p:ph type="body"/>
          </p:nvPr>
        </p:nvSpPr>
        <p:spPr>
          <a:xfrm>
            <a:off x="5082120" y="2160720"/>
            <a:ext cx="4194720" cy="3880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subTitle"/>
          </p:nvPr>
        </p:nvSpPr>
        <p:spPr>
          <a:xfrm>
            <a:off x="677160" y="2160720"/>
            <a:ext cx="8596440" cy="3880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89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4194720" cy="3880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90" name="PlaceHolder 3"/>
          <p:cNvSpPr>
            <a:spLocks noGrp="1"/>
          </p:cNvSpPr>
          <p:nvPr>
            <p:ph type="body"/>
          </p:nvPr>
        </p:nvSpPr>
        <p:spPr>
          <a:xfrm>
            <a:off x="5082120" y="2160720"/>
            <a:ext cx="4194720" cy="18507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91" name="PlaceHolder 4"/>
          <p:cNvSpPr>
            <a:spLocks noGrp="1"/>
          </p:cNvSpPr>
          <p:nvPr>
            <p:ph type="body"/>
          </p:nvPr>
        </p:nvSpPr>
        <p:spPr>
          <a:xfrm>
            <a:off x="5082120" y="4187520"/>
            <a:ext cx="4194720" cy="18507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4194720" cy="18507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94" name="PlaceHolder 3"/>
          <p:cNvSpPr>
            <a:spLocks noGrp="1"/>
          </p:cNvSpPr>
          <p:nvPr>
            <p:ph type="body"/>
          </p:nvPr>
        </p:nvSpPr>
        <p:spPr>
          <a:xfrm>
            <a:off x="5082120" y="2160720"/>
            <a:ext cx="4194720" cy="18507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95" name="PlaceHolder 4"/>
          <p:cNvSpPr>
            <a:spLocks noGrp="1"/>
          </p:cNvSpPr>
          <p:nvPr>
            <p:ph type="body"/>
          </p:nvPr>
        </p:nvSpPr>
        <p:spPr>
          <a:xfrm>
            <a:off x="677160" y="4187520"/>
            <a:ext cx="8596440" cy="18507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8596440" cy="18507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98" name="PlaceHolder 3"/>
          <p:cNvSpPr>
            <a:spLocks noGrp="1"/>
          </p:cNvSpPr>
          <p:nvPr>
            <p:ph type="body"/>
          </p:nvPr>
        </p:nvSpPr>
        <p:spPr>
          <a:xfrm>
            <a:off x="677160" y="4187520"/>
            <a:ext cx="8596440" cy="18507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00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4194720" cy="18507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01" name="PlaceHolder 3"/>
          <p:cNvSpPr>
            <a:spLocks noGrp="1"/>
          </p:cNvSpPr>
          <p:nvPr>
            <p:ph type="body"/>
          </p:nvPr>
        </p:nvSpPr>
        <p:spPr>
          <a:xfrm>
            <a:off x="5082120" y="2160720"/>
            <a:ext cx="4194720" cy="18507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02" name="PlaceHolder 4"/>
          <p:cNvSpPr>
            <a:spLocks noGrp="1"/>
          </p:cNvSpPr>
          <p:nvPr>
            <p:ph type="body"/>
          </p:nvPr>
        </p:nvSpPr>
        <p:spPr>
          <a:xfrm>
            <a:off x="5082120" y="4187520"/>
            <a:ext cx="4194720" cy="18507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03" name="PlaceHolder 5"/>
          <p:cNvSpPr>
            <a:spLocks noGrp="1"/>
          </p:cNvSpPr>
          <p:nvPr>
            <p:ph type="body"/>
          </p:nvPr>
        </p:nvSpPr>
        <p:spPr>
          <a:xfrm>
            <a:off x="677160" y="4187520"/>
            <a:ext cx="4194720" cy="18507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05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8596440" cy="3880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06" name="PlaceHolder 3"/>
          <p:cNvSpPr>
            <a:spLocks noGrp="1"/>
          </p:cNvSpPr>
          <p:nvPr>
            <p:ph type="body"/>
          </p:nvPr>
        </p:nvSpPr>
        <p:spPr>
          <a:xfrm>
            <a:off x="677160" y="2160720"/>
            <a:ext cx="8596440" cy="3880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107" name="Immagine 106"/>
          <p:cNvPicPr/>
          <p:nvPr/>
        </p:nvPicPr>
        <p:blipFill>
          <a:blip r:embed="rId2"/>
          <a:stretch/>
        </p:blipFill>
        <p:spPr>
          <a:xfrm>
            <a:off x="2543400" y="2160360"/>
            <a:ext cx="4863240" cy="3880440"/>
          </a:xfrm>
          <a:prstGeom prst="rect">
            <a:avLst/>
          </a:prstGeom>
          <a:ln>
            <a:noFill/>
          </a:ln>
        </p:spPr>
      </p:pic>
      <p:pic>
        <p:nvPicPr>
          <p:cNvPr id="108" name="Immagine 107"/>
          <p:cNvPicPr/>
          <p:nvPr/>
        </p:nvPicPr>
        <p:blipFill>
          <a:blip r:embed="rId2"/>
          <a:stretch/>
        </p:blipFill>
        <p:spPr>
          <a:xfrm>
            <a:off x="2543400" y="2160360"/>
            <a:ext cx="4863240" cy="38804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8596440" cy="3880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4194720" cy="3880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5082120" y="2160720"/>
            <a:ext cx="4194720" cy="3880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subTitle"/>
          </p:nvPr>
        </p:nvSpPr>
        <p:spPr>
          <a:xfrm>
            <a:off x="677160" y="609480"/>
            <a:ext cx="8596440" cy="612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4194720" cy="18507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677160" y="4187520"/>
            <a:ext cx="4194720" cy="18507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8" name="PlaceHolder 4"/>
          <p:cNvSpPr>
            <a:spLocks noGrp="1"/>
          </p:cNvSpPr>
          <p:nvPr>
            <p:ph type="body"/>
          </p:nvPr>
        </p:nvSpPr>
        <p:spPr>
          <a:xfrm>
            <a:off x="5082120" y="2160720"/>
            <a:ext cx="4194720" cy="3880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4194720" cy="3880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41" name="PlaceHolder 3"/>
          <p:cNvSpPr>
            <a:spLocks noGrp="1"/>
          </p:cNvSpPr>
          <p:nvPr>
            <p:ph type="body"/>
          </p:nvPr>
        </p:nvSpPr>
        <p:spPr>
          <a:xfrm>
            <a:off x="5082120" y="2160720"/>
            <a:ext cx="4194720" cy="18507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42" name="PlaceHolder 4"/>
          <p:cNvSpPr>
            <a:spLocks noGrp="1"/>
          </p:cNvSpPr>
          <p:nvPr>
            <p:ph type="body"/>
          </p:nvPr>
        </p:nvSpPr>
        <p:spPr>
          <a:xfrm>
            <a:off x="5082120" y="4187520"/>
            <a:ext cx="4194720" cy="18507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44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4194720" cy="18507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45" name="PlaceHolder 3"/>
          <p:cNvSpPr>
            <a:spLocks noGrp="1"/>
          </p:cNvSpPr>
          <p:nvPr>
            <p:ph type="body"/>
          </p:nvPr>
        </p:nvSpPr>
        <p:spPr>
          <a:xfrm>
            <a:off x="5082120" y="2160720"/>
            <a:ext cx="4194720" cy="18507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46" name="PlaceHolder 4"/>
          <p:cNvSpPr>
            <a:spLocks noGrp="1"/>
          </p:cNvSpPr>
          <p:nvPr>
            <p:ph type="body"/>
          </p:nvPr>
        </p:nvSpPr>
        <p:spPr>
          <a:xfrm>
            <a:off x="677160" y="4187520"/>
            <a:ext cx="8596440" cy="18507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2FDE4D-2E2F-485E-B31A-AF8B2301AAD7}" type="datetimeFigureOut">
              <a:rPr lang="it-IT" smtClean="0"/>
              <a:t>15/01/2019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326FBF-94C6-4F5B-9A18-601484CB409F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Line 1"/>
          <p:cNvSpPr/>
          <p:nvPr/>
        </p:nvSpPr>
        <p:spPr>
          <a:xfrm>
            <a:off x="9370800" y="0"/>
            <a:ext cx="1219320" cy="6858000"/>
          </a:xfrm>
          <a:prstGeom prst="line">
            <a:avLst/>
          </a:prstGeom>
          <a:ln w="9360">
            <a:solidFill>
              <a:schemeClr val="bg1">
                <a:lumMod val="75000"/>
              </a:schemeClr>
            </a:solidFill>
            <a:round/>
          </a:ln>
        </p:spPr>
      </p:sp>
      <p:sp>
        <p:nvSpPr>
          <p:cNvPr id="61" name="Line 2"/>
          <p:cNvSpPr/>
          <p:nvPr/>
        </p:nvSpPr>
        <p:spPr>
          <a:xfrm flipH="1">
            <a:off x="7425000" y="3681360"/>
            <a:ext cx="4763520" cy="3176640"/>
          </a:xfrm>
          <a:prstGeom prst="line">
            <a:avLst/>
          </a:prstGeom>
          <a:ln w="9360">
            <a:solidFill>
              <a:schemeClr val="bg1">
                <a:lumMod val="85000"/>
              </a:schemeClr>
            </a:solidFill>
            <a:round/>
          </a:ln>
        </p:spPr>
      </p:sp>
      <p:sp>
        <p:nvSpPr>
          <p:cNvPr id="62" name="CustomShape 3"/>
          <p:cNvSpPr/>
          <p:nvPr/>
        </p:nvSpPr>
        <p:spPr>
          <a:xfrm>
            <a:off x="9181440" y="-8640"/>
            <a:ext cx="3007080" cy="6866280"/>
          </a:xfrm>
          <a:custGeom>
            <a:avLst/>
            <a:gdLst/>
            <a:ahLst/>
            <a:cxnLst/>
            <a:rect l="0" t="0" r="r" b="b"/>
            <a:pathLst>
              <a:path w="3007350" h="6866468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>
            <a:outerShdw blurRad="38100" dist="254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63" name="CustomShape 4"/>
          <p:cNvSpPr/>
          <p:nvPr/>
        </p:nvSpPr>
        <p:spPr>
          <a:xfrm>
            <a:off x="9603360" y="-8640"/>
            <a:ext cx="2588040" cy="6866280"/>
          </a:xfrm>
          <a:custGeom>
            <a:avLst/>
            <a:gdLst/>
            <a:ahLst/>
            <a:cxnLst/>
            <a:rect l="0" t="0" r="r" b="b"/>
            <a:pathLst>
              <a:path w="2573312" h="6866468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>
            <a:outerShdw blurRad="38100" dist="254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64" name="CustomShape 5"/>
          <p:cNvSpPr/>
          <p:nvPr/>
        </p:nvSpPr>
        <p:spPr>
          <a:xfrm>
            <a:off x="8932320" y="3048120"/>
            <a:ext cx="3259440" cy="3809520"/>
          </a:xfrm>
          <a:prstGeom prst="triangle">
            <a:avLst>
              <a:gd name="adj" fmla="val 324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>
            <a:outerShdw blurRad="38100" dist="254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65" name="CustomShape 6"/>
          <p:cNvSpPr/>
          <p:nvPr/>
        </p:nvSpPr>
        <p:spPr>
          <a:xfrm>
            <a:off x="9334440" y="-8640"/>
            <a:ext cx="2854080" cy="6866280"/>
          </a:xfrm>
          <a:custGeom>
            <a:avLst/>
            <a:gdLst/>
            <a:ahLst/>
            <a:cxnLst/>
            <a:rect l="0" t="0" r="r" b="b"/>
            <a:pathLst>
              <a:path w="2858014" h="6866468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>
            <a:outerShdw blurRad="38100" dist="254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66" name="CustomShape 7"/>
          <p:cNvSpPr/>
          <p:nvPr/>
        </p:nvSpPr>
        <p:spPr>
          <a:xfrm>
            <a:off x="10898640" y="-8640"/>
            <a:ext cx="1289880" cy="6866280"/>
          </a:xfrm>
          <a:custGeom>
            <a:avLst/>
            <a:gdLst/>
            <a:ahLst/>
            <a:cxnLst/>
            <a:rect l="0" t="0" r="r" b="b"/>
            <a:pathLst>
              <a:path w="1290095" h="6858001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>
            <a:outerShdw blurRad="38100" dist="254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67" name="CustomShape 8"/>
          <p:cNvSpPr/>
          <p:nvPr/>
        </p:nvSpPr>
        <p:spPr>
          <a:xfrm>
            <a:off x="10938960" y="-8640"/>
            <a:ext cx="1249560" cy="6866280"/>
          </a:xfrm>
          <a:custGeom>
            <a:avLst/>
            <a:gdLst/>
            <a:ahLst/>
            <a:cxnLst/>
            <a:rect l="0" t="0" r="r" b="b"/>
            <a:pathLst>
              <a:path w="1249826" h="6858001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>
            <a:outerShdw blurRad="38100" dist="254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68" name="CustomShape 9"/>
          <p:cNvSpPr/>
          <p:nvPr/>
        </p:nvSpPr>
        <p:spPr>
          <a:xfrm>
            <a:off x="10371600" y="3589920"/>
            <a:ext cx="1816920" cy="3267720"/>
          </a:xfrm>
          <a:prstGeom prst="triangle">
            <a:avLst>
              <a:gd name="adj" fmla="val 324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>
            <a:outerShdw blurRad="38100" dist="254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69" name="CustomShape 10"/>
          <p:cNvSpPr/>
          <p:nvPr/>
        </p:nvSpPr>
        <p:spPr>
          <a:xfrm>
            <a:off x="0" y="4013280"/>
            <a:ext cx="448200" cy="2844360"/>
          </a:xfrm>
          <a:prstGeom prst="triangle">
            <a:avLst>
              <a:gd name="adj" fmla="val 108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>
            <a:outerShdw blurRad="38100" dist="254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70" name="PlaceHolder 1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3600" strike="noStrike">
                <a:solidFill>
                  <a:srgbClr val="90C226"/>
                </a:solidFill>
                <a:latin typeface="Trebuchet MS"/>
              </a:rPr>
              <a:t>Fare clic per modificare lo stile del titolo dello schema</a:t>
            </a:r>
            <a:endParaRPr/>
          </a:p>
        </p:txBody>
      </p:sp>
      <p:sp>
        <p:nvSpPr>
          <p:cNvPr id="71" name="PlaceHolder 12"/>
          <p:cNvSpPr>
            <a:spLocks noGrp="1"/>
          </p:cNvSpPr>
          <p:nvPr>
            <p:ph type="body"/>
          </p:nvPr>
        </p:nvSpPr>
        <p:spPr>
          <a:xfrm>
            <a:off x="677160" y="2160720"/>
            <a:ext cx="8596440" cy="3880440"/>
          </a:xfrm>
          <a:prstGeom prst="rect">
            <a:avLst/>
          </a:prstGeom>
        </p:spPr>
        <p:txBody>
          <a:bodyPr/>
          <a:lstStyle/>
          <a:p>
            <a:pPr>
              <a:buSzPct val="45000"/>
              <a:buFont typeface="StarSymbol"/>
              <a:buChar char=""/>
            </a:pPr>
            <a:r>
              <a:rPr lang="en-US" strike="noStrike">
                <a:solidFill>
                  <a:srgbClr val="404040"/>
                </a:solidFill>
                <a:latin typeface="Trebuchet MS"/>
              </a:rPr>
              <a:t>Fai clic per modificare il formato del testo della struttura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trike="noStrike">
                <a:solidFill>
                  <a:srgbClr val="404040"/>
                </a:solidFill>
                <a:latin typeface="Trebuchet MS"/>
              </a:rPr>
              <a:t>Secondo livello struttura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 strike="noStrike">
                <a:solidFill>
                  <a:srgbClr val="404040"/>
                </a:solidFill>
                <a:latin typeface="Trebuchet MS"/>
              </a:rPr>
              <a:t>Terzo livello struttura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 strike="noStrike">
                <a:solidFill>
                  <a:srgbClr val="404040"/>
                </a:solidFill>
                <a:latin typeface="Trebuchet MS"/>
              </a:rPr>
              <a:t>Quarto livello struttura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trike="noStrike">
                <a:solidFill>
                  <a:srgbClr val="404040"/>
                </a:solidFill>
                <a:latin typeface="Trebuchet MS"/>
              </a:rPr>
              <a:t>Quinto livello struttura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trike="noStrike">
                <a:solidFill>
                  <a:srgbClr val="404040"/>
                </a:solidFill>
                <a:latin typeface="Trebuchet MS"/>
              </a:rPr>
              <a:t>Sesto livello struttura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 strike="noStrike">
                <a:solidFill>
                  <a:srgbClr val="404040"/>
                </a:solidFill>
                <a:latin typeface="Trebuchet MS"/>
              </a:rPr>
              <a:t>Settimo livello strutturaModifica gli stili del testo dello schema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 strike="noStrike">
                <a:solidFill>
                  <a:srgbClr val="404040"/>
                </a:solidFill>
                <a:latin typeface="Trebuchet MS"/>
              </a:rPr>
              <a:t>Secondo livello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 strike="noStrike">
                <a:solidFill>
                  <a:srgbClr val="404040"/>
                </a:solidFill>
                <a:latin typeface="Trebuchet MS"/>
              </a:rPr>
              <a:t>Terzo livello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 strike="noStrike">
                <a:solidFill>
                  <a:srgbClr val="404040"/>
                </a:solidFill>
                <a:latin typeface="Trebuchet MS"/>
              </a:rPr>
              <a:t>Quarto livello</a:t>
            </a:r>
            <a:endParaRPr/>
          </a:p>
          <a:p>
            <a:pPr>
              <a:lnSpc>
                <a:spcPct val="100000"/>
              </a:lnSpc>
              <a:buSzPct val="80000"/>
              <a:buFont typeface="Wingdings 3" charset="2"/>
              <a:buChar char=""/>
            </a:pPr>
            <a:r>
              <a:rPr lang="en-US" strike="noStrike">
                <a:solidFill>
                  <a:srgbClr val="404040"/>
                </a:solidFill>
                <a:latin typeface="Trebuchet MS"/>
              </a:rPr>
              <a:t>Quinto livello</a:t>
            </a:r>
            <a:endParaRPr/>
          </a:p>
        </p:txBody>
      </p:sp>
      <p:sp>
        <p:nvSpPr>
          <p:cNvPr id="72" name="PlaceHolder 13"/>
          <p:cNvSpPr>
            <a:spLocks noGrp="1"/>
          </p:cNvSpPr>
          <p:nvPr>
            <p:ph type="dt"/>
          </p:nvPr>
        </p:nvSpPr>
        <p:spPr>
          <a:xfrm>
            <a:off x="7205040" y="6041520"/>
            <a:ext cx="91152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r>
              <a:rPr lang="it-IT" sz="900" strike="noStrike">
                <a:solidFill>
                  <a:srgbClr val="8B8B8B"/>
                </a:solidFill>
                <a:latin typeface="Trebuchet MS"/>
              </a:rPr>
              <a:t>15/01/19</a:t>
            </a:r>
            <a:endParaRPr/>
          </a:p>
        </p:txBody>
      </p:sp>
      <p:sp>
        <p:nvSpPr>
          <p:cNvPr id="73" name="PlaceHolder 14"/>
          <p:cNvSpPr>
            <a:spLocks noGrp="1"/>
          </p:cNvSpPr>
          <p:nvPr>
            <p:ph type="ftr"/>
          </p:nvPr>
        </p:nvSpPr>
        <p:spPr>
          <a:xfrm>
            <a:off x="677160" y="6041520"/>
            <a:ext cx="6297120" cy="36468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  <p:sp>
        <p:nvSpPr>
          <p:cNvPr id="74" name="PlaceHolder 15"/>
          <p:cNvSpPr>
            <a:spLocks noGrp="1"/>
          </p:cNvSpPr>
          <p:nvPr>
            <p:ph type="sldNum"/>
          </p:nvPr>
        </p:nvSpPr>
        <p:spPr>
          <a:xfrm>
            <a:off x="8590680" y="6041520"/>
            <a:ext cx="68292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59035A4B-9B62-4F34-A912-378216369E26}" type="slidenum">
              <a:rPr lang="it-IT" sz="900" strike="noStrike">
                <a:solidFill>
                  <a:srgbClr val="90C226"/>
                </a:solidFill>
                <a:latin typeface="Trebuchet MS"/>
              </a:rPr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TextShape 1"/>
          <p:cNvSpPr txBox="1"/>
          <p:nvPr/>
        </p:nvSpPr>
        <p:spPr>
          <a:xfrm>
            <a:off x="1506960" y="2404440"/>
            <a:ext cx="7766640" cy="164592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r>
              <a:rPr lang="en-US" sz="5400" strike="noStrike">
                <a:solidFill>
                  <a:srgbClr val="90C226"/>
                </a:solidFill>
                <a:latin typeface="Trebuchet MS"/>
              </a:rPr>
              <a:t>DISCIPLINA DELL’ IMMIGRAZIONE E  LEGGE 132/18</a:t>
            </a:r>
            <a:endParaRPr/>
          </a:p>
        </p:txBody>
      </p:sp>
      <p:sp>
        <p:nvSpPr>
          <p:cNvPr id="110" name="TextShape 2"/>
          <p:cNvSpPr txBox="1"/>
          <p:nvPr/>
        </p:nvSpPr>
        <p:spPr>
          <a:xfrm>
            <a:off x="1506960" y="4050720"/>
            <a:ext cx="7766640" cy="10965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r">
              <a:lnSpc>
                <a:spcPct val="100000"/>
              </a:lnSpc>
            </a:pPr>
            <a:r>
              <a:rPr lang="it-IT" strike="noStrike">
                <a:solidFill>
                  <a:srgbClr val="808080"/>
                </a:solidFill>
                <a:latin typeface="Trebuchet MS"/>
              </a:rPr>
              <a:t>avv. Alberto Guariso</a:t>
            </a:r>
            <a:endParaRPr/>
          </a:p>
          <a:p>
            <a:pPr algn="r">
              <a:lnSpc>
                <a:spcPct val="100000"/>
              </a:lnSpc>
            </a:pPr>
            <a:r>
              <a:rPr lang="it-IT" strike="noStrike">
                <a:solidFill>
                  <a:srgbClr val="808080"/>
                </a:solidFill>
                <a:latin typeface="Trebuchet MS"/>
              </a:rPr>
              <a:t>www.studiodirittielavoro.it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TextShape 1"/>
          <p:cNvSpPr txBox="1"/>
          <p:nvPr/>
        </p:nvSpPr>
        <p:spPr>
          <a:xfrm>
            <a:off x="677160" y="609480"/>
            <a:ext cx="8596440" cy="132048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3600" strike="noStrike">
                <a:solidFill>
                  <a:srgbClr val="90C226"/>
                </a:solidFill>
                <a:latin typeface="Trebuchet MS"/>
              </a:rPr>
              <a:t>L’ACCOGLIENZA RIDOTTA</a:t>
            </a:r>
            <a:endParaRPr/>
          </a:p>
        </p:txBody>
      </p:sp>
      <p:sp>
        <p:nvSpPr>
          <p:cNvPr id="128" name="TextShape 2"/>
          <p:cNvSpPr txBox="1"/>
          <p:nvPr/>
        </p:nvSpPr>
        <p:spPr>
          <a:xfrm>
            <a:off x="677160" y="2160720"/>
            <a:ext cx="8596440" cy="38804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100000"/>
              </a:lnSpc>
              <a:buSzPct val="80000"/>
              <a:buFont typeface="Wingdings 3" charset="2"/>
              <a:buChar char=""/>
            </a:pPr>
            <a:r>
              <a:rPr lang="en-US" strike="noStrike">
                <a:solidFill>
                  <a:srgbClr val="404040"/>
                </a:solidFill>
                <a:latin typeface="Trebuchet MS"/>
              </a:rPr>
              <a:t>STATUS DI RIFUGIATO E PROTEZIONE SUSSIDIARIA = SPRAR</a:t>
            </a:r>
            <a:endParaRPr/>
          </a:p>
          <a:p>
            <a:pPr>
              <a:lnSpc>
                <a:spcPct val="100000"/>
              </a:lnSpc>
              <a:buSzPct val="80000"/>
              <a:buFont typeface="Wingdings 3" charset="2"/>
              <a:buChar char=""/>
            </a:pPr>
            <a:r>
              <a:rPr lang="en-US" strike="noStrike">
                <a:solidFill>
                  <a:srgbClr val="404040"/>
                </a:solidFill>
                <a:latin typeface="Trebuchet MS"/>
              </a:rPr>
              <a:t>CASI SPECIALI = SPRAR</a:t>
            </a:r>
            <a:endParaRPr/>
          </a:p>
          <a:p>
            <a:pPr>
              <a:lnSpc>
                <a:spcPct val="100000"/>
              </a:lnSpc>
              <a:buSzPct val="80000"/>
              <a:buFont typeface="Wingdings 3" charset="2"/>
              <a:buChar char=""/>
            </a:pPr>
            <a:r>
              <a:rPr lang="en-US" strike="noStrike">
                <a:solidFill>
                  <a:srgbClr val="404040"/>
                </a:solidFill>
                <a:latin typeface="Trebuchet MS"/>
              </a:rPr>
              <a:t>CURE MEDICHE, CALAMITA’, VALORE CIVILE = SPRAR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SzPct val="80000"/>
              <a:buFont typeface="Wingdings 3" charset="2"/>
              <a:buChar char=""/>
            </a:pPr>
            <a:r>
              <a:rPr lang="en-US" strike="noStrike">
                <a:solidFill>
                  <a:srgbClr val="404040"/>
                </a:solidFill>
                <a:latin typeface="Trebuchet MS"/>
              </a:rPr>
              <a:t>RICHIEDENTI ASILO = SOLO CAS</a:t>
            </a:r>
            <a:endParaRPr/>
          </a:p>
          <a:p>
            <a:pPr>
              <a:lnSpc>
                <a:spcPct val="100000"/>
              </a:lnSpc>
              <a:buSzPct val="80000"/>
              <a:buFont typeface="Wingdings 3" charset="2"/>
              <a:buChar char=""/>
            </a:pPr>
            <a:r>
              <a:rPr lang="en-US" strike="noStrike">
                <a:solidFill>
                  <a:srgbClr val="404040"/>
                </a:solidFill>
                <a:latin typeface="Trebuchet MS"/>
              </a:rPr>
              <a:t>«VECCHI» MOTIVI UMANITARI = NULLA (CESSA ALLA SCADENZA DEL PROGETTO)</a:t>
            </a:r>
            <a:endParaRPr/>
          </a:p>
          <a:p>
            <a:pPr>
              <a:lnSpc>
                <a:spcPct val="100000"/>
              </a:lnSpc>
              <a:buSzPct val="80000"/>
              <a:buFont typeface="Wingdings 3" charset="2"/>
              <a:buChar char=""/>
            </a:pPr>
            <a:r>
              <a:rPr lang="en-US" strike="noStrike">
                <a:solidFill>
                  <a:srgbClr val="404040"/>
                </a:solidFill>
                <a:latin typeface="Trebuchet MS"/>
              </a:rPr>
              <a:t>CASI SPECIALI COMMA NOVE = NULLA (IDEM)</a:t>
            </a:r>
            <a:endParaRPr/>
          </a:p>
          <a:p>
            <a:pPr>
              <a:lnSpc>
                <a:spcPct val="100000"/>
              </a:lnSpc>
              <a:buSzPct val="80000"/>
              <a:buFont typeface="Wingdings 3" charset="2"/>
              <a:buChar char=""/>
            </a:pPr>
            <a:r>
              <a:rPr lang="en-US" strike="noStrike">
                <a:solidFill>
                  <a:srgbClr val="404040"/>
                </a:solidFill>
                <a:latin typeface="Trebuchet MS"/>
              </a:rPr>
              <a:t>PROTEZIONE SPECIALE = NULLA 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TextShape 1"/>
          <p:cNvSpPr txBox="1"/>
          <p:nvPr/>
        </p:nvSpPr>
        <p:spPr>
          <a:xfrm>
            <a:off x="677160" y="609480"/>
            <a:ext cx="8596440" cy="132048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3600" strike="noStrike">
                <a:solidFill>
                  <a:srgbClr val="90C226"/>
                </a:solidFill>
                <a:latin typeface="Trebuchet MS"/>
              </a:rPr>
              <a:t>Gli obiettivi del della L. 132/17
 </a:t>
            </a:r>
            <a:endParaRPr/>
          </a:p>
        </p:txBody>
      </p:sp>
      <p:sp>
        <p:nvSpPr>
          <p:cNvPr id="112" name="TextShape 2"/>
          <p:cNvSpPr txBox="1"/>
          <p:nvPr/>
        </p:nvSpPr>
        <p:spPr>
          <a:xfrm>
            <a:off x="677160" y="1405800"/>
            <a:ext cx="8596440" cy="463500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100000"/>
              </a:lnSpc>
              <a:buSzPct val="80000"/>
              <a:buFont typeface="Wingdings 3" charset="2"/>
              <a:buChar char=""/>
            </a:pPr>
            <a:r>
              <a:rPr lang="en-US" strike="noStrike" dirty="0" err="1">
                <a:solidFill>
                  <a:srgbClr val="404040"/>
                </a:solidFill>
                <a:latin typeface="Trebuchet MS"/>
              </a:rPr>
              <a:t>Rendere</a:t>
            </a:r>
            <a:r>
              <a:rPr lang="en-US" strike="noStrike" dirty="0">
                <a:solidFill>
                  <a:srgbClr val="404040"/>
                </a:solidFill>
                <a:latin typeface="Trebuchet MS"/>
              </a:rPr>
              <a:t> </a:t>
            </a:r>
            <a:r>
              <a:rPr lang="en-US" strike="noStrike" dirty="0" err="1">
                <a:solidFill>
                  <a:srgbClr val="404040"/>
                </a:solidFill>
                <a:latin typeface="Trebuchet MS"/>
              </a:rPr>
              <a:t>piu</a:t>
            </a:r>
            <a:r>
              <a:rPr lang="en-US" strike="noStrike" dirty="0">
                <a:solidFill>
                  <a:srgbClr val="404040"/>
                </a:solidFill>
                <a:latin typeface="Trebuchet MS"/>
              </a:rPr>
              <a:t> </a:t>
            </a:r>
            <a:r>
              <a:rPr lang="en-US" strike="noStrike" dirty="0" err="1">
                <a:solidFill>
                  <a:srgbClr val="404040"/>
                </a:solidFill>
                <a:latin typeface="Trebuchet MS"/>
              </a:rPr>
              <a:t>precaria</a:t>
            </a:r>
            <a:r>
              <a:rPr lang="en-US" strike="noStrike" dirty="0">
                <a:solidFill>
                  <a:srgbClr val="404040"/>
                </a:solidFill>
                <a:latin typeface="Trebuchet MS"/>
              </a:rPr>
              <a:t> la </a:t>
            </a:r>
            <a:r>
              <a:rPr lang="en-US" strike="noStrike" dirty="0" err="1">
                <a:solidFill>
                  <a:srgbClr val="404040"/>
                </a:solidFill>
                <a:latin typeface="Trebuchet MS"/>
              </a:rPr>
              <a:t>condizione</a:t>
            </a:r>
            <a:r>
              <a:rPr lang="en-US" strike="noStrike" dirty="0">
                <a:solidFill>
                  <a:srgbClr val="404040"/>
                </a:solidFill>
                <a:latin typeface="Trebuchet MS"/>
              </a:rPr>
              <a:t> di chi </a:t>
            </a:r>
            <a:r>
              <a:rPr lang="en-US" strike="noStrike" dirty="0" err="1">
                <a:solidFill>
                  <a:srgbClr val="404040"/>
                </a:solidFill>
                <a:latin typeface="Trebuchet MS"/>
              </a:rPr>
              <a:t>chiede</a:t>
            </a:r>
            <a:r>
              <a:rPr lang="en-US" strike="noStrike" dirty="0">
                <a:solidFill>
                  <a:srgbClr val="404040"/>
                </a:solidFill>
                <a:latin typeface="Trebuchet MS"/>
              </a:rPr>
              <a:t> e </a:t>
            </a:r>
            <a:r>
              <a:rPr lang="en-US" strike="noStrike" dirty="0" err="1">
                <a:solidFill>
                  <a:srgbClr val="404040"/>
                </a:solidFill>
                <a:latin typeface="Trebuchet MS"/>
              </a:rPr>
              <a:t>ottiene</a:t>
            </a:r>
            <a:r>
              <a:rPr lang="en-US" strike="noStrike" dirty="0">
                <a:solidFill>
                  <a:srgbClr val="404040"/>
                </a:solidFill>
                <a:latin typeface="Trebuchet MS"/>
              </a:rPr>
              <a:t> </a:t>
            </a:r>
            <a:r>
              <a:rPr lang="en-US" strike="noStrike" dirty="0" err="1">
                <a:solidFill>
                  <a:srgbClr val="404040"/>
                </a:solidFill>
                <a:latin typeface="Trebuchet MS"/>
              </a:rPr>
              <a:t>protezione</a:t>
            </a:r>
            <a:endParaRPr dirty="0"/>
          </a:p>
          <a:p>
            <a:pPr>
              <a:lnSpc>
                <a:spcPct val="100000"/>
              </a:lnSpc>
              <a:buSzPct val="80000"/>
              <a:buFont typeface="Wingdings 3" charset="2"/>
              <a:buChar char=""/>
            </a:pPr>
            <a:r>
              <a:rPr lang="en-US" strike="noStrike" dirty="0" err="1">
                <a:solidFill>
                  <a:srgbClr val="404040"/>
                </a:solidFill>
                <a:latin typeface="Trebuchet MS"/>
              </a:rPr>
              <a:t>Ridurre</a:t>
            </a:r>
            <a:r>
              <a:rPr lang="en-US" strike="noStrike" dirty="0">
                <a:solidFill>
                  <a:srgbClr val="404040"/>
                </a:solidFill>
                <a:latin typeface="Trebuchet MS"/>
              </a:rPr>
              <a:t> il </a:t>
            </a:r>
            <a:r>
              <a:rPr lang="en-US" strike="noStrike" dirty="0" err="1">
                <a:solidFill>
                  <a:srgbClr val="404040"/>
                </a:solidFill>
                <a:latin typeface="Trebuchet MS"/>
              </a:rPr>
              <a:t>numero</a:t>
            </a:r>
            <a:endParaRPr dirty="0"/>
          </a:p>
          <a:p>
            <a:pPr>
              <a:lnSpc>
                <a:spcPct val="100000"/>
              </a:lnSpc>
              <a:buSzPct val="80000"/>
              <a:buFont typeface="Wingdings 3" charset="2"/>
              <a:buChar char=""/>
            </a:pPr>
            <a:r>
              <a:rPr lang="en-US" strike="noStrike" dirty="0" err="1">
                <a:solidFill>
                  <a:srgbClr val="404040"/>
                </a:solidFill>
                <a:latin typeface="Trebuchet MS"/>
              </a:rPr>
              <a:t>Ridurre</a:t>
            </a:r>
            <a:r>
              <a:rPr lang="en-US" strike="noStrike" dirty="0">
                <a:solidFill>
                  <a:srgbClr val="404040"/>
                </a:solidFill>
                <a:latin typeface="Trebuchet MS"/>
              </a:rPr>
              <a:t> </a:t>
            </a:r>
            <a:r>
              <a:rPr lang="en-US" strike="noStrike" dirty="0" err="1">
                <a:solidFill>
                  <a:srgbClr val="404040"/>
                </a:solidFill>
                <a:latin typeface="Trebuchet MS"/>
              </a:rPr>
              <a:t>i</a:t>
            </a:r>
            <a:r>
              <a:rPr lang="en-US" strike="noStrike" dirty="0">
                <a:solidFill>
                  <a:srgbClr val="404040"/>
                </a:solidFill>
                <a:latin typeface="Trebuchet MS"/>
              </a:rPr>
              <a:t> </a:t>
            </a:r>
            <a:r>
              <a:rPr lang="en-US" strike="noStrike" dirty="0" err="1">
                <a:solidFill>
                  <a:srgbClr val="404040"/>
                </a:solidFill>
                <a:latin typeface="Trebuchet MS"/>
              </a:rPr>
              <a:t>diritti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r>
              <a:rPr lang="en-US" strike="noStrike" dirty="0">
                <a:solidFill>
                  <a:srgbClr val="404040"/>
                </a:solidFill>
                <a:latin typeface="Trebuchet MS"/>
              </a:rPr>
              <a:t>con </a:t>
            </a:r>
            <a:r>
              <a:rPr lang="en-US" strike="noStrike" dirty="0" err="1">
                <a:solidFill>
                  <a:srgbClr val="404040"/>
                </a:solidFill>
                <a:latin typeface="Trebuchet MS"/>
              </a:rPr>
              <a:t>riguardo</a:t>
            </a:r>
            <a:r>
              <a:rPr lang="en-US" strike="noStrike" dirty="0">
                <a:solidFill>
                  <a:srgbClr val="404040"/>
                </a:solidFill>
                <a:latin typeface="Trebuchet MS"/>
              </a:rPr>
              <a:t> a </a:t>
            </a:r>
            <a:r>
              <a:rPr lang="en-US" strike="noStrike" dirty="0" err="1">
                <a:solidFill>
                  <a:srgbClr val="404040"/>
                </a:solidFill>
                <a:latin typeface="Trebuchet MS"/>
              </a:rPr>
              <a:t>tutte</a:t>
            </a:r>
            <a:r>
              <a:rPr lang="en-US" strike="noStrike" dirty="0">
                <a:solidFill>
                  <a:srgbClr val="404040"/>
                </a:solidFill>
                <a:latin typeface="Trebuchet MS"/>
              </a:rPr>
              <a:t> le </a:t>
            </a:r>
            <a:r>
              <a:rPr lang="en-US" strike="noStrike" dirty="0" err="1">
                <a:solidFill>
                  <a:srgbClr val="404040"/>
                </a:solidFill>
                <a:latin typeface="Trebuchet MS"/>
              </a:rPr>
              <a:t>fasi</a:t>
            </a:r>
            <a:r>
              <a:rPr lang="en-US" strike="noStrike" dirty="0">
                <a:solidFill>
                  <a:srgbClr val="404040"/>
                </a:solidFill>
                <a:latin typeface="Trebuchet MS"/>
              </a:rPr>
              <a:t> della </a:t>
            </a:r>
            <a:r>
              <a:rPr lang="en-US" strike="noStrike" dirty="0" err="1">
                <a:solidFill>
                  <a:srgbClr val="404040"/>
                </a:solidFill>
                <a:latin typeface="Trebuchet MS"/>
              </a:rPr>
              <a:t>vicenda</a:t>
            </a:r>
            <a:endParaRPr dirty="0"/>
          </a:p>
          <a:p>
            <a:pPr>
              <a:lnSpc>
                <a:spcPct val="100000"/>
              </a:lnSpc>
              <a:buSzPct val="80000"/>
              <a:buFont typeface="Wingdings 3" charset="2"/>
              <a:buChar char=""/>
            </a:pPr>
            <a:r>
              <a:rPr lang="en-US" strike="noStrike" dirty="0" err="1">
                <a:solidFill>
                  <a:srgbClr val="404040"/>
                </a:solidFill>
                <a:latin typeface="Trebuchet MS"/>
              </a:rPr>
              <a:t>L’ingresso</a:t>
            </a:r>
            <a:r>
              <a:rPr lang="en-US" strike="noStrike" dirty="0">
                <a:solidFill>
                  <a:srgbClr val="404040"/>
                </a:solidFill>
                <a:latin typeface="Trebuchet MS"/>
              </a:rPr>
              <a:t> </a:t>
            </a:r>
            <a:r>
              <a:rPr lang="en-US" strike="noStrike" dirty="0" err="1">
                <a:solidFill>
                  <a:srgbClr val="404040"/>
                </a:solidFill>
                <a:latin typeface="Trebuchet MS"/>
              </a:rPr>
              <a:t>sul</a:t>
            </a:r>
            <a:r>
              <a:rPr lang="en-US" strike="noStrike" dirty="0">
                <a:solidFill>
                  <a:srgbClr val="404040"/>
                </a:solidFill>
                <a:latin typeface="Trebuchet MS"/>
              </a:rPr>
              <a:t> </a:t>
            </a:r>
            <a:r>
              <a:rPr lang="en-US" strike="noStrike" dirty="0" err="1">
                <a:solidFill>
                  <a:srgbClr val="404040"/>
                </a:solidFill>
                <a:latin typeface="Trebuchet MS"/>
              </a:rPr>
              <a:t>territorio</a:t>
            </a:r>
            <a:r>
              <a:rPr lang="en-US" strike="noStrike" dirty="0">
                <a:solidFill>
                  <a:srgbClr val="404040"/>
                </a:solidFill>
                <a:latin typeface="Trebuchet MS"/>
              </a:rPr>
              <a:t> </a:t>
            </a:r>
            <a:r>
              <a:rPr lang="en-US" strike="noStrike" dirty="0" err="1">
                <a:solidFill>
                  <a:srgbClr val="404040"/>
                </a:solidFill>
                <a:latin typeface="Trebuchet MS"/>
              </a:rPr>
              <a:t>nazionale</a:t>
            </a:r>
            <a:endParaRPr dirty="0"/>
          </a:p>
          <a:p>
            <a:pPr>
              <a:lnSpc>
                <a:spcPct val="100000"/>
              </a:lnSpc>
              <a:buSzPct val="80000"/>
              <a:buFont typeface="Wingdings 3" charset="2"/>
              <a:buChar char=""/>
            </a:pPr>
            <a:r>
              <a:rPr lang="en-US" strike="noStrike" dirty="0" err="1">
                <a:solidFill>
                  <a:srgbClr val="404040"/>
                </a:solidFill>
                <a:latin typeface="Trebuchet MS"/>
              </a:rPr>
              <a:t>L’esame</a:t>
            </a:r>
            <a:r>
              <a:rPr lang="en-US" strike="noStrike" dirty="0">
                <a:solidFill>
                  <a:srgbClr val="404040"/>
                </a:solidFill>
                <a:latin typeface="Trebuchet MS"/>
              </a:rPr>
              <a:t> della </a:t>
            </a:r>
            <a:r>
              <a:rPr lang="en-US" strike="noStrike" dirty="0" err="1">
                <a:solidFill>
                  <a:srgbClr val="404040"/>
                </a:solidFill>
                <a:latin typeface="Trebuchet MS"/>
              </a:rPr>
              <a:t>domanda</a:t>
            </a:r>
            <a:r>
              <a:rPr lang="en-US" strike="noStrike" dirty="0">
                <a:solidFill>
                  <a:srgbClr val="404040"/>
                </a:solidFill>
                <a:latin typeface="Trebuchet MS"/>
              </a:rPr>
              <a:t> </a:t>
            </a:r>
            <a:endParaRPr dirty="0"/>
          </a:p>
          <a:p>
            <a:pPr>
              <a:lnSpc>
                <a:spcPct val="100000"/>
              </a:lnSpc>
              <a:buSzPct val="80000"/>
              <a:buFont typeface="Wingdings 3" charset="2"/>
              <a:buChar char=""/>
            </a:pPr>
            <a:r>
              <a:rPr lang="en-US" strike="noStrike" dirty="0">
                <a:solidFill>
                  <a:srgbClr val="404040"/>
                </a:solidFill>
                <a:latin typeface="Trebuchet MS"/>
              </a:rPr>
              <a:t>La </a:t>
            </a:r>
            <a:r>
              <a:rPr lang="en-US" strike="noStrike" dirty="0" err="1">
                <a:solidFill>
                  <a:srgbClr val="404040"/>
                </a:solidFill>
                <a:latin typeface="Trebuchet MS"/>
              </a:rPr>
              <a:t>fase</a:t>
            </a:r>
            <a:r>
              <a:rPr lang="en-US" strike="noStrike" dirty="0">
                <a:solidFill>
                  <a:srgbClr val="404040"/>
                </a:solidFill>
                <a:latin typeface="Trebuchet MS"/>
              </a:rPr>
              <a:t> di </a:t>
            </a:r>
            <a:r>
              <a:rPr lang="en-US" strike="noStrike" dirty="0" err="1">
                <a:solidFill>
                  <a:srgbClr val="404040"/>
                </a:solidFill>
                <a:latin typeface="Trebuchet MS"/>
              </a:rPr>
              <a:t>riconoscimento</a:t>
            </a:r>
            <a:endParaRPr dirty="0"/>
          </a:p>
          <a:p>
            <a:pPr>
              <a:lnSpc>
                <a:spcPct val="100000"/>
              </a:lnSpc>
              <a:buSzPct val="80000"/>
              <a:buFont typeface="Wingdings 3" charset="2"/>
              <a:buChar char=""/>
            </a:pPr>
            <a:r>
              <a:rPr lang="en-US" strike="noStrike" dirty="0" err="1">
                <a:solidFill>
                  <a:srgbClr val="404040"/>
                </a:solidFill>
                <a:latin typeface="Trebuchet MS"/>
              </a:rPr>
              <a:t>L’accoglienza</a:t>
            </a:r>
            <a:r>
              <a:rPr lang="en-US" strike="noStrike" dirty="0">
                <a:solidFill>
                  <a:srgbClr val="404040"/>
                </a:solidFill>
                <a:latin typeface="Trebuchet MS"/>
              </a:rPr>
              <a:t> 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TextShape 1"/>
          <p:cNvSpPr txBox="1"/>
          <p:nvPr/>
        </p:nvSpPr>
        <p:spPr>
          <a:xfrm>
            <a:off x="677160" y="609480"/>
            <a:ext cx="8596440" cy="132048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3600" strike="noStrike">
                <a:solidFill>
                  <a:srgbClr val="90C226"/>
                </a:solidFill>
                <a:latin typeface="Trebuchet MS"/>
              </a:rPr>
              <a:t>NUOVI LIMITI PER INGRESSO ED ESAME DOMANDA</a:t>
            </a:r>
            <a:endParaRPr/>
          </a:p>
        </p:txBody>
      </p:sp>
      <p:sp>
        <p:nvSpPr>
          <p:cNvPr id="114" name="TextShape 2"/>
          <p:cNvSpPr txBox="1"/>
          <p:nvPr/>
        </p:nvSpPr>
        <p:spPr>
          <a:xfrm>
            <a:off x="677160" y="1930320"/>
            <a:ext cx="8596440" cy="411048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100000"/>
              </a:lnSpc>
              <a:buSzPct val="80000"/>
              <a:buFont typeface="Wingdings 3" charset="2"/>
              <a:buChar char=""/>
            </a:pPr>
            <a:r>
              <a:rPr lang="en-US" sz="2200" strike="noStrike">
                <a:solidFill>
                  <a:srgbClr val="404040"/>
                </a:solidFill>
                <a:latin typeface="Trebuchet MS"/>
              </a:rPr>
              <a:t>La domanda deve essere presentata «tempestivamente» a pena di dichiarazione di «manifesta infondatezza»; quindi di solito alla frontiera</a:t>
            </a:r>
            <a:endParaRPr/>
          </a:p>
          <a:p>
            <a:pPr>
              <a:lnSpc>
                <a:spcPct val="100000"/>
              </a:lnSpc>
              <a:buSzPct val="80000"/>
              <a:buFont typeface="Wingdings 3" charset="2"/>
              <a:buChar char=""/>
            </a:pPr>
            <a:r>
              <a:rPr lang="en-US" sz="2200" strike="noStrike">
                <a:solidFill>
                  <a:srgbClr val="404040"/>
                </a:solidFill>
                <a:latin typeface="Trebuchet MS"/>
              </a:rPr>
              <a:t>Il richiedente può essere trattenuto 30 gg. in «appositi locali» alla frontiera per determinazione o verifica dell’identità e poi per lo stesso motivo fino a 180 giorni nei CPR</a:t>
            </a:r>
            <a:endParaRPr/>
          </a:p>
          <a:p>
            <a:pPr>
              <a:lnSpc>
                <a:spcPct val="100000"/>
              </a:lnSpc>
              <a:buSzPct val="80000"/>
              <a:buFont typeface="Wingdings 3" charset="2"/>
              <a:buChar char=""/>
            </a:pPr>
            <a:r>
              <a:rPr lang="en-US" sz="2200" strike="noStrike">
                <a:solidFill>
                  <a:srgbClr val="404040"/>
                </a:solidFill>
                <a:latin typeface="Trebuchet MS"/>
              </a:rPr>
              <a:t>Se trattenuto o se domanda presentata alla frontiera (quindi sempre), la domanda  segue la procedura «accelerata» (art. 28bis dlgs 25/08) </a:t>
            </a:r>
            <a:endParaRPr/>
          </a:p>
          <a:p>
            <a:pPr>
              <a:lnSpc>
                <a:spcPct val="100000"/>
              </a:lnSpc>
              <a:buSzPct val="80000"/>
              <a:buFont typeface="Wingdings 3" charset="2"/>
              <a:buChar char=""/>
            </a:pPr>
            <a:r>
              <a:rPr lang="en-US" sz="2200" strike="noStrike">
                <a:solidFill>
                  <a:srgbClr val="404040"/>
                </a:solidFill>
                <a:latin typeface="Trebuchet MS"/>
              </a:rPr>
              <a:t>Quindi trasmissione atti alla commissione entro 7 giorni; decisione entro 2 giorni; ricorso al Tribunale entro 15 giorni.</a:t>
            </a:r>
            <a:endParaRPr/>
          </a:p>
          <a:p>
            <a:pPr>
              <a:lnSpc>
                <a:spcPct val="100000"/>
              </a:lnSpc>
              <a:buSzPct val="80000"/>
              <a:buFont typeface="Wingdings 3" charset="2"/>
              <a:buChar char=""/>
            </a:pPr>
            <a:r>
              <a:rPr lang="en-US" sz="2200" strike="noStrike">
                <a:solidFill>
                  <a:srgbClr val="404040"/>
                </a:solidFill>
                <a:latin typeface="Trebuchet MS"/>
              </a:rPr>
              <a:t>MA IL RICORSO NON SOSPENDE AUTOMATICAMENTE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TextShape 1"/>
          <p:cNvSpPr txBox="1"/>
          <p:nvPr/>
        </p:nvSpPr>
        <p:spPr>
          <a:xfrm>
            <a:off x="677160" y="609480"/>
            <a:ext cx="8596440" cy="132048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3600" strike="noStrike">
                <a:solidFill>
                  <a:srgbClr val="90C226"/>
                </a:solidFill>
                <a:latin typeface="Trebuchet MS"/>
              </a:rPr>
              <a:t>NUOVI LIMITI AL  RICONOSCIMENTO
</a:t>
            </a:r>
            <a:endParaRPr/>
          </a:p>
        </p:txBody>
      </p:sp>
      <p:sp>
        <p:nvSpPr>
          <p:cNvPr id="116" name="TextShape 2"/>
          <p:cNvSpPr txBox="1"/>
          <p:nvPr/>
        </p:nvSpPr>
        <p:spPr>
          <a:xfrm>
            <a:off x="677160" y="1463040"/>
            <a:ext cx="8596440" cy="457812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100000"/>
              </a:lnSpc>
              <a:buSzPct val="80000"/>
              <a:buFont typeface="Wingdings 3" charset="2"/>
              <a:buChar char=""/>
            </a:pPr>
            <a:r>
              <a:rPr lang="en-US" b="1" strike="noStrike">
                <a:solidFill>
                  <a:srgbClr val="404040"/>
                </a:solidFill>
                <a:latin typeface="Trebuchet MS"/>
              </a:rPr>
              <a:t>ELENCO «PAESI DI ORIGINE SICURI» </a:t>
            </a:r>
            <a:r>
              <a:rPr lang="en-US" strike="noStrike">
                <a:solidFill>
                  <a:srgbClr val="404040"/>
                </a:solidFill>
                <a:latin typeface="Trebuchet MS"/>
              </a:rPr>
              <a:t>(futuro elenco  Min. Esteri) «se si può dimostrare che in via generale e costante non sussistono atti di persecuzione..nè tortura, né trattamento inumani e degradanti, né pericolo a causa di violenza indiscriminata in situazioni di conflitto armato interno o internazionale» (anche solo in parte) – art. 2bis dlgs 25/08</a:t>
            </a:r>
            <a:endParaRPr/>
          </a:p>
          <a:p>
            <a:pPr>
              <a:lnSpc>
                <a:spcPct val="100000"/>
              </a:lnSpc>
              <a:buSzPct val="80000"/>
              <a:buFont typeface="Wingdings 3" charset="2"/>
              <a:buChar char=""/>
            </a:pPr>
            <a:r>
              <a:rPr lang="en-US" strike="noStrike">
                <a:solidFill>
                  <a:srgbClr val="404040"/>
                </a:solidFill>
                <a:latin typeface="Trebuchet MS"/>
              </a:rPr>
              <a:t>Spetta al richiedente dimostrare che il paese non è sicuro e la decisione è motivata solo «dando atto che non ha dimostrato» (art. 9 dlgs 25/08)</a:t>
            </a:r>
            <a:endParaRPr/>
          </a:p>
          <a:p>
            <a:pPr>
              <a:lnSpc>
                <a:spcPct val="100000"/>
              </a:lnSpc>
              <a:buSzPct val="80000"/>
              <a:buFont typeface="Wingdings 3" charset="2"/>
              <a:buChar char=""/>
            </a:pPr>
            <a:r>
              <a:rPr lang="en-US" strike="noStrike">
                <a:solidFill>
                  <a:srgbClr val="404040"/>
                </a:solidFill>
                <a:latin typeface="Trebuchet MS"/>
              </a:rPr>
              <a:t>Se non dimostra la domanda è «manifestamente infondata» (= NO sospensione automatica in caso di ricorso)</a:t>
            </a:r>
            <a:endParaRPr/>
          </a:p>
          <a:p>
            <a:pPr>
              <a:lnSpc>
                <a:spcPct val="100000"/>
              </a:lnSpc>
              <a:buSzPct val="80000"/>
              <a:buFont typeface="Wingdings 3" charset="2"/>
              <a:buChar char=""/>
            </a:pPr>
            <a:r>
              <a:rPr lang="en-US" b="1" strike="noStrike">
                <a:solidFill>
                  <a:srgbClr val="404040"/>
                </a:solidFill>
                <a:latin typeface="Trebuchet MS"/>
              </a:rPr>
              <a:t>RIGETTO DELLA DOMANDA IN CASO DI POSSIBILITA’ DI «FUGA INTERNA» </a:t>
            </a:r>
            <a:r>
              <a:rPr lang="en-US" strike="noStrike">
                <a:solidFill>
                  <a:srgbClr val="404040"/>
                </a:solidFill>
                <a:latin typeface="Trebuchet MS"/>
              </a:rPr>
              <a:t>(se in una parte del paese di origine può recarsi senza fondato timore di persecuzione e «si può ragionevolmente supporre che vi sio stabilisca») – art.  32 Dlsg 25/08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extShape 1"/>
          <p:cNvSpPr txBox="1"/>
          <p:nvPr/>
        </p:nvSpPr>
        <p:spPr>
          <a:xfrm>
            <a:off x="677160" y="609480"/>
            <a:ext cx="8596440" cy="132048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3600" strike="noStrike">
                <a:solidFill>
                  <a:srgbClr val="90C226"/>
                </a:solidFill>
                <a:latin typeface="Trebuchet MS"/>
              </a:rPr>
              <a:t>Segue: nuovi reati ostativi al riconoscimento di protezione</a:t>
            </a:r>
            <a:endParaRPr/>
          </a:p>
        </p:txBody>
      </p:sp>
      <p:sp>
        <p:nvSpPr>
          <p:cNvPr id="118" name="TextShape 2"/>
          <p:cNvSpPr txBox="1"/>
          <p:nvPr/>
        </p:nvSpPr>
        <p:spPr>
          <a:xfrm>
            <a:off x="677160" y="2160720"/>
            <a:ext cx="8596440" cy="38804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100000"/>
              </a:lnSpc>
              <a:buSzPct val="80000"/>
              <a:buFont typeface="Wingdings 3" charset="2"/>
              <a:buChar char=""/>
            </a:pPr>
            <a:r>
              <a:rPr lang="en-US" strike="noStrike">
                <a:solidFill>
                  <a:srgbClr val="404040"/>
                </a:solidFill>
                <a:latin typeface="Trebuchet MS"/>
              </a:rPr>
              <a:t>Violenza o minaccia a pubblico ufficiale o incaricato di pubblico servizio</a:t>
            </a:r>
            <a:endParaRPr/>
          </a:p>
          <a:p>
            <a:pPr>
              <a:lnSpc>
                <a:spcPct val="100000"/>
              </a:lnSpc>
              <a:buSzPct val="80000"/>
              <a:buFont typeface="Wingdings 3" charset="2"/>
              <a:buChar char=""/>
            </a:pPr>
            <a:r>
              <a:rPr lang="en-US" strike="noStrike">
                <a:solidFill>
                  <a:srgbClr val="404040"/>
                </a:solidFill>
                <a:latin typeface="Trebuchet MS"/>
              </a:rPr>
              <a:t>Lesioni gravi</a:t>
            </a:r>
            <a:endParaRPr/>
          </a:p>
          <a:p>
            <a:pPr>
              <a:lnSpc>
                <a:spcPct val="100000"/>
              </a:lnSpc>
              <a:buSzPct val="80000"/>
              <a:buFont typeface="Wingdings 3" charset="2"/>
              <a:buChar char=""/>
            </a:pPr>
            <a:r>
              <a:rPr lang="en-US" strike="noStrike">
                <a:solidFill>
                  <a:srgbClr val="404040"/>
                </a:solidFill>
                <a:latin typeface="Trebuchet MS"/>
              </a:rPr>
              <a:t>Furto in abitazione</a:t>
            </a:r>
            <a:endParaRPr/>
          </a:p>
          <a:p>
            <a:pPr>
              <a:lnSpc>
                <a:spcPct val="100000"/>
              </a:lnSpc>
              <a:buSzPct val="80000"/>
              <a:buFont typeface="Wingdings 3" charset="2"/>
              <a:buChar char=""/>
            </a:pPr>
            <a:r>
              <a:rPr lang="en-US" strike="noStrike">
                <a:solidFill>
                  <a:srgbClr val="404040"/>
                </a:solidFill>
                <a:latin typeface="Trebuchet MS"/>
              </a:rPr>
              <a:t>Lesioni gravi a pubblico ufficiale durante manifestazioni sportive 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TextShape 1"/>
          <p:cNvSpPr txBox="1"/>
          <p:nvPr/>
        </p:nvSpPr>
        <p:spPr>
          <a:xfrm>
            <a:off x="677160" y="609480"/>
            <a:ext cx="8596440" cy="132048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3600" strike="noStrike">
                <a:solidFill>
                  <a:srgbClr val="90C226"/>
                </a:solidFill>
                <a:latin typeface="Trebuchet MS"/>
              </a:rPr>
              <a:t>Segue: abolizione permesso umanitario</a:t>
            </a:r>
            <a:endParaRPr/>
          </a:p>
        </p:txBody>
      </p:sp>
      <p:sp>
        <p:nvSpPr>
          <p:cNvPr id="120" name="TextShape 2"/>
          <p:cNvSpPr txBox="1"/>
          <p:nvPr/>
        </p:nvSpPr>
        <p:spPr>
          <a:xfrm>
            <a:off x="677160" y="1451520"/>
            <a:ext cx="8596440" cy="458928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100000"/>
              </a:lnSpc>
              <a:buSzPct val="80000"/>
              <a:buFont typeface="Wingdings 3" charset="2"/>
              <a:buChar char=""/>
            </a:pPr>
            <a:r>
              <a:rPr lang="en-US" strike="noStrike">
                <a:solidFill>
                  <a:srgbClr val="404040"/>
                </a:solidFill>
                <a:latin typeface="Trebuchet MS"/>
              </a:rPr>
              <a:t>La precedente tripartizione: a) status di rifugiato (= persecuzione) ; b) protezione sussidiaria ( = violenza indiscriminata o conflitto); c) «seri motivi di carattere umanitario» </a:t>
            </a:r>
            <a:endParaRPr/>
          </a:p>
          <a:p>
            <a:pPr>
              <a:lnSpc>
                <a:spcPct val="100000"/>
              </a:lnSpc>
              <a:buSzPct val="80000"/>
              <a:buFont typeface="Wingdings 3" charset="2"/>
              <a:buChar char=""/>
            </a:pPr>
            <a:r>
              <a:rPr lang="en-US" strike="noStrike">
                <a:solidFill>
                  <a:srgbClr val="404040"/>
                </a:solidFill>
                <a:latin typeface="Trebuchet MS"/>
              </a:rPr>
              <a:t>Il PU attuava l’art. 10, comma 3 Cost. «lo straniero al quale non è consentito l’esercizio delle libertà democratiche…»</a:t>
            </a:r>
            <a:endParaRPr/>
          </a:p>
          <a:p>
            <a:pPr>
              <a:lnSpc>
                <a:spcPct val="100000"/>
              </a:lnSpc>
              <a:buSzPct val="80000"/>
              <a:buFont typeface="Wingdings 3" charset="2"/>
              <a:buChar char=""/>
            </a:pPr>
            <a:r>
              <a:rPr lang="en-US" strike="noStrike">
                <a:solidFill>
                  <a:srgbClr val="404040"/>
                </a:solidFill>
                <a:latin typeface="Trebuchet MS"/>
              </a:rPr>
              <a:t>Ma i diritti sociali minimi (vita, salute, istruzione..) sono condizione per l’esercizio delle libertà democratiche</a:t>
            </a:r>
            <a:endParaRPr/>
          </a:p>
          <a:p>
            <a:pPr>
              <a:lnSpc>
                <a:spcPct val="100000"/>
              </a:lnSpc>
              <a:buSzPct val="80000"/>
              <a:buFont typeface="Wingdings 3" charset="2"/>
              <a:buChar char=""/>
            </a:pPr>
            <a:r>
              <a:rPr lang="en-US" strike="noStrike">
                <a:solidFill>
                  <a:srgbClr val="404040"/>
                </a:solidFill>
                <a:latin typeface="Trebuchet MS"/>
              </a:rPr>
              <a:t>Per la Cassazione occorre una comparazione tra condizione di inserimento qui e condizione in patria</a:t>
            </a:r>
            <a:endParaRPr/>
          </a:p>
          <a:p>
            <a:pPr>
              <a:lnSpc>
                <a:spcPct val="100000"/>
              </a:lnSpc>
              <a:buSzPct val="80000"/>
              <a:buFont typeface="Wingdings 3" charset="2"/>
              <a:buChar char=""/>
            </a:pPr>
            <a:r>
              <a:rPr lang="en-US" strike="noStrike">
                <a:solidFill>
                  <a:srgbClr val="404040"/>
                </a:solidFill>
                <a:latin typeface="Trebuchet MS"/>
              </a:rPr>
              <a:t>Il PU «</a:t>
            </a:r>
            <a:r>
              <a:rPr lang="en-US" i="1" strike="noStrike">
                <a:solidFill>
                  <a:srgbClr val="404040"/>
                </a:solidFill>
                <a:latin typeface="Trebuchet MS"/>
              </a:rPr>
              <a:t>protegge dal rischio di essere immesso nuovamente , in conseguenza del rimpatrio, in un contesto sociale, politico e ambientale ..idoneo a costituire una significativa compromissione dei suoi diritti fondamentali inviolabili</a:t>
            </a:r>
            <a:r>
              <a:rPr lang="en-US" strike="noStrike">
                <a:solidFill>
                  <a:srgbClr val="404040"/>
                </a:solidFill>
                <a:latin typeface="Trebuchet MS"/>
              </a:rPr>
              <a:t>» (Cass. 4455/18) 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TextShape 1"/>
          <p:cNvSpPr txBox="1"/>
          <p:nvPr/>
        </p:nvSpPr>
        <p:spPr>
          <a:xfrm>
            <a:off x="677160" y="609480"/>
            <a:ext cx="8596440" cy="132048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3600" strike="noStrike">
                <a:solidFill>
                  <a:srgbClr val="90C226"/>
                </a:solidFill>
                <a:latin typeface="Trebuchet MS"/>
              </a:rPr>
              <a:t>IL REGIME ATTUALE</a:t>
            </a:r>
            <a:endParaRPr/>
          </a:p>
        </p:txBody>
      </p:sp>
      <p:sp>
        <p:nvSpPr>
          <p:cNvPr id="122" name="TextShape 2"/>
          <p:cNvSpPr txBox="1"/>
          <p:nvPr/>
        </p:nvSpPr>
        <p:spPr>
          <a:xfrm>
            <a:off x="677160" y="1268640"/>
            <a:ext cx="8596440" cy="47721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100000"/>
              </a:lnSpc>
              <a:buSzPct val="80000"/>
              <a:buFont typeface="Wingdings 3" charset="2"/>
              <a:buChar char=""/>
            </a:pPr>
            <a:r>
              <a:rPr lang="en-US" b="1" strike="noStrike">
                <a:solidFill>
                  <a:srgbClr val="404040"/>
                </a:solidFill>
                <a:latin typeface="Trebuchet MS"/>
              </a:rPr>
              <a:t>PERMESSO PER PROTEZIONE SPECIALE </a:t>
            </a:r>
            <a:endParaRPr/>
          </a:p>
          <a:p>
            <a:pPr>
              <a:lnSpc>
                <a:spcPct val="100000"/>
              </a:lnSpc>
            </a:pPr>
            <a:r>
              <a:rPr lang="en-US" strike="noStrike">
                <a:solidFill>
                  <a:srgbClr val="404040"/>
                </a:solidFill>
                <a:latin typeface="Trebuchet MS"/>
              </a:rPr>
              <a:t>SOLO se non può essere espulso per rischio di persecuzione o tortura (valutando le violazioni sistematiche e gravi dei diritti umani)</a:t>
            </a:r>
            <a:endParaRPr/>
          </a:p>
          <a:p>
            <a:pPr>
              <a:lnSpc>
                <a:spcPct val="100000"/>
              </a:lnSpc>
            </a:pPr>
            <a:r>
              <a:rPr lang="en-US" strike="noStrike">
                <a:solidFill>
                  <a:srgbClr val="404040"/>
                </a:solidFill>
                <a:latin typeface="Trebuchet MS"/>
              </a:rPr>
              <a:t>1 anno, rinnovabile su parere della commissione, consente di lavorare, NON CONVERTIBILE</a:t>
            </a:r>
            <a:endParaRPr/>
          </a:p>
          <a:p>
            <a:pPr>
              <a:lnSpc>
                <a:spcPct val="100000"/>
              </a:lnSpc>
              <a:buSzPct val="80000"/>
              <a:buFont typeface="Wingdings 3" charset="2"/>
              <a:buChar char=""/>
            </a:pPr>
            <a:r>
              <a:rPr lang="en-US" b="1" strike="noStrike">
                <a:solidFill>
                  <a:srgbClr val="404040"/>
                </a:solidFill>
                <a:latin typeface="Trebuchet MS"/>
              </a:rPr>
              <a:t>PERMESSI PER CASI SPECIALI</a:t>
            </a:r>
            <a:endParaRPr/>
          </a:p>
          <a:p>
            <a:pPr>
              <a:lnSpc>
                <a:spcPct val="100000"/>
              </a:lnSpc>
            </a:pPr>
            <a:r>
              <a:rPr lang="en-US" strike="noStrike">
                <a:solidFill>
                  <a:srgbClr val="404040"/>
                </a:solidFill>
                <a:latin typeface="Trebuchet MS"/>
              </a:rPr>
              <a:t>ART. 18 TUI = TRATTA</a:t>
            </a:r>
            <a:endParaRPr/>
          </a:p>
          <a:p>
            <a:pPr>
              <a:lnSpc>
                <a:spcPct val="100000"/>
              </a:lnSpc>
            </a:pPr>
            <a:r>
              <a:rPr lang="en-US" strike="noStrike">
                <a:solidFill>
                  <a:srgbClr val="404040"/>
                </a:solidFill>
                <a:latin typeface="Trebuchet MS"/>
              </a:rPr>
              <a:t>ART.18BIS TUI = VIOLENZA DOMESTICA</a:t>
            </a:r>
            <a:endParaRPr/>
          </a:p>
          <a:p>
            <a:pPr>
              <a:lnSpc>
                <a:spcPct val="100000"/>
              </a:lnSpc>
            </a:pPr>
            <a:r>
              <a:rPr lang="en-US" strike="noStrike">
                <a:solidFill>
                  <a:srgbClr val="404040"/>
                </a:solidFill>
                <a:latin typeface="Trebuchet MS"/>
              </a:rPr>
              <a:t>ART.22 TUI = SFRUTTAMENTO LAVORATIVO</a:t>
            </a:r>
            <a:endParaRPr/>
          </a:p>
          <a:p>
            <a:pPr>
              <a:lnSpc>
                <a:spcPct val="100000"/>
              </a:lnSpc>
            </a:pPr>
            <a:r>
              <a:rPr lang="en-US" strike="noStrike">
                <a:solidFill>
                  <a:srgbClr val="404040"/>
                </a:solidFill>
                <a:latin typeface="Trebuchet MS"/>
              </a:rPr>
              <a:t>1 anno, convertibili, con accesso al SSN, iscrizione anagrafica, 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TextShape 1"/>
          <p:cNvSpPr txBox="1"/>
          <p:nvPr/>
        </p:nvSpPr>
        <p:spPr>
          <a:xfrm>
            <a:off x="677160" y="609480"/>
            <a:ext cx="8596440" cy="132048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3600" strike="noStrike">
                <a:solidFill>
                  <a:srgbClr val="90C226"/>
                </a:solidFill>
                <a:latin typeface="Trebuchet MS"/>
              </a:rPr>
              <a:t>Segue regime attuale</a:t>
            </a:r>
            <a:endParaRPr/>
          </a:p>
        </p:txBody>
      </p:sp>
      <p:sp>
        <p:nvSpPr>
          <p:cNvPr id="124" name="TextShape 2"/>
          <p:cNvSpPr txBox="1"/>
          <p:nvPr/>
        </p:nvSpPr>
        <p:spPr>
          <a:xfrm>
            <a:off x="677160" y="1748880"/>
            <a:ext cx="8596440" cy="429228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100000"/>
              </a:lnSpc>
              <a:buSzPct val="80000"/>
              <a:buFont typeface="Wingdings 3" charset="2"/>
              <a:buChar char=""/>
            </a:pPr>
            <a:r>
              <a:rPr lang="en-US" sz="2000" b="1" strike="noStrike">
                <a:solidFill>
                  <a:srgbClr val="404040"/>
                </a:solidFill>
                <a:latin typeface="Trebuchet MS"/>
              </a:rPr>
              <a:t>CURE MEDICHE </a:t>
            </a:r>
            <a:r>
              <a:rPr lang="en-US" sz="2000" strike="noStrike">
                <a:solidFill>
                  <a:srgbClr val="404040"/>
                </a:solidFill>
                <a:latin typeface="Trebuchet MS"/>
              </a:rPr>
              <a:t>: condizioni di salute di </a:t>
            </a:r>
            <a:r>
              <a:rPr lang="en-US" sz="2000" b="1" strike="noStrike">
                <a:solidFill>
                  <a:srgbClr val="404040"/>
                </a:solidFill>
                <a:latin typeface="Trebuchet MS"/>
              </a:rPr>
              <a:t>particolare</a:t>
            </a:r>
            <a:r>
              <a:rPr lang="en-US" sz="2000" strike="noStrike">
                <a:solidFill>
                  <a:srgbClr val="404040"/>
                </a:solidFill>
                <a:latin typeface="Trebuchet MS"/>
              </a:rPr>
              <a:t> </a:t>
            </a:r>
            <a:r>
              <a:rPr lang="en-US" sz="2000" b="1" strike="noStrike">
                <a:solidFill>
                  <a:srgbClr val="404040"/>
                </a:solidFill>
                <a:latin typeface="Trebuchet MS"/>
              </a:rPr>
              <a:t>gravità</a:t>
            </a:r>
            <a:r>
              <a:rPr lang="en-US" sz="2000" strike="noStrike">
                <a:solidFill>
                  <a:srgbClr val="404040"/>
                </a:solidFill>
                <a:latin typeface="Trebuchet MS"/>
              </a:rPr>
              <a:t>, accertate da struttura pubblica, tali da determinare un  pregiudizio in caso di rientro </a:t>
            </a:r>
            <a:endParaRPr/>
          </a:p>
          <a:p>
            <a:pPr>
              <a:lnSpc>
                <a:spcPct val="100000"/>
              </a:lnSpc>
              <a:buSzPct val="80000"/>
              <a:buFont typeface="Wingdings 3" charset="2"/>
              <a:buChar char=""/>
            </a:pPr>
            <a:r>
              <a:rPr lang="en-US" sz="2000" b="1" strike="noStrike">
                <a:solidFill>
                  <a:srgbClr val="404040"/>
                </a:solidFill>
                <a:latin typeface="Trebuchet MS"/>
              </a:rPr>
              <a:t>CALAMITA’</a:t>
            </a:r>
            <a:r>
              <a:rPr lang="en-US" sz="2000" strike="noStrike">
                <a:solidFill>
                  <a:srgbClr val="404040"/>
                </a:solidFill>
                <a:latin typeface="Trebuchet MS"/>
              </a:rPr>
              <a:t> : il paese versa in una condizione di contingente e eccezionale calamità</a:t>
            </a:r>
            <a:endParaRPr/>
          </a:p>
          <a:p>
            <a:pPr>
              <a:lnSpc>
                <a:spcPct val="100000"/>
              </a:lnSpc>
            </a:pPr>
            <a:r>
              <a:rPr lang="en-US" sz="2000" strike="noStrike">
                <a:solidFill>
                  <a:srgbClr val="404040"/>
                </a:solidFill>
                <a:latin typeface="Trebuchet MS"/>
              </a:rPr>
              <a:t>6 mesi rinnovabile 1 volta – consente il lavoro – NON PUO’ ESSERE CONVERTITO</a:t>
            </a:r>
            <a:endParaRPr/>
          </a:p>
          <a:p>
            <a:pPr>
              <a:lnSpc>
                <a:spcPct val="100000"/>
              </a:lnSpc>
              <a:buSzPct val="80000"/>
              <a:buFont typeface="Wingdings 3" charset="2"/>
              <a:buChar char=""/>
            </a:pPr>
            <a:r>
              <a:rPr lang="en-US" sz="2000" b="1" strike="noStrike">
                <a:solidFill>
                  <a:srgbClr val="404040"/>
                </a:solidFill>
                <a:latin typeface="Trebuchet MS"/>
              </a:rPr>
              <a:t>ATTI DI PARTICOLARE VALORE CIVILE </a:t>
            </a:r>
            <a:endParaRPr/>
          </a:p>
          <a:p>
            <a:pPr>
              <a:lnSpc>
                <a:spcPct val="100000"/>
              </a:lnSpc>
            </a:pPr>
            <a:r>
              <a:rPr lang="en-US" sz="2000" strike="noStrike">
                <a:solidFill>
                  <a:srgbClr val="404040"/>
                </a:solidFill>
                <a:latin typeface="Trebuchet MS"/>
              </a:rPr>
              <a:t>2 anni, rinnovabile, consente il lavoro, convertibile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TextShape 1"/>
          <p:cNvSpPr txBox="1"/>
          <p:nvPr/>
        </p:nvSpPr>
        <p:spPr>
          <a:xfrm>
            <a:off x="677160" y="609480"/>
            <a:ext cx="8596440" cy="132048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3600" strike="noStrike">
                <a:solidFill>
                  <a:srgbClr val="90C226"/>
                </a:solidFill>
                <a:latin typeface="Trebuchet MS"/>
              </a:rPr>
              <a:t>IL REGIME TRANSITORIO</a:t>
            </a:r>
            <a:endParaRPr/>
          </a:p>
        </p:txBody>
      </p:sp>
      <p:sp>
        <p:nvSpPr>
          <p:cNvPr id="126" name="TextShape 2"/>
          <p:cNvSpPr txBox="1"/>
          <p:nvPr/>
        </p:nvSpPr>
        <p:spPr>
          <a:xfrm>
            <a:off x="677160" y="1394640"/>
            <a:ext cx="8596440" cy="464652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100000"/>
              </a:lnSpc>
              <a:buSzPct val="80000"/>
              <a:buFont typeface="Wingdings 3" charset="2"/>
              <a:buChar char=""/>
            </a:pPr>
            <a:r>
              <a:rPr lang="en-US" sz="2000" strike="noStrike">
                <a:solidFill>
                  <a:srgbClr val="404040"/>
                </a:solidFill>
                <a:latin typeface="Trebuchet MS"/>
              </a:rPr>
              <a:t>Chi ha attualmente un permesso umanitario lo può convertire per famiglia, lavoro, attesa occupazione alla scadenza (nb i problemi pratici: avere un lavoro alla domanda o al momento del rinnovo ?)</a:t>
            </a:r>
            <a:endParaRPr/>
          </a:p>
          <a:p>
            <a:pPr>
              <a:lnSpc>
                <a:spcPct val="100000"/>
              </a:lnSpc>
              <a:buSzPct val="80000"/>
              <a:buFont typeface="Wingdings 3" charset="2"/>
              <a:buChar char=""/>
            </a:pPr>
            <a:r>
              <a:rPr lang="en-US" sz="2000" strike="noStrike">
                <a:solidFill>
                  <a:srgbClr val="404040"/>
                </a:solidFill>
                <a:latin typeface="Trebuchet MS"/>
              </a:rPr>
              <a:t>Se non lo converte può ottenere solo il permesso per «protezione speciale» previo parere commissione</a:t>
            </a:r>
            <a:endParaRPr/>
          </a:p>
          <a:p>
            <a:pPr>
              <a:lnSpc>
                <a:spcPct val="100000"/>
              </a:lnSpc>
              <a:buSzPct val="80000"/>
              <a:buFont typeface="Wingdings 3" charset="2"/>
              <a:buChar char=""/>
            </a:pPr>
            <a:r>
              <a:rPr lang="en-US" sz="2000" strike="noStrike">
                <a:solidFill>
                  <a:srgbClr val="404040"/>
                </a:solidFill>
                <a:latin typeface="Trebuchet MS"/>
              </a:rPr>
              <a:t>Chi ha ottenuto la decisione della commissione sull’umanitario ma non ha ancora avuto il permesso ottiene un permesso per «casi speciali ai sensi del comma 9» di due anni ; al termine può convertire</a:t>
            </a:r>
            <a:endParaRPr/>
          </a:p>
          <a:p>
            <a:pPr>
              <a:lnSpc>
                <a:spcPct val="100000"/>
              </a:lnSpc>
              <a:buSzPct val="80000"/>
              <a:buFont typeface="Wingdings 3" charset="2"/>
              <a:buChar char=""/>
            </a:pPr>
            <a:r>
              <a:rPr lang="en-US" sz="2000" strike="noStrike">
                <a:solidFill>
                  <a:srgbClr val="404040"/>
                </a:solidFill>
                <a:latin typeface="Trebuchet MS"/>
              </a:rPr>
              <a:t>ATTENZIONE: tutti i giudici ritengono che il nuovo regime si applica solo alle domande presentate dopo il 5.10.18; per le domande presentate prima si ha ancora diritto al «vecchio» permesso umanitario</a:t>
            </a:r>
            <a:endParaRPr/>
          </a:p>
          <a:p>
            <a:pPr>
              <a:lnSpc>
                <a:spcPct val="100000"/>
              </a:lnSpc>
              <a:buSzPct val="80000"/>
              <a:buFont typeface="Wingdings 3" charset="2"/>
              <a:buChar char=""/>
            </a:pPr>
            <a:r>
              <a:rPr lang="en-US" sz="2000" strike="noStrike">
                <a:solidFill>
                  <a:srgbClr val="404040"/>
                </a:solidFill>
                <a:latin typeface="Trebuchet MS"/>
              </a:rPr>
              <a:t>Il Ministero e le Commissioni ritengono di no.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Sfaccettatura</Template>
  <TotalTime>1122</TotalTime>
  <Words>849</Words>
  <Application>Microsoft Office PowerPoint</Application>
  <PresentationFormat>Personalizzato</PresentationFormat>
  <Paragraphs>67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Titoli diapositive</vt:lpstr>
      </vt:variant>
      <vt:variant>
        <vt:i4>10</vt:i4>
      </vt:variant>
    </vt:vector>
  </HeadingPairs>
  <TitlesOfParts>
    <vt:vector size="12" baseType="lpstr">
      <vt:lpstr>Tema di Office</vt:lpstr>
      <vt:lpstr>Office Theme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QUALCHE DATO SULL’IMMIGRAZIONE</dc:title>
  <dc:creator>Alberto Guariso</dc:creator>
  <cp:lastModifiedBy>Amarante Angela</cp:lastModifiedBy>
  <cp:revision>16</cp:revision>
  <dcterms:created xsi:type="dcterms:W3CDTF">2019-01-13T16:38:06Z</dcterms:created>
  <dcterms:modified xsi:type="dcterms:W3CDTF">2019-01-15T15:57:03Z</dcterms:modified>
  <dc:language>it-IT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Widescreen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10</vt:i4>
  </property>
</Properties>
</file>