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835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58" name="Immagine 57"/>
          <p:cNvPicPr/>
          <p:nvPr/>
        </p:nvPicPr>
        <p:blipFill>
          <a:blip r:embed="rId2"/>
          <a:stretch/>
        </p:blipFill>
        <p:spPr>
          <a:xfrm>
            <a:off x="2543400" y="2160360"/>
            <a:ext cx="4863240" cy="3880440"/>
          </a:xfrm>
          <a:prstGeom prst="rect">
            <a:avLst/>
          </a:prstGeom>
          <a:ln>
            <a:noFill/>
          </a:ln>
        </p:spPr>
      </p:pic>
      <p:pic>
        <p:nvPicPr>
          <p:cNvPr id="59" name="Immagine 58"/>
          <p:cNvPicPr/>
          <p:nvPr/>
        </p:nvPicPr>
        <p:blipFill>
          <a:blip r:embed="rId2"/>
          <a:stretch/>
        </p:blipFill>
        <p:spPr>
          <a:xfrm>
            <a:off x="2543400" y="2160360"/>
            <a:ext cx="4863240" cy="388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07" name="Immagine 106"/>
          <p:cNvPicPr/>
          <p:nvPr/>
        </p:nvPicPr>
        <p:blipFill>
          <a:blip r:embed="rId2"/>
          <a:stretch/>
        </p:blipFill>
        <p:spPr>
          <a:xfrm>
            <a:off x="2543400" y="2160360"/>
            <a:ext cx="4863240" cy="3880440"/>
          </a:xfrm>
          <a:prstGeom prst="rect">
            <a:avLst/>
          </a:prstGeom>
          <a:ln>
            <a:noFill/>
          </a:ln>
        </p:spPr>
      </p:pic>
      <p:pic>
        <p:nvPicPr>
          <p:cNvPr id="108" name="Immagine 107"/>
          <p:cNvPicPr/>
          <p:nvPr/>
        </p:nvPicPr>
        <p:blipFill>
          <a:blip r:embed="rId2"/>
          <a:stretch/>
        </p:blipFill>
        <p:spPr>
          <a:xfrm>
            <a:off x="2543400" y="2160360"/>
            <a:ext cx="4863240" cy="388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FDE4D-2E2F-485E-B31A-AF8B2301AAD7}" type="datetimeFigureOut">
              <a:rPr lang="it-IT" smtClean="0"/>
              <a:t>15/01/2019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6FBF-94C6-4F5B-9A18-601484CB409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</p:sp>
      <p:sp>
        <p:nvSpPr>
          <p:cNvPr id="61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</p:sp>
      <p:sp>
        <p:nvSpPr>
          <p:cNvPr id="62" name="CustomShape 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cxnLst/>
            <a:rect l="0" t="0" r="r" b="b"/>
            <a:pathLst>
              <a:path w="3007350" h="6866468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3" name="CustomShape 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cxnLst/>
            <a:rect l="0" t="0" r="r" b="b"/>
            <a:pathLst>
              <a:path w="2573312" h="6866468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4" name="CustomShape 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324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5" name="CustomShape 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cxnLst/>
            <a:rect l="0" t="0" r="r" b="b"/>
            <a:pathLst>
              <a:path w="2858014" h="6866468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6" name="CustomShape 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cxnLst/>
            <a:rect l="0" t="0" r="r" b="b"/>
            <a:pathLst>
              <a:path w="1290095" h="6858001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7" name="CustomShape 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cxnLst/>
            <a:rect l="0" t="0" r="r" b="b"/>
            <a:pathLst>
              <a:path w="1249826" h="6858001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8" name="CustomShape 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324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9" name="CustomShape 10"/>
          <p:cNvSpPr/>
          <p:nvPr/>
        </p:nvSpPr>
        <p:spPr>
          <a:xfrm>
            <a:off x="0" y="4013280"/>
            <a:ext cx="448200" cy="2844360"/>
          </a:xfrm>
          <a:prstGeom prst="triangle">
            <a:avLst>
              <a:gd name="adj" fmla="val 108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0" name="PlaceHolder 1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90C226"/>
                </a:solidFill>
                <a:latin typeface="Trebuchet MS"/>
              </a:rPr>
              <a:t>Fare clic per modificare lo stile del titolo dello schema</a:t>
            </a:r>
            <a:endParaRPr/>
          </a:p>
        </p:txBody>
      </p:sp>
      <p:sp>
        <p:nvSpPr>
          <p:cNvPr id="71" name="PlaceHolder 1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Fai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Settimo livello strutturaModifica gli stili del testo dello schema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Secondo livello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Terzo livello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Quarto livello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Quinto livello</a:t>
            </a:r>
            <a:endParaRPr/>
          </a:p>
        </p:txBody>
      </p:sp>
      <p:sp>
        <p:nvSpPr>
          <p:cNvPr id="72" name="PlaceHolder 13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it-IT" sz="900" strike="noStrike">
                <a:solidFill>
                  <a:srgbClr val="8B8B8B"/>
                </a:solidFill>
                <a:latin typeface="Trebuchet MS"/>
              </a:rPr>
              <a:t>15/01/19</a:t>
            </a:r>
            <a:endParaRPr/>
          </a:p>
        </p:txBody>
      </p:sp>
      <p:sp>
        <p:nvSpPr>
          <p:cNvPr id="73" name="PlaceHolder 14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4" name="PlaceHolder 15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9035A4B-9B62-4F34-A912-378216369E26}" type="slidenum">
              <a:rPr lang="it-IT" sz="900" strike="noStrike">
                <a:solidFill>
                  <a:srgbClr val="90C226"/>
                </a:solidFill>
                <a:latin typeface="Trebuchet MS"/>
              </a:rPr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r>
              <a:rPr lang="en-US" sz="5400" strike="noStrike">
                <a:solidFill>
                  <a:srgbClr val="90C226"/>
                </a:solidFill>
                <a:latin typeface="Trebuchet MS"/>
              </a:rPr>
              <a:t>DISCIPLINA DELL’ IMMIGRAZIONE E  LEGGE 132/18</a:t>
            </a: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it-IT" strike="noStrike">
                <a:solidFill>
                  <a:srgbClr val="808080"/>
                </a:solidFill>
                <a:latin typeface="Trebuchet MS"/>
              </a:rPr>
              <a:t>avv. Alberto Guariso</a:t>
            </a:r>
            <a:endParaRPr/>
          </a:p>
          <a:p>
            <a:pPr algn="r">
              <a:lnSpc>
                <a:spcPct val="100000"/>
              </a:lnSpc>
            </a:pPr>
            <a:r>
              <a:rPr lang="it-IT" strike="noStrike">
                <a:solidFill>
                  <a:srgbClr val="808080"/>
                </a:solidFill>
                <a:latin typeface="Trebuchet MS"/>
              </a:rPr>
              <a:t>www.studiodirittielavoro.it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90C226"/>
                </a:solidFill>
                <a:latin typeface="Trebuchet MS"/>
              </a:rPr>
              <a:t>L’ACCOGLIENZA RIDOTTA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STATUS DI RIFUGIATO E PROTEZIONE SUSSIDIARIA = SPRAR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CASI SPECIALI = SPRAR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CURE MEDICHE, CALAMITA’, VALORE CIVILE = SPRAR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RICHIEDENTI ASILO = SOLO CAS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«VECCHI» MOTIVI UMANITARI = NULLA (CESSA ALLA SCADENZA DEL PROGETTO)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CASI SPECIALI COMMA NOVE = NULLA (IDEM)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PROTEZIONE SPECIALE = NULLA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90C226"/>
                </a:solidFill>
                <a:latin typeface="Trebuchet MS"/>
              </a:rPr>
              <a:t>Gli obiettivi del della L. 132/17
 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677160" y="1405800"/>
            <a:ext cx="8596440" cy="4635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Rendere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piu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precaria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la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condizione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di chi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chiede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e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ottiene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protezione</a:t>
            </a:r>
            <a:endParaRPr dirty="0"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Ridurre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il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numero</a:t>
            </a:r>
            <a:endParaRPr dirty="0"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Ridurre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i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diritti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con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riguardo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a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tutte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le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fasi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della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vicenda</a:t>
            </a:r>
            <a:endParaRPr dirty="0"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L’ingresso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sul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territorio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nazionale</a:t>
            </a:r>
            <a:endParaRPr dirty="0"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L’esame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della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domanda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</a:t>
            </a:r>
            <a:endParaRPr dirty="0"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La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fase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di </a:t>
            </a: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riconoscimento</a:t>
            </a:r>
            <a:endParaRPr dirty="0"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 dirty="0" err="1">
                <a:solidFill>
                  <a:srgbClr val="404040"/>
                </a:solidFill>
                <a:latin typeface="Trebuchet MS"/>
              </a:rPr>
              <a:t>L’accoglienza</a:t>
            </a:r>
            <a:r>
              <a:rPr lang="en-US" strike="noStrike" dirty="0">
                <a:solidFill>
                  <a:srgbClr val="404040"/>
                </a:solidFill>
                <a:latin typeface="Trebuchet MS"/>
              </a:rPr>
              <a:t>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90C226"/>
                </a:solidFill>
                <a:latin typeface="Trebuchet MS"/>
              </a:rPr>
              <a:t>NUOVI LIMITI PER INGRESSO ED ESAME DOMANDA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677160" y="1930320"/>
            <a:ext cx="8596440" cy="411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z="2200" strike="noStrike">
                <a:solidFill>
                  <a:srgbClr val="404040"/>
                </a:solidFill>
                <a:latin typeface="Trebuchet MS"/>
              </a:rPr>
              <a:t>La domanda deve essere presentata «tempestivamente» a pena di dichiarazione di «manifesta infondatezza»; quindi di solito alla frontiera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z="2200" strike="noStrike">
                <a:solidFill>
                  <a:srgbClr val="404040"/>
                </a:solidFill>
                <a:latin typeface="Trebuchet MS"/>
              </a:rPr>
              <a:t>Il richiedente può essere trattenuto 30 gg. in «appositi locali» alla frontiera per determinazione o verifica dell’identità e poi per lo stesso motivo fino a 180 giorni nei CPR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z="2200" strike="noStrike">
                <a:solidFill>
                  <a:srgbClr val="404040"/>
                </a:solidFill>
                <a:latin typeface="Trebuchet MS"/>
              </a:rPr>
              <a:t>Se trattenuto o se domanda presentata alla frontiera (quindi sempre), la domanda  segue la procedura «accelerata» (art. 28bis dlgs 25/08) 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z="2200" strike="noStrike">
                <a:solidFill>
                  <a:srgbClr val="404040"/>
                </a:solidFill>
                <a:latin typeface="Trebuchet MS"/>
              </a:rPr>
              <a:t>Quindi trasmissione atti alla commissione entro 7 giorni; decisione entro 2 giorni; ricorso al Tribunale entro 15 giorni.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z="2200" strike="noStrike">
                <a:solidFill>
                  <a:srgbClr val="404040"/>
                </a:solidFill>
                <a:latin typeface="Trebuchet MS"/>
              </a:rPr>
              <a:t>MA IL RICORSO NON SOSPENDE AUTOMATICAMENTE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90C226"/>
                </a:solidFill>
                <a:latin typeface="Trebuchet MS"/>
              </a:rPr>
              <a:t>NUOVI LIMITI AL  RICONOSCIMENTO
</a:t>
            </a:r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677160" y="1463040"/>
            <a:ext cx="8596440" cy="4578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b="1" strike="noStrike">
                <a:solidFill>
                  <a:srgbClr val="404040"/>
                </a:solidFill>
                <a:latin typeface="Trebuchet MS"/>
              </a:rPr>
              <a:t>ELENCO «PAESI DI ORIGINE SICURI» </a:t>
            </a:r>
            <a:r>
              <a:rPr lang="en-US" strike="noStrike">
                <a:solidFill>
                  <a:srgbClr val="404040"/>
                </a:solidFill>
                <a:latin typeface="Trebuchet MS"/>
              </a:rPr>
              <a:t>(futuro elenco  Min. Esteri) «se si può dimostrare che in via generale e costante non sussistono atti di persecuzione..nè tortura, né trattamento inumani e degradanti, né pericolo a causa di violenza indiscriminata in situazioni di conflitto armato interno o internazionale» (anche solo in parte) – art. 2bis dlgs 25/08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Spetta al richiedente dimostrare che il paese non è sicuro e la decisione è motivata solo «dando atto che non ha dimostrato» (art. 9 dlgs 25/08)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Se non dimostra la domanda è «manifestamente infondata» (= NO sospensione automatica in caso di ricorso)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b="1" strike="noStrike">
                <a:solidFill>
                  <a:srgbClr val="404040"/>
                </a:solidFill>
                <a:latin typeface="Trebuchet MS"/>
              </a:rPr>
              <a:t>RIGETTO DELLA DOMANDA IN CASO DI POSSIBILITA’ DI «FUGA INTERNA» </a:t>
            </a:r>
            <a:r>
              <a:rPr lang="en-US" strike="noStrike">
                <a:solidFill>
                  <a:srgbClr val="404040"/>
                </a:solidFill>
                <a:latin typeface="Trebuchet MS"/>
              </a:rPr>
              <a:t>(se in una parte del paese di origine può recarsi senza fondato timore di persecuzione e «si può ragionevolmente supporre che vi sio stabilisca») – art.  32 Dlsg 25/08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90C226"/>
                </a:solidFill>
                <a:latin typeface="Trebuchet MS"/>
              </a:rPr>
              <a:t>Segue: nuovi reati ostativi al riconoscimento di protezione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Violenza o minaccia a pubblico ufficiale o incaricato di pubblico servizio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Lesioni gravi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Furto in abitazione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Lesioni gravi a pubblico ufficiale durante manifestazioni sportive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90C226"/>
                </a:solidFill>
                <a:latin typeface="Trebuchet MS"/>
              </a:rPr>
              <a:t>Segue: abolizione permesso umanitario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677160" y="1451520"/>
            <a:ext cx="8596440" cy="4589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La precedente tripartizione: a) status di rifugiato (= persecuzione) ; b) protezione sussidiaria ( = violenza indiscriminata o conflitto); c) «seri motivi di carattere umanitario» 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Il PU attuava l’art. 10, comma 3 Cost. «lo straniero al quale non è consentito l’esercizio delle libertà democratiche…»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Ma i diritti sociali minimi (vita, salute, istruzione..) sono condizione per l’esercizio delle libertà democratiche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Per la Cassazione occorre una comparazione tra condizione di inserimento qui e condizione in patria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Il PU «</a:t>
            </a:r>
            <a:r>
              <a:rPr lang="en-US" i="1" strike="noStrike">
                <a:solidFill>
                  <a:srgbClr val="404040"/>
                </a:solidFill>
                <a:latin typeface="Trebuchet MS"/>
              </a:rPr>
              <a:t>protegge dal rischio di essere immesso nuovamente , in conseguenza del rimpatrio, in un contesto sociale, politico e ambientale ..idoneo a costituire una significativa compromissione dei suoi diritti fondamentali inviolabili</a:t>
            </a:r>
            <a:r>
              <a:rPr lang="en-US" strike="noStrike">
                <a:solidFill>
                  <a:srgbClr val="404040"/>
                </a:solidFill>
                <a:latin typeface="Trebuchet MS"/>
              </a:rPr>
              <a:t>» (Cass. 4455/18)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90C226"/>
                </a:solidFill>
                <a:latin typeface="Trebuchet MS"/>
              </a:rPr>
              <a:t>IL REGIME ATTUALE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677160" y="1268640"/>
            <a:ext cx="8596440" cy="47721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b="1" strike="noStrike">
                <a:solidFill>
                  <a:srgbClr val="404040"/>
                </a:solidFill>
                <a:latin typeface="Trebuchet MS"/>
              </a:rPr>
              <a:t>PERMESSO PER PROTEZIONE SPECIALE 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SOLO se non può essere espulso per rischio di persecuzione o tortura (valutando le violazioni sistematiche e gravi dei diritti umani)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1 anno, rinnovabile su parere della commissione, consente di lavorare, NON CONVERTIBILE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b="1" strike="noStrike">
                <a:solidFill>
                  <a:srgbClr val="404040"/>
                </a:solidFill>
                <a:latin typeface="Trebuchet MS"/>
              </a:rPr>
              <a:t>PERMESSI PER CASI SPECIALI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ART. 18 TUI = TRATTA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ART.18BIS TUI = VIOLENZA DOMESTICA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ART.22 TUI = SFRUTTAMENTO LAVORATIVO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404040"/>
                </a:solidFill>
                <a:latin typeface="Trebuchet MS"/>
              </a:rPr>
              <a:t>1 anno, convertibili, con accesso al SSN, iscrizione anagrafica,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90C226"/>
                </a:solidFill>
                <a:latin typeface="Trebuchet MS"/>
              </a:rPr>
              <a:t>Segue regime attuale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677160" y="1748880"/>
            <a:ext cx="8596440" cy="4292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z="2000" b="1" strike="noStrike">
                <a:solidFill>
                  <a:srgbClr val="404040"/>
                </a:solidFill>
                <a:latin typeface="Trebuchet MS"/>
              </a:rPr>
              <a:t>CURE MEDICHE </a:t>
            </a:r>
            <a:r>
              <a:rPr lang="en-US" sz="2000" strike="noStrike">
                <a:solidFill>
                  <a:srgbClr val="404040"/>
                </a:solidFill>
                <a:latin typeface="Trebuchet MS"/>
              </a:rPr>
              <a:t>: condizioni di salute di </a:t>
            </a:r>
            <a:r>
              <a:rPr lang="en-US" sz="2000" b="1" strike="noStrike">
                <a:solidFill>
                  <a:srgbClr val="404040"/>
                </a:solidFill>
                <a:latin typeface="Trebuchet MS"/>
              </a:rPr>
              <a:t>particolare</a:t>
            </a:r>
            <a:r>
              <a:rPr lang="en-US" sz="2000" strike="noStrike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z="2000" b="1" strike="noStrike">
                <a:solidFill>
                  <a:srgbClr val="404040"/>
                </a:solidFill>
                <a:latin typeface="Trebuchet MS"/>
              </a:rPr>
              <a:t>gravità</a:t>
            </a:r>
            <a:r>
              <a:rPr lang="en-US" sz="2000" strike="noStrike">
                <a:solidFill>
                  <a:srgbClr val="404040"/>
                </a:solidFill>
                <a:latin typeface="Trebuchet MS"/>
              </a:rPr>
              <a:t>, accertate da struttura pubblica, tali da determinare un  pregiudizio in caso di rientro 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z="2000" b="1" strike="noStrike">
                <a:solidFill>
                  <a:srgbClr val="404040"/>
                </a:solidFill>
                <a:latin typeface="Trebuchet MS"/>
              </a:rPr>
              <a:t>CALAMITA’</a:t>
            </a:r>
            <a:r>
              <a:rPr lang="en-US" sz="2000" strike="noStrike">
                <a:solidFill>
                  <a:srgbClr val="404040"/>
                </a:solidFill>
                <a:latin typeface="Trebuchet MS"/>
              </a:rPr>
              <a:t> : il paese versa in una condizione di contingente e eccezionale calamità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404040"/>
                </a:solidFill>
                <a:latin typeface="Trebuchet MS"/>
              </a:rPr>
              <a:t>6 mesi rinnovabile 1 volta – consente il lavoro – NON PUO’ ESSERE CONVERTITO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z="2000" b="1" strike="noStrike">
                <a:solidFill>
                  <a:srgbClr val="404040"/>
                </a:solidFill>
                <a:latin typeface="Trebuchet MS"/>
              </a:rPr>
              <a:t>ATTI DI PARTICOLARE VALORE CIVILE 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404040"/>
                </a:solidFill>
                <a:latin typeface="Trebuchet MS"/>
              </a:rPr>
              <a:t>2 anni, rinnovabile, consente il lavoro, convertibile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90C226"/>
                </a:solidFill>
                <a:latin typeface="Trebuchet MS"/>
              </a:rPr>
              <a:t>IL REGIME TRANSITORIO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677160" y="1394640"/>
            <a:ext cx="8596440" cy="4646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z="2000" strike="noStrike">
                <a:solidFill>
                  <a:srgbClr val="404040"/>
                </a:solidFill>
                <a:latin typeface="Trebuchet MS"/>
              </a:rPr>
              <a:t>Chi ha attualmente un permesso umanitario lo può convertire per famiglia, lavoro, attesa occupazione alla scadenza (nb i problemi pratici: avere un lavoro alla domanda o al momento del rinnovo ?)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z="2000" strike="noStrike">
                <a:solidFill>
                  <a:srgbClr val="404040"/>
                </a:solidFill>
                <a:latin typeface="Trebuchet MS"/>
              </a:rPr>
              <a:t>Se non lo converte può ottenere solo il permesso per «protezione speciale» previo parere commissione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z="2000" strike="noStrike">
                <a:solidFill>
                  <a:srgbClr val="404040"/>
                </a:solidFill>
                <a:latin typeface="Trebuchet MS"/>
              </a:rPr>
              <a:t>Chi ha ottenuto la decisione della commissione sull’umanitario ma non ha ancora avuto il permesso ottiene un permesso per «casi speciali ai sensi del comma 9» di due anni ; al termine può convertire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z="2000" strike="noStrike">
                <a:solidFill>
                  <a:srgbClr val="404040"/>
                </a:solidFill>
                <a:latin typeface="Trebuchet MS"/>
              </a:rPr>
              <a:t>ATTENZIONE: tutti i giudici ritengono che il nuovo regime si applica solo alle domande presentate dopo il 5.10.18; per le domande presentate prima si ha ancora diritto al «vecchio» permesso umanitario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en-US" sz="2000" strike="noStrike">
                <a:solidFill>
                  <a:srgbClr val="404040"/>
                </a:solidFill>
                <a:latin typeface="Trebuchet MS"/>
              </a:rPr>
              <a:t>Il Ministero e le Commissioni ritengono di no.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Sfaccettatura</Template>
  <TotalTime>1122</TotalTime>
  <Words>849</Words>
  <Application>Microsoft Office PowerPoint</Application>
  <PresentationFormat>Personalizzato</PresentationFormat>
  <Paragraphs>67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2" baseType="lpstr">
      <vt:lpstr>Tema di Office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QUALCHE DATO SULL’IMMIGRAZIONE</dc:title>
  <dc:creator>Alberto Guariso</dc:creator>
  <cp:lastModifiedBy>Amarante Angela</cp:lastModifiedBy>
  <cp:revision>16</cp:revision>
  <dcterms:created xsi:type="dcterms:W3CDTF">2019-01-13T16:38:06Z</dcterms:created>
  <dcterms:modified xsi:type="dcterms:W3CDTF">2019-01-15T15:57:03Z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