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70" r:id="rId1"/>
  </p:sldMasterIdLst>
  <p:sldIdLst>
    <p:sldId id="256" r:id="rId2"/>
    <p:sldId id="263" r:id="rId3"/>
    <p:sldId id="257" r:id="rId4"/>
    <p:sldId id="258" r:id="rId5"/>
    <p:sldId id="264" r:id="rId6"/>
    <p:sldId id="265" r:id="rId7"/>
    <p:sldId id="266" r:id="rId8"/>
    <p:sldId id="260" r:id="rId9"/>
    <p:sldId id="261" r:id="rId10"/>
    <p:sldId id="262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99"/>
    <a:srgbClr val="F0EFEC"/>
    <a:srgbClr val="F5F2EB"/>
    <a:srgbClr val="F4F1EC"/>
    <a:srgbClr val="F6F4F0"/>
    <a:srgbClr val="F0ECE4"/>
    <a:srgbClr val="EAE5DA"/>
    <a:srgbClr val="01AB9B"/>
    <a:srgbClr val="019587"/>
    <a:srgbClr val="0096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108" y="1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10D8C-5DB6-4885-85E4-C3F131118FCB}" type="datetimeFigureOut">
              <a:rPr lang="it-IT" smtClean="0"/>
              <a:t>29/10/2018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42363-572B-4935-966A-168EF1A8BAA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993013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10D8C-5DB6-4885-85E4-C3F131118FCB}" type="datetimeFigureOut">
              <a:rPr lang="it-IT" smtClean="0"/>
              <a:t>29/10/2018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42363-572B-4935-966A-168EF1A8BAA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625858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10D8C-5DB6-4885-85E4-C3F131118FCB}" type="datetimeFigureOut">
              <a:rPr lang="it-IT" smtClean="0"/>
              <a:t>29/10/2018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42363-572B-4935-966A-168EF1A8BAA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741756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10D8C-5DB6-4885-85E4-C3F131118FCB}" type="datetimeFigureOut">
              <a:rPr lang="it-IT" smtClean="0"/>
              <a:t>29/10/2018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42363-572B-4935-966A-168EF1A8BAA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190647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10D8C-5DB6-4885-85E4-C3F131118FCB}" type="datetimeFigureOut">
              <a:rPr lang="it-IT" smtClean="0"/>
              <a:t>29/10/2018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42363-572B-4935-966A-168EF1A8BAA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784622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10D8C-5DB6-4885-85E4-C3F131118FCB}" type="datetimeFigureOut">
              <a:rPr lang="it-IT" smtClean="0"/>
              <a:t>29/10/2018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42363-572B-4935-966A-168EF1A8BAA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384023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10D8C-5DB6-4885-85E4-C3F131118FCB}" type="datetimeFigureOut">
              <a:rPr lang="it-IT" smtClean="0"/>
              <a:t>29/10/2018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42363-572B-4935-966A-168EF1A8BAA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919625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10D8C-5DB6-4885-85E4-C3F131118FCB}" type="datetimeFigureOut">
              <a:rPr lang="it-IT" smtClean="0"/>
              <a:t>29/10/2018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42363-572B-4935-966A-168EF1A8BAA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956373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10D8C-5DB6-4885-85E4-C3F131118FCB}" type="datetimeFigureOut">
              <a:rPr lang="it-IT" smtClean="0"/>
              <a:t>29/10/2018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42363-572B-4935-966A-168EF1A8BAA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907229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10D8C-5DB6-4885-85E4-C3F131118FCB}" type="datetimeFigureOut">
              <a:rPr lang="it-IT" smtClean="0"/>
              <a:t>29/10/2018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42363-572B-4935-966A-168EF1A8BAA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221388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10D8C-5DB6-4885-85E4-C3F131118FCB}" type="datetimeFigureOut">
              <a:rPr lang="it-IT" smtClean="0"/>
              <a:t>29/10/2018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42363-572B-4935-966A-168EF1A8BAA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463532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010D8C-5DB6-4885-85E4-C3F131118FCB}" type="datetimeFigureOut">
              <a:rPr lang="it-IT" smtClean="0"/>
              <a:t>29/10/2018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042363-572B-4935-966A-168EF1A8BAA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774411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71" r:id="rId1"/>
    <p:sldLayoutId id="2147484172" r:id="rId2"/>
    <p:sldLayoutId id="2147484173" r:id="rId3"/>
    <p:sldLayoutId id="2147484174" r:id="rId4"/>
    <p:sldLayoutId id="2147484175" r:id="rId5"/>
    <p:sldLayoutId id="2147484176" r:id="rId6"/>
    <p:sldLayoutId id="2147484177" r:id="rId7"/>
    <p:sldLayoutId id="2147484178" r:id="rId8"/>
    <p:sldLayoutId id="2147484179" r:id="rId9"/>
    <p:sldLayoutId id="2147484180" r:id="rId10"/>
    <p:sldLayoutId id="214748418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435ACE2B-207F-4C84-AE8F-08A817772EC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0" y="618836"/>
            <a:ext cx="8959273" cy="574501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379127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35596" y="620688"/>
            <a:ext cx="7956884" cy="468481"/>
          </a:xfrm>
        </p:spPr>
        <p:txBody>
          <a:bodyPr>
            <a:normAutofit fontScale="90000"/>
          </a:bodyPr>
          <a:lstStyle/>
          <a:p>
            <a:pPr algn="ctr"/>
            <a:r>
              <a:rPr lang="it-IT" sz="4800" b="1" dirty="0">
                <a:solidFill>
                  <a:srgbClr val="009999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Long </a:t>
            </a:r>
            <a:r>
              <a:rPr lang="it-IT" sz="4800" b="1" dirty="0" err="1">
                <a:solidFill>
                  <a:srgbClr val="009999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Term</a:t>
            </a:r>
            <a:r>
              <a:rPr lang="it-IT" sz="4800" b="1" dirty="0">
                <a:solidFill>
                  <a:srgbClr val="009999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 Care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935596" y="1340768"/>
            <a:ext cx="7956884" cy="3888432"/>
          </a:xfrm>
        </p:spPr>
        <p:txBody>
          <a:bodyPr>
            <a:noAutofit/>
          </a:bodyPr>
          <a:lstStyle/>
          <a:p>
            <a:pPr marL="541338" indent="-541338">
              <a:buClr>
                <a:srgbClr val="009999"/>
              </a:buClr>
              <a:buSzPct val="120000"/>
              <a:buFont typeface="Wingdings 3" panose="05040102010807070707" pitchFamily="18" charset="2"/>
              <a:buChar char="u"/>
            </a:pPr>
            <a:r>
              <a:rPr lang="it-IT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Fondo integrativo regionale </a:t>
            </a:r>
            <a:r>
              <a:rPr 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 fini mutualistici e solidaristici: studio di fattibilità:</a:t>
            </a:r>
          </a:p>
          <a:p>
            <a:pPr marL="982663" lvl="1" indent="-438150">
              <a:lnSpc>
                <a:spcPct val="85000"/>
              </a:lnSpc>
              <a:spcBef>
                <a:spcPts val="1200"/>
              </a:spcBef>
              <a:buClr>
                <a:schemeClr val="accent3"/>
              </a:buClr>
              <a:buFont typeface="Wingdings" panose="05000000000000000000" pitchFamily="2" charset="2"/>
              <a:buChar char="l"/>
            </a:pPr>
            <a:r>
              <a:rPr 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coprire la domanda di cura della popolazione non autosufficiente o a ridotta autonomia, oggi non coperta dal welfare pubblico</a:t>
            </a:r>
          </a:p>
          <a:p>
            <a:pPr marL="982663" lvl="1" indent="-438150">
              <a:lnSpc>
                <a:spcPct val="85000"/>
              </a:lnSpc>
              <a:spcBef>
                <a:spcPts val="1200"/>
              </a:spcBef>
              <a:buClr>
                <a:schemeClr val="accent3"/>
              </a:buClr>
              <a:buFont typeface="Wingdings" panose="05000000000000000000" pitchFamily="2" charset="2"/>
              <a:buChar char="l"/>
            </a:pPr>
            <a:r>
              <a:rPr 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garantire copertura universale</a:t>
            </a:r>
          </a:p>
          <a:p>
            <a:pPr marL="982663" lvl="1" indent="-438150">
              <a:lnSpc>
                <a:spcPct val="85000"/>
              </a:lnSpc>
              <a:spcBef>
                <a:spcPts val="1200"/>
              </a:spcBef>
              <a:buClr>
                <a:schemeClr val="accent3"/>
              </a:buClr>
              <a:buFont typeface="Wingdings" panose="05000000000000000000" pitchFamily="2" charset="2"/>
              <a:buChar char="l"/>
            </a:pPr>
            <a:r>
              <a:rPr 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adottare modalità universalistiche anche nel finanziamento</a:t>
            </a:r>
          </a:p>
        </p:txBody>
      </p:sp>
    </p:spTree>
    <p:extLst>
      <p:ext uri="{BB962C8B-B14F-4D97-AF65-F5344CB8AC3E}">
        <p14:creationId xmlns:p14="http://schemas.microsoft.com/office/powerpoint/2010/main" val="3617607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899552" y="429763"/>
            <a:ext cx="7920920" cy="1296144"/>
          </a:xfrm>
          <a:effectLst/>
        </p:spPr>
        <p:txBody>
          <a:bodyPr>
            <a:noAutofit/>
          </a:bodyPr>
          <a:lstStyle/>
          <a:p>
            <a:pPr algn="ctr">
              <a:lnSpc>
                <a:spcPct val="85000"/>
              </a:lnSpc>
            </a:pPr>
            <a:r>
              <a:rPr lang="it-IT" sz="4200" b="1" dirty="0">
                <a:solidFill>
                  <a:srgbClr val="009999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Garantire l’accessibilità alle cure e l’esigibilità del diritto alla salute</a:t>
            </a:r>
            <a:endParaRPr lang="it-IT" sz="4200" b="1" i="1" dirty="0">
              <a:solidFill>
                <a:srgbClr val="009999"/>
              </a:solidFill>
              <a:latin typeface="Times New Roman" panose="02020603050405020304" pitchFamily="18" charset="0"/>
              <a:ea typeface="Microsoft Sans Serif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Segnaposto contenuto 4"/>
          <p:cNvSpPr>
            <a:spLocks noGrp="1"/>
          </p:cNvSpPr>
          <p:nvPr>
            <p:ph idx="1"/>
          </p:nvPr>
        </p:nvSpPr>
        <p:spPr>
          <a:xfrm>
            <a:off x="971559" y="1725907"/>
            <a:ext cx="7920920" cy="4176464"/>
          </a:xfrm>
        </p:spPr>
        <p:txBody>
          <a:bodyPr>
            <a:noAutofit/>
          </a:bodyPr>
          <a:lstStyle/>
          <a:p>
            <a:pPr marL="0" indent="0">
              <a:lnSpc>
                <a:spcPct val="85000"/>
              </a:lnSpc>
              <a:buClr>
                <a:srgbClr val="009999"/>
              </a:buClr>
              <a:buNone/>
            </a:pPr>
            <a:r>
              <a:rPr lang="it-IT" sz="2600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Nel sistema lombardo c’è </a:t>
            </a:r>
            <a:r>
              <a:rPr lang="it-IT" sz="2600" b="1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 problema di difficoltà di accesso alla rete d’offerta sanitaria, sociosanitaria e sociale</a:t>
            </a:r>
            <a:r>
              <a:rPr lang="it-IT" sz="2600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che è motivo di disparità nella tutela della salute.  </a:t>
            </a:r>
          </a:p>
          <a:p>
            <a:pPr marL="0" indent="0">
              <a:lnSpc>
                <a:spcPct val="85000"/>
              </a:lnSpc>
              <a:buClr>
                <a:srgbClr val="009999"/>
              </a:buClr>
              <a:buNone/>
            </a:pPr>
            <a:r>
              <a:rPr lang="it-IT" sz="2600" b="1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Liste e tempi d’attesa eccessivi </a:t>
            </a:r>
            <a:r>
              <a:rPr lang="it-IT" sz="2600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comportano disuguaglianze nell’accesso alle cure fra chi può permettersi di pagare le prestazioni in regime di solvenza e chi no.</a:t>
            </a:r>
          </a:p>
          <a:p>
            <a:pPr marL="0" indent="0">
              <a:lnSpc>
                <a:spcPct val="85000"/>
              </a:lnSpc>
              <a:buClr>
                <a:srgbClr val="009999"/>
              </a:buClr>
              <a:buNone/>
            </a:pPr>
            <a:r>
              <a:rPr lang="it-IT" sz="2600" b="1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spesa sanitaria “di tasca propria” </a:t>
            </a:r>
            <a:r>
              <a:rPr lang="it-IT" sz="2600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è cresciuta negli ultimi anni, sia per effetto dell’introduzione di misure di compartecipazione, sia per l’assenza di risposte adeguate da parte del SSN a bisogni diffusi e collegati all’invecchiamento della popolazione.</a:t>
            </a:r>
            <a:r>
              <a:rPr lang="it-IT" sz="2400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lnSpc>
                <a:spcPct val="85000"/>
              </a:lnSpc>
              <a:buClr>
                <a:srgbClr val="009999"/>
              </a:buClr>
              <a:buNone/>
            </a:pPr>
            <a:endParaRPr lang="it-IT" sz="1886" spc="-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85000"/>
              </a:lnSpc>
              <a:buClr>
                <a:srgbClr val="009999"/>
              </a:buClr>
              <a:buNone/>
            </a:pPr>
            <a:endParaRPr lang="it-IT" sz="2600" spc="-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6272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06608" y="548680"/>
            <a:ext cx="7992888" cy="720080"/>
          </a:xfrm>
          <a:effectLst>
            <a:softEdge rad="0"/>
          </a:effectLst>
          <a:scene3d>
            <a:camera prst="orthographicFront"/>
            <a:lightRig rig="threePt" dir="t"/>
          </a:scene3d>
          <a:sp3d/>
        </p:spPr>
        <p:txBody>
          <a:bodyPr>
            <a:noAutofit/>
          </a:bodyPr>
          <a:lstStyle/>
          <a:p>
            <a:pPr algn="ctr">
              <a:lnSpc>
                <a:spcPct val="85000"/>
              </a:lnSpc>
              <a:tabLst>
                <a:tab pos="5113338" algn="l"/>
              </a:tabLst>
            </a:pPr>
            <a:r>
              <a:rPr lang="it-IT" b="1" dirty="0">
                <a:solidFill>
                  <a:srgbClr val="009999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Le proposte del Sindacato per: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971600" y="1340768"/>
            <a:ext cx="7992889" cy="4968552"/>
          </a:xfrm>
        </p:spPr>
        <p:txBody>
          <a:bodyPr>
            <a:noAutofit/>
          </a:bodyPr>
          <a:lstStyle/>
          <a:p>
            <a:pPr marL="514350" indent="-514350">
              <a:lnSpc>
                <a:spcPct val="85000"/>
              </a:lnSpc>
              <a:spcBef>
                <a:spcPts val="1800"/>
              </a:spcBef>
              <a:buClr>
                <a:srgbClr val="009999"/>
              </a:buClr>
              <a:buSzPct val="100000"/>
              <a:buFont typeface="+mj-lt"/>
              <a:buAutoNum type="arabicPeriod"/>
            </a:pPr>
            <a:r>
              <a:rPr lang="it-IT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agevolare l’accesso ai servizi 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sanitari e socioassistenziali, accompagnando le persone a un utilizzo consapevole e appropriato dell’offerta sanitaria,  semplificando le procedure di attivazione dei servizi</a:t>
            </a:r>
          </a:p>
          <a:p>
            <a:pPr marL="514350" indent="-514350">
              <a:lnSpc>
                <a:spcPct val="85000"/>
              </a:lnSpc>
              <a:spcBef>
                <a:spcPts val="1200"/>
              </a:spcBef>
              <a:buClr>
                <a:srgbClr val="009999"/>
              </a:buClr>
              <a:buSzPct val="100000"/>
              <a:buFont typeface="+mj-lt"/>
              <a:buAutoNum type="arabicPeriod"/>
            </a:pPr>
            <a:r>
              <a:rPr lang="it-IT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ridurre tempi e liste d’attesa</a:t>
            </a:r>
            <a:r>
              <a:rPr lang="it-IT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 esami diagnostici, visite, interventi chirurgici</a:t>
            </a:r>
          </a:p>
          <a:p>
            <a:pPr marL="514350" indent="-514350">
              <a:lnSpc>
                <a:spcPct val="85000"/>
              </a:lnSpc>
              <a:spcBef>
                <a:spcPts val="1200"/>
              </a:spcBef>
              <a:buClr>
                <a:srgbClr val="009999"/>
              </a:buClr>
              <a:buSzPct val="100000"/>
              <a:buFont typeface="+mj-lt"/>
              <a:buAutoNum type="arabicPeriod"/>
            </a:pPr>
            <a:r>
              <a:rPr lang="it-IT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decongestionare l’emergenza</a:t>
            </a:r>
            <a:r>
              <a:rPr lang="it-IT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it-IT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urgenza </a:t>
            </a:r>
            <a:r>
              <a:rPr 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e ridurre i tempi d’attesa nei Pronto Soccorso</a:t>
            </a:r>
          </a:p>
          <a:p>
            <a:pPr marL="514350" indent="-514350">
              <a:lnSpc>
                <a:spcPct val="85000"/>
              </a:lnSpc>
              <a:spcBef>
                <a:spcPts val="1200"/>
              </a:spcBef>
              <a:buClr>
                <a:srgbClr val="009999"/>
              </a:buClr>
              <a:buSzPct val="100000"/>
              <a:buFont typeface="+mj-lt"/>
              <a:buAutoNum type="arabicPeriod"/>
            </a:pPr>
            <a:r>
              <a:rPr lang="it-IT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rivedere la compartecipazione 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alla spesa sanitaria: esenzioni sui ticket e rette RSA</a:t>
            </a:r>
          </a:p>
        </p:txBody>
      </p:sp>
    </p:spTree>
    <p:extLst>
      <p:ext uri="{BB962C8B-B14F-4D97-AF65-F5344CB8AC3E}">
        <p14:creationId xmlns:p14="http://schemas.microsoft.com/office/powerpoint/2010/main" val="3527457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47335" y="0"/>
            <a:ext cx="7941580" cy="548680"/>
          </a:xfrm>
        </p:spPr>
        <p:txBody>
          <a:bodyPr>
            <a:noAutofit/>
          </a:bodyPr>
          <a:lstStyle/>
          <a:p>
            <a:pPr>
              <a:lnSpc>
                <a:spcPct val="85000"/>
              </a:lnSpc>
            </a:pPr>
            <a:r>
              <a:rPr lang="it-IT" sz="3200" dirty="0">
                <a:solidFill>
                  <a:srgbClr val="009999"/>
                </a:solidFill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Accessibilità e promozione della salute, come?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947335" y="620688"/>
            <a:ext cx="8089160" cy="5400600"/>
          </a:xfrm>
        </p:spPr>
        <p:txBody>
          <a:bodyPr>
            <a:noAutofit/>
          </a:bodyPr>
          <a:lstStyle/>
          <a:p>
            <a:pPr marL="452438" indent="-452438">
              <a:lnSpc>
                <a:spcPct val="85000"/>
              </a:lnSpc>
              <a:buClr>
                <a:srgbClr val="009999"/>
              </a:buClr>
              <a:buSzPct val="121000"/>
              <a:buFont typeface="Wingdings 3" panose="05040102010807070707" pitchFamily="18" charset="2"/>
              <a:buChar char="u"/>
            </a:pP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Attivando in ogni Distretto </a:t>
            </a:r>
            <a:r>
              <a:rPr lang="it-I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Punti unici di informazione e orientamento 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sulle unità d’offerta sanitaria, sociosanitaria e sociale, ed eventuali misure attive di sostegno per l’accesso ai servizi </a:t>
            </a:r>
          </a:p>
          <a:p>
            <a:pPr marL="452438" indent="-452438">
              <a:lnSpc>
                <a:spcPct val="85000"/>
              </a:lnSpc>
              <a:spcBef>
                <a:spcPts val="800"/>
              </a:spcBef>
              <a:buClr>
                <a:srgbClr val="009999"/>
              </a:buClr>
              <a:buSzPct val="121000"/>
              <a:buFont typeface="Wingdings 3" panose="05040102010807070707" pitchFamily="18" charset="2"/>
              <a:buChar char="u"/>
            </a:pP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Formando </a:t>
            </a:r>
            <a:r>
              <a:rPr lang="it-I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“nuove” professionalità 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gestionali e infermieristiche di prossimità territoriale (infermiere di famiglia), in una logica di collaborazione con i MMG e d’integrazione con i servizi sociali dei Comuni</a:t>
            </a:r>
          </a:p>
          <a:p>
            <a:pPr marL="452438" indent="-452438">
              <a:lnSpc>
                <a:spcPct val="85000"/>
              </a:lnSpc>
              <a:spcBef>
                <a:spcPts val="800"/>
              </a:spcBef>
              <a:buClr>
                <a:srgbClr val="009999"/>
              </a:buClr>
              <a:buSzPct val="121000"/>
              <a:buFont typeface="Wingdings 3" panose="05040102010807070707" pitchFamily="18" charset="2"/>
              <a:buChar char="u"/>
            </a:pP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Rimettendo competenze ed esecuzione delle </a:t>
            </a:r>
            <a:r>
              <a:rPr lang="it-I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attività di valutazione multidimensionale del bisogno 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ambito distrettuale </a:t>
            </a:r>
          </a:p>
          <a:p>
            <a:pPr marL="452438" indent="-452438">
              <a:lnSpc>
                <a:spcPct val="85000"/>
              </a:lnSpc>
              <a:spcBef>
                <a:spcPts val="800"/>
              </a:spcBef>
              <a:buClr>
                <a:srgbClr val="009999"/>
              </a:buClr>
              <a:buSzPct val="121000"/>
              <a:buFont typeface="Wingdings 3" panose="05040102010807070707" pitchFamily="18" charset="2"/>
              <a:buChar char="u"/>
            </a:pPr>
            <a:r>
              <a:rPr lang="it-IT" sz="2702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Uniformando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 supporti informatici utilizzati dalle Strutture del SSR </a:t>
            </a:r>
          </a:p>
          <a:p>
            <a:pPr marL="452438" indent="-452438">
              <a:lnSpc>
                <a:spcPct val="85000"/>
              </a:lnSpc>
              <a:buClr>
                <a:srgbClr val="009999"/>
              </a:buClr>
              <a:buSzPct val="121000"/>
              <a:buFont typeface="Wingdings 3" panose="05040102010807070707" pitchFamily="18" charset="2"/>
              <a:buChar char="u"/>
            </a:pPr>
            <a:endParaRPr lang="it-IT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2438" indent="-452438">
              <a:lnSpc>
                <a:spcPct val="85000"/>
              </a:lnSpc>
              <a:buClr>
                <a:srgbClr val="009999"/>
              </a:buClr>
              <a:buSzPct val="121000"/>
              <a:buFont typeface="Wingdings 3" panose="05040102010807070707" pitchFamily="18" charset="2"/>
              <a:buChar char="u"/>
            </a:pPr>
            <a:endParaRPr lang="it-IT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5824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>
            <a:extLst>
              <a:ext uri="{FF2B5EF4-FFF2-40B4-BE49-F238E27FC236}">
                <a16:creationId xmlns:a16="http://schemas.microsoft.com/office/drawing/2014/main" id="{D1C53608-D0C2-4EB4-9EC6-998B45C35E2E}"/>
              </a:ext>
            </a:extLst>
          </p:cNvPr>
          <p:cNvSpPr txBox="1"/>
          <p:nvPr/>
        </p:nvSpPr>
        <p:spPr>
          <a:xfrm>
            <a:off x="899592" y="620688"/>
            <a:ext cx="8136904" cy="54250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2438" marR="0" lvl="0" indent="-452438" algn="l" defTabSz="914400" rtl="0" eaLnBrk="1" fontAlgn="auto" latinLnBrk="0" hangingPunct="1">
              <a:lnSpc>
                <a:spcPct val="85000"/>
              </a:lnSpc>
              <a:spcBef>
                <a:spcPts val="1800"/>
              </a:spcBef>
              <a:spcAft>
                <a:spcPts val="0"/>
              </a:spcAft>
              <a:buClr>
                <a:srgbClr val="009999"/>
              </a:buClr>
              <a:buSzPct val="121000"/>
              <a:buFont typeface="Wingdings 3" panose="05040102010807070707" pitchFamily="18" charset="2"/>
              <a:buChar char="u"/>
              <a:tabLst/>
              <a:defRPr/>
            </a:pPr>
            <a:r>
              <a:rPr kumimoji="0" lang="it-IT" sz="2702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Sviluppando </a:t>
            </a:r>
            <a:r>
              <a:rPr kumimoji="0" lang="it-IT" sz="2702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prevenzione ed educazione sanitaria nel territorio  </a:t>
            </a:r>
            <a:r>
              <a:rPr kumimoji="0" lang="it-IT" sz="2702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con programmi di educazione alla salute e a stili di vita sani, anche coinvolgendo il sistema scolastico e il sistema delle imprese in materia di salute e sicurezza negli ambienti di lavoro</a:t>
            </a:r>
          </a:p>
          <a:p>
            <a:pPr marL="452438" marR="0" lvl="0" indent="-452438" algn="l" defTabSz="914400" rtl="0" eaLnBrk="1" fontAlgn="auto" latinLnBrk="0" hangingPunct="1">
              <a:lnSpc>
                <a:spcPct val="85000"/>
              </a:lnSpc>
              <a:spcBef>
                <a:spcPts val="1500"/>
              </a:spcBef>
              <a:spcAft>
                <a:spcPts val="0"/>
              </a:spcAft>
              <a:buClr>
                <a:srgbClr val="009999"/>
              </a:buClr>
              <a:buSzPct val="121000"/>
              <a:buFont typeface="Wingdings 3" panose="05040102010807070707" pitchFamily="18" charset="2"/>
              <a:buChar char="u"/>
              <a:tabLst/>
              <a:defRPr/>
            </a:pPr>
            <a:r>
              <a:rPr kumimoji="0" lang="it-IT" sz="2702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Promuovendo </a:t>
            </a:r>
            <a:r>
              <a:rPr kumimoji="0" lang="it-IT" sz="2702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la medicina di genere nella organizzazione e gestione dei servizi sanitari </a:t>
            </a:r>
            <a:r>
              <a:rPr kumimoji="0" lang="it-IT" sz="2702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per sviluppare percorsi di cura e assistenza appropriati e azioni  e programmi mirati per migliorare la conoscenza e la diffusione della medicina di genere</a:t>
            </a:r>
          </a:p>
          <a:p>
            <a:pPr marL="452438" marR="0" lvl="0" indent="-452438" algn="l" defTabSz="914400" rtl="0" eaLnBrk="1" fontAlgn="auto" latinLnBrk="0" hangingPunct="1">
              <a:lnSpc>
                <a:spcPct val="85000"/>
              </a:lnSpc>
              <a:spcBef>
                <a:spcPts val="1500"/>
              </a:spcBef>
              <a:spcAft>
                <a:spcPts val="0"/>
              </a:spcAft>
              <a:buClr>
                <a:srgbClr val="009999"/>
              </a:buClr>
              <a:buSzPct val="121000"/>
              <a:buFont typeface="Wingdings 3" panose="05040102010807070707" pitchFamily="18" charset="2"/>
              <a:buChar char="u"/>
              <a:tabLst/>
              <a:defRPr/>
            </a:pPr>
            <a:r>
              <a:rPr kumimoji="0" lang="it-IT" sz="2702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Rafforzando </a:t>
            </a:r>
            <a:r>
              <a:rPr kumimoji="0" lang="it-IT" sz="2702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la rete dei consultori pubblici </a:t>
            </a:r>
            <a:r>
              <a:rPr kumimoji="0" lang="it-IT" sz="2702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 aumentando le dotazioni organiche di quelli esistenti, per lo svolgimento di tutte le funzioni assegnate a questo servizio dalla normativa nazionale e regionale </a:t>
            </a:r>
          </a:p>
        </p:txBody>
      </p:sp>
    </p:spTree>
    <p:extLst>
      <p:ext uri="{BB962C8B-B14F-4D97-AF65-F5344CB8AC3E}">
        <p14:creationId xmlns:p14="http://schemas.microsoft.com/office/powerpoint/2010/main" val="42486084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99592" y="2110"/>
            <a:ext cx="7940299" cy="576063"/>
          </a:xfrm>
          <a:effectLst>
            <a:softEdge rad="0"/>
          </a:effectLst>
          <a:scene3d>
            <a:camera prst="orthographicFront"/>
            <a:lightRig rig="threePt" dir="t"/>
          </a:scene3d>
          <a:sp3d/>
        </p:spPr>
        <p:txBody>
          <a:bodyPr>
            <a:noAutofit/>
          </a:bodyPr>
          <a:lstStyle/>
          <a:p>
            <a:pPr>
              <a:lnSpc>
                <a:spcPct val="85000"/>
              </a:lnSpc>
            </a:pPr>
            <a:r>
              <a:rPr lang="it-IT" sz="3600" dirty="0">
                <a:solidFill>
                  <a:srgbClr val="009999"/>
                </a:solidFill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Ridurre liste e tempi d’attesa, come?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931977" y="692696"/>
            <a:ext cx="8040908" cy="4680520"/>
          </a:xfrm>
        </p:spPr>
        <p:txBody>
          <a:bodyPr lIns="36000" rIns="36000">
            <a:noAutofit/>
          </a:bodyPr>
          <a:lstStyle/>
          <a:p>
            <a:pPr marL="452438" indent="-452438">
              <a:lnSpc>
                <a:spcPct val="85000"/>
              </a:lnSpc>
              <a:buClr>
                <a:srgbClr val="009999"/>
              </a:buClr>
              <a:buSzPct val="100000"/>
              <a:buFont typeface="Wingdings 3" panose="05040102010807070707" pitchFamily="18" charset="2"/>
              <a:buChar char="u"/>
            </a:pPr>
            <a:r>
              <a:rPr lang="it-I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Integrando le agende di tutti gli erogatori 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(ospedali, ambulatori pubblici e privati convenzionati con il SSN) e realizzando un </a:t>
            </a:r>
            <a:r>
              <a:rPr lang="it-I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Punto unico per le prenotazioni 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 esami diagnostici, visite e interventi chirurgici</a:t>
            </a:r>
            <a:r>
              <a:rPr lang="it-I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806450" indent="-354013">
              <a:lnSpc>
                <a:spcPct val="85000"/>
              </a:lnSpc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00000"/>
              <a:buFont typeface="Wingdings" panose="05000000000000000000" pitchFamily="2" charset="2"/>
              <a:buChar char="l"/>
            </a:pPr>
            <a:r>
              <a:rPr lang="it-IT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 la programmazione ordinaria non permette la prestazione nei tempi dovuti in base ai codici di priorità, </a:t>
            </a:r>
            <a:r>
              <a:rPr lang="it-IT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prenotazione deve essere stabilita “fuori agenda” </a:t>
            </a:r>
            <a:r>
              <a:rPr lang="it-IT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intramoenia </a:t>
            </a:r>
            <a:r>
              <a:rPr lang="it-IT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 costo per l’utente del solo ticket sanitario</a:t>
            </a:r>
            <a:r>
              <a:rPr lang="it-IT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2438" indent="-452438">
              <a:lnSpc>
                <a:spcPct val="85000"/>
              </a:lnSpc>
              <a:spcBef>
                <a:spcPts val="600"/>
              </a:spcBef>
              <a:buClr>
                <a:srgbClr val="009999"/>
              </a:buClr>
              <a:buSzPct val="100000"/>
              <a:buFont typeface="Wingdings 3" panose="05040102010807070707" pitchFamily="18" charset="2"/>
              <a:buChar char="u"/>
            </a:pPr>
            <a:r>
              <a:rPr lang="it-I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Aumentando le risorse 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destinate alle attività istituzionali in regime di SSN su patologie di particolare gravità e con eccessivi tempi e liste di attesa.</a:t>
            </a:r>
          </a:p>
        </p:txBody>
      </p:sp>
    </p:spTree>
    <p:extLst>
      <p:ext uri="{BB962C8B-B14F-4D97-AF65-F5344CB8AC3E}">
        <p14:creationId xmlns:p14="http://schemas.microsoft.com/office/powerpoint/2010/main" val="252184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99592" y="548680"/>
            <a:ext cx="7940300" cy="5400600"/>
          </a:xfrm>
        </p:spPr>
        <p:txBody>
          <a:bodyPr lIns="36000" rIns="36000">
            <a:noAutofit/>
          </a:bodyPr>
          <a:lstStyle/>
          <a:p>
            <a:pPr marL="452438" indent="-452438">
              <a:lnSpc>
                <a:spcPct val="85000"/>
              </a:lnSpc>
              <a:spcBef>
                <a:spcPts val="1200"/>
              </a:spcBef>
              <a:buClr>
                <a:srgbClr val="009999"/>
              </a:buClr>
              <a:buSzPct val="100000"/>
              <a:buFont typeface="Wingdings 3" panose="05040102010807070707" pitchFamily="18" charset="2"/>
              <a:buChar char="u"/>
            </a:pPr>
            <a:r>
              <a:rPr lang="it-IT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Attivando nei Pronto Soccorso </a:t>
            </a:r>
            <a:r>
              <a:rPr 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ospedalieri, nei POT e nei Presidi Sociosanitari territoriali:</a:t>
            </a:r>
          </a:p>
          <a:p>
            <a:pPr marL="895350" indent="-317500">
              <a:lnSpc>
                <a:spcPct val="85000"/>
              </a:lnSpc>
              <a:spcBef>
                <a:spcPts val="1200"/>
              </a:spcBef>
              <a:buClr>
                <a:schemeClr val="tx1">
                  <a:lumMod val="50000"/>
                  <a:lumOff val="50000"/>
                </a:schemeClr>
              </a:buClr>
              <a:buSzPct val="100000"/>
              <a:buFont typeface="Wingdings" panose="05000000000000000000" pitchFamily="2" charset="2"/>
              <a:buChar char="l"/>
            </a:pP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gestione dei </a:t>
            </a:r>
            <a:r>
              <a:rPr lang="it-I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codici bianchi e verdi in corsie dedicate </a:t>
            </a:r>
          </a:p>
          <a:p>
            <a:pPr marL="895350" indent="-317500">
              <a:lnSpc>
                <a:spcPct val="85000"/>
              </a:lnSpc>
              <a:spcBef>
                <a:spcPts val="1200"/>
              </a:spcBef>
              <a:buClr>
                <a:schemeClr val="tx1">
                  <a:lumMod val="50000"/>
                  <a:lumOff val="50000"/>
                </a:schemeClr>
              </a:buClr>
              <a:buSzPct val="100000"/>
              <a:buFont typeface="Wingdings" panose="05000000000000000000" pitchFamily="2" charset="2"/>
              <a:buChar char="l"/>
            </a:pP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procedure di </a:t>
            </a:r>
            <a:r>
              <a:rPr lang="it-I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presa in carico con priorità di accesso ai reparti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 parità di codice, nel caso di soggetti fragili o anziani.</a:t>
            </a:r>
          </a:p>
          <a:p>
            <a:pPr marL="452438" indent="-452438">
              <a:lnSpc>
                <a:spcPct val="85000"/>
              </a:lnSpc>
              <a:spcBef>
                <a:spcPts val="2400"/>
              </a:spcBef>
              <a:buClr>
                <a:srgbClr val="009999"/>
              </a:buClr>
              <a:buSzPct val="100000"/>
              <a:buFont typeface="Wingdings 3" panose="05040102010807070707" pitchFamily="18" charset="2"/>
              <a:buChar char="u"/>
            </a:pPr>
            <a:r>
              <a:rPr lang="it-IT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Responsabilizzando le direzioni </a:t>
            </a:r>
            <a:r>
              <a:rPr 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delle strutture del SSR rispetto al raggiungimento di obiettivi di riduzione di liste e tempi d’attesa.</a:t>
            </a:r>
          </a:p>
        </p:txBody>
      </p:sp>
    </p:spTree>
    <p:extLst>
      <p:ext uri="{BB962C8B-B14F-4D97-AF65-F5344CB8AC3E}">
        <p14:creationId xmlns:p14="http://schemas.microsoft.com/office/powerpoint/2010/main" val="258992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>
            <a:extLst>
              <a:ext uri="{FF2B5EF4-FFF2-40B4-BE49-F238E27FC236}">
                <a16:creationId xmlns:a16="http://schemas.microsoft.com/office/drawing/2014/main" id="{D405B8BD-EF73-41DE-BA27-64CB1F6E9615}"/>
              </a:ext>
            </a:extLst>
          </p:cNvPr>
          <p:cNvSpPr/>
          <p:nvPr/>
        </p:nvSpPr>
        <p:spPr>
          <a:xfrm>
            <a:off x="935088" y="692696"/>
            <a:ext cx="8015099" cy="52691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 lvl="0" indent="-457200" algn="l" defTabSz="457200" rtl="0" eaLnBrk="1" fontAlgn="auto" latinLnBrk="0" hangingPunct="1">
              <a:lnSpc>
                <a:spcPct val="85000"/>
              </a:lnSpc>
              <a:spcBef>
                <a:spcPts val="1800"/>
              </a:spcBef>
              <a:spcAft>
                <a:spcPts val="0"/>
              </a:spcAft>
              <a:buClr>
                <a:srgbClr val="009999"/>
              </a:buClr>
              <a:buSzTx/>
              <a:buFont typeface="Wingdings 3" panose="05040102010807070707" pitchFamily="18" charset="2"/>
              <a:buChar char="u"/>
              <a:tabLst/>
              <a:defRPr/>
            </a:pPr>
            <a:r>
              <a:rPr kumimoji="0" lang="it-IT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ampliando le esenzioni </a:t>
            </a:r>
            <a:r>
              <a:rPr kumimoji="0" lang="it-IT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per particolari fasce di popolazione </a:t>
            </a: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(es.: minori over 14; minori stranieri di genitori irregolari, donne in gravidanza  con cittadinanza comunitaria ma senza copertura sanitaria)</a:t>
            </a:r>
          </a:p>
          <a:p>
            <a:pPr marL="457200" marR="0" lvl="0" indent="-457200" algn="l" defTabSz="457200" rtl="0" eaLnBrk="1" fontAlgn="auto" latinLnBrk="0" hangingPunct="1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009999"/>
              </a:buClr>
              <a:buSzTx/>
              <a:buFont typeface="Wingdings 3" panose="05040102010807070707" pitchFamily="18" charset="2"/>
              <a:buChar char="u"/>
              <a:tabLst/>
              <a:defRPr/>
            </a:pPr>
            <a:r>
              <a:rPr kumimoji="0" lang="it-IT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risolvendo il contenzioso sulle dichiarazioni e i requisiti di esenzione</a:t>
            </a:r>
            <a:r>
              <a:rPr kumimoji="0" lang="it-IT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con procedure semplici e senza oneri aggiuntivi al ticket dovuto; superando la difforme interpretazione su lavoratori discontinui e inoccupati</a:t>
            </a:r>
          </a:p>
          <a:p>
            <a:pPr marL="457200" marR="0" lvl="0" indent="-457200" algn="l" defTabSz="457200" rtl="0" eaLnBrk="1" fontAlgn="auto" latinLnBrk="0" hangingPunct="1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009999"/>
              </a:buClr>
              <a:buSzTx/>
              <a:buFont typeface="Wingdings 3" panose="05040102010807070707" pitchFamily="18" charset="2"/>
              <a:buChar char="u"/>
              <a:tabLst/>
              <a:defRPr/>
            </a:pPr>
            <a:r>
              <a:rPr kumimoji="0" lang="it-IT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prevedendo una </a:t>
            </a:r>
            <a:r>
              <a:rPr kumimoji="0" lang="it-IT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misura strutturale di riduzione della retta in RSA,</a:t>
            </a:r>
            <a:r>
              <a:rPr kumimoji="0" lang="it-IT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in rapporto alle condizioni più sanitarizzate, ma anche modalità di contenimento delle rette e una forma di sostegno in base alla condizione economica degli ospiti.</a:t>
            </a:r>
          </a:p>
        </p:txBody>
      </p:sp>
      <p:sp>
        <p:nvSpPr>
          <p:cNvPr id="5" name="Titolo 1">
            <a:extLst>
              <a:ext uri="{FF2B5EF4-FFF2-40B4-BE49-F238E27FC236}">
                <a16:creationId xmlns:a16="http://schemas.microsoft.com/office/drawing/2014/main" id="{83C637A2-18DB-476C-8D9D-77D6639F37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5277" y="-171400"/>
            <a:ext cx="8124910" cy="936103"/>
          </a:xfrm>
          <a:effectLst>
            <a:softEdge rad="0"/>
          </a:effectLst>
          <a:scene3d>
            <a:camera prst="orthographicFront"/>
            <a:lightRig rig="threePt" dir="t"/>
          </a:scene3d>
          <a:sp3d/>
        </p:spPr>
        <p:txBody>
          <a:bodyPr>
            <a:noAutofit/>
          </a:bodyPr>
          <a:lstStyle/>
          <a:p>
            <a:pPr>
              <a:lnSpc>
                <a:spcPct val="85000"/>
              </a:lnSpc>
            </a:pPr>
            <a:r>
              <a:rPr lang="it-IT" sz="3600" spc="-100" dirty="0">
                <a:solidFill>
                  <a:srgbClr val="009999"/>
                </a:solidFill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Rivedere la compartecipazione, come?</a:t>
            </a:r>
          </a:p>
        </p:txBody>
      </p:sp>
    </p:spTree>
    <p:extLst>
      <p:ext uri="{BB962C8B-B14F-4D97-AF65-F5344CB8AC3E}">
        <p14:creationId xmlns:p14="http://schemas.microsoft.com/office/powerpoint/2010/main" val="1826204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31922" y="482202"/>
            <a:ext cx="7857925" cy="521549"/>
          </a:xfrm>
        </p:spPr>
        <p:txBody>
          <a:bodyPr>
            <a:normAutofit fontScale="90000"/>
          </a:bodyPr>
          <a:lstStyle/>
          <a:p>
            <a:pPr algn="ctr"/>
            <a:r>
              <a:rPr lang="it-IT" sz="4800" b="1" dirty="0">
                <a:solidFill>
                  <a:srgbClr val="009999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Trasparenza e controllo</a:t>
            </a:r>
            <a:endParaRPr lang="it-IT" sz="4800" dirty="0">
              <a:solidFill>
                <a:srgbClr val="009999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ea typeface="Microsoft Sans Serif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931922" y="2636912"/>
            <a:ext cx="7992888" cy="3556324"/>
          </a:xfrm>
        </p:spPr>
        <p:txBody>
          <a:bodyPr>
            <a:noAutofit/>
          </a:bodyPr>
          <a:lstStyle/>
          <a:p>
            <a:pPr marL="452438" indent="-452438">
              <a:lnSpc>
                <a:spcPct val="85000"/>
              </a:lnSpc>
              <a:spcBef>
                <a:spcPts val="1200"/>
              </a:spcBef>
              <a:buClr>
                <a:srgbClr val="009999"/>
              </a:buClr>
              <a:buFont typeface="Wingdings 3" panose="05040102010807070707" pitchFamily="18" charset="2"/>
              <a:buChar char="u"/>
            </a:pPr>
            <a:r>
              <a:rPr lang="it-IT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rafforzando i controlli ispettivi delle ATS </a:t>
            </a:r>
            <a:r>
              <a:rPr lang="it-IT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sulla correttezza delle procedure e la conformità e qualità di prodotti e servizi acquistati</a:t>
            </a:r>
          </a:p>
          <a:p>
            <a:pPr marL="452438" indent="-452438">
              <a:lnSpc>
                <a:spcPct val="85000"/>
              </a:lnSpc>
              <a:spcBef>
                <a:spcPts val="600"/>
              </a:spcBef>
              <a:buClr>
                <a:srgbClr val="009999"/>
              </a:buClr>
              <a:buFont typeface="Wingdings 3" panose="05040102010807070707" pitchFamily="18" charset="2"/>
              <a:buChar char="u"/>
            </a:pPr>
            <a:r>
              <a:rPr lang="it-IT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prevedendo l’applicazione delle clausole sociali negli appalti</a:t>
            </a:r>
            <a:r>
              <a:rPr lang="it-IT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con il rispetto dei CCNL firmati dalle OO.SS. più rappresentative</a:t>
            </a:r>
          </a:p>
          <a:p>
            <a:pPr marL="452438" indent="-452438">
              <a:lnSpc>
                <a:spcPct val="85000"/>
              </a:lnSpc>
              <a:spcBef>
                <a:spcPts val="600"/>
              </a:spcBef>
              <a:buClr>
                <a:srgbClr val="009999"/>
              </a:buClr>
              <a:buFont typeface="Wingdings 3" panose="05040102010807070707" pitchFamily="18" charset="2"/>
              <a:buChar char="u"/>
            </a:pPr>
            <a:r>
              <a:rPr lang="it-IT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stabilendo requisiti  minimi </a:t>
            </a:r>
            <a:r>
              <a:rPr lang="it-IT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anche per i contratti di fornitura di beni e/o servizi nelle regole di accreditamento degli erogatori privati.</a:t>
            </a:r>
            <a:endParaRPr lang="it-IT" sz="1714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92E9BBC6-D3E8-4BE4-8806-A750CC245221}"/>
              </a:ext>
            </a:extLst>
          </p:cNvPr>
          <p:cNvSpPr/>
          <p:nvPr/>
        </p:nvSpPr>
        <p:spPr>
          <a:xfrm>
            <a:off x="931922" y="1079563"/>
            <a:ext cx="7920880" cy="15573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Bisogna restituire trasparenza nella gestione del sistema </a:t>
            </a:r>
            <a:r>
              <a:rPr kumimoji="0" lang="it-IT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anche con procedure rafforzate rispetto alla vigente normativa, da rendere obbligatorie in sede di accreditamento e contrattualizzazione:</a:t>
            </a:r>
          </a:p>
        </p:txBody>
      </p:sp>
    </p:spTree>
    <p:extLst>
      <p:ext uri="{BB962C8B-B14F-4D97-AF65-F5344CB8AC3E}">
        <p14:creationId xmlns:p14="http://schemas.microsoft.com/office/powerpoint/2010/main" val="2518685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249652" y="444233"/>
            <a:ext cx="5466997" cy="1273918"/>
          </a:xfrm>
        </p:spPr>
        <p:txBody>
          <a:bodyPr>
            <a:normAutofit fontScale="90000"/>
          </a:bodyPr>
          <a:lstStyle/>
          <a:p>
            <a:r>
              <a:rPr lang="it-IT" sz="4000" b="1" dirty="0">
                <a:solidFill>
                  <a:srgbClr val="009999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Una giusta valorizzazione delle professioni in Sanità 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63888" y="1718151"/>
            <a:ext cx="5328592" cy="2142897"/>
          </a:xfrm>
        </p:spPr>
        <p:txBody>
          <a:bodyPr>
            <a:noAutofit/>
          </a:bodyPr>
          <a:lstStyle/>
          <a:p>
            <a:pPr marL="354013" indent="-354013">
              <a:lnSpc>
                <a:spcPct val="85000"/>
              </a:lnSpc>
              <a:spcBef>
                <a:spcPts val="800"/>
              </a:spcBef>
              <a:buClr>
                <a:schemeClr val="tx1">
                  <a:lumMod val="50000"/>
                  <a:lumOff val="50000"/>
                </a:schemeClr>
              </a:buClr>
              <a:buSzPct val="120000"/>
              <a:buFont typeface="Wingdings" panose="05000000000000000000" pitchFamily="2" charset="2"/>
              <a:buChar char="l"/>
            </a:pP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stabilizzando il precariato in sanità e sbloccando il turnover</a:t>
            </a:r>
          </a:p>
          <a:p>
            <a:pPr marL="354013" indent="-354013">
              <a:lnSpc>
                <a:spcPct val="85000"/>
              </a:lnSpc>
              <a:spcBef>
                <a:spcPts val="800"/>
              </a:spcBef>
              <a:buClr>
                <a:schemeClr val="tx1">
                  <a:lumMod val="50000"/>
                  <a:lumOff val="50000"/>
                </a:schemeClr>
              </a:buClr>
              <a:buSzPct val="120000"/>
              <a:buFont typeface="Wingdings" panose="05000000000000000000" pitchFamily="2" charset="2"/>
              <a:buChar char="l"/>
            </a:pP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aumentando l’offerta formativa specialistica e la formazione continua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6FDA030B-8743-44A8-9B8F-A3541E4019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584" y="125937"/>
            <a:ext cx="3407766" cy="3591095"/>
          </a:xfrm>
          <a:prstGeom prst="rect">
            <a:avLst/>
          </a:prstGeom>
        </p:spPr>
      </p:pic>
      <p:sp>
        <p:nvSpPr>
          <p:cNvPr id="6" name="Segnaposto contenuto 2">
            <a:extLst>
              <a:ext uri="{FF2B5EF4-FFF2-40B4-BE49-F238E27FC236}">
                <a16:creationId xmlns:a16="http://schemas.microsoft.com/office/drawing/2014/main" id="{D074F189-3C47-4D05-8FDE-5D50EECCC7B8}"/>
              </a:ext>
            </a:extLst>
          </p:cNvPr>
          <p:cNvSpPr txBox="1">
            <a:spLocks/>
          </p:cNvSpPr>
          <p:nvPr/>
        </p:nvSpPr>
        <p:spPr>
          <a:xfrm>
            <a:off x="878963" y="3717032"/>
            <a:ext cx="7992888" cy="33123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4013" marR="0" lvl="0" indent="-354013" algn="l" defTabSz="914400" rtl="0" eaLnBrk="1" fontAlgn="auto" latinLnBrk="0" hangingPunct="1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prstClr val="black">
                  <a:lumMod val="50000"/>
                  <a:lumOff val="50000"/>
                </a:prstClr>
              </a:buClr>
              <a:buSzPct val="120000"/>
              <a:buFont typeface="Wingdings" panose="05000000000000000000" pitchFamily="2" charset="2"/>
              <a:buChar char="l"/>
              <a:tabLst/>
              <a:defRPr/>
            </a:pPr>
            <a:r>
              <a:rPr kumimoji="0" lang="it-IT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contrastando il dumping contrattuale, anche attraverso le regole di accreditamento degli erogatori</a:t>
            </a:r>
          </a:p>
          <a:p>
            <a:pPr marL="354013" marR="0" lvl="0" indent="-354013" algn="l" defTabSz="914400" rtl="0" eaLnBrk="1" fontAlgn="auto" latinLnBrk="0" hangingPunct="1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prstClr val="black">
                  <a:lumMod val="50000"/>
                  <a:lumOff val="50000"/>
                </a:prstClr>
              </a:buClr>
              <a:buSzPct val="120000"/>
              <a:buFont typeface="Wingdings" panose="05000000000000000000" pitchFamily="2" charset="2"/>
              <a:buChar char="l"/>
              <a:tabLst/>
              <a:defRPr/>
            </a:pPr>
            <a:r>
              <a:rPr kumimoji="0" lang="it-IT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contrattando sistemi incentivanti rispetto ai ruoli degli operatori in ragione del raggiungimento di obiettivi di sistema e di salute</a:t>
            </a:r>
          </a:p>
        </p:txBody>
      </p:sp>
    </p:spTree>
    <p:extLst>
      <p:ext uri="{BB962C8B-B14F-4D97-AF65-F5344CB8AC3E}">
        <p14:creationId xmlns:p14="http://schemas.microsoft.com/office/powerpoint/2010/main" val="2438876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899553" y="548680"/>
            <a:ext cx="7992888" cy="1800195"/>
          </a:xfrm>
          <a:effectLst/>
        </p:spPr>
        <p:txBody>
          <a:bodyPr>
            <a:noAutofit/>
          </a:bodyPr>
          <a:lstStyle/>
          <a:p>
            <a:pPr algn="ctr">
              <a:lnSpc>
                <a:spcPct val="85000"/>
              </a:lnSpc>
            </a:pPr>
            <a:r>
              <a:rPr lang="it-IT" b="1" dirty="0">
                <a:solidFill>
                  <a:srgbClr val="009999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Continuità assistenziale </a:t>
            </a:r>
            <a:br>
              <a:rPr lang="it-IT" b="1" dirty="0">
                <a:solidFill>
                  <a:srgbClr val="009999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</a:br>
            <a:r>
              <a:rPr lang="it-IT" b="1" dirty="0">
                <a:solidFill>
                  <a:srgbClr val="009999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fra ospedale e territorio: </a:t>
            </a:r>
            <a:br>
              <a:rPr lang="it-IT" b="1" dirty="0">
                <a:solidFill>
                  <a:srgbClr val="009999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</a:br>
            <a:r>
              <a:rPr lang="it-IT" sz="3600" b="1" i="1" dirty="0">
                <a:solidFill>
                  <a:srgbClr val="009999"/>
                </a:solidFill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sfidare l’eccellenza</a:t>
            </a:r>
            <a:endParaRPr lang="it-IT" sz="3200" b="1" i="1" dirty="0">
              <a:solidFill>
                <a:srgbClr val="009999"/>
              </a:solidFill>
              <a:latin typeface="Times New Roman" panose="02020603050405020304" pitchFamily="18" charset="0"/>
              <a:ea typeface="Microsoft Sans Serif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Segnaposto contenuto 4"/>
          <p:cNvSpPr>
            <a:spLocks noGrp="1"/>
          </p:cNvSpPr>
          <p:nvPr>
            <p:ph idx="1"/>
          </p:nvPr>
        </p:nvSpPr>
        <p:spPr>
          <a:xfrm>
            <a:off x="883071" y="2492896"/>
            <a:ext cx="8208912" cy="3240360"/>
          </a:xfrm>
        </p:spPr>
        <p:txBody>
          <a:bodyPr>
            <a:noAutofit/>
          </a:bodyPr>
          <a:lstStyle/>
          <a:p>
            <a:pPr marL="0" indent="0">
              <a:lnSpc>
                <a:spcPct val="85000"/>
              </a:lnSpc>
              <a:buNone/>
            </a:pPr>
            <a:r>
              <a:rPr lang="it-IT" sz="2500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Paradosso del presente: </a:t>
            </a:r>
            <a:r>
              <a:rPr lang="it-IT" sz="2500" b="1" spc="-50" dirty="0"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al diminuire dell’intensità di cura cresce l’incertezza delle soluzioni</a:t>
            </a:r>
          </a:p>
          <a:p>
            <a:pPr marL="0" indent="0">
              <a:lnSpc>
                <a:spcPct val="85000"/>
              </a:lnSpc>
              <a:buNone/>
            </a:pPr>
            <a:r>
              <a:rPr lang="it-IT" sz="2500" b="1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L’integrazione fra ospedale e territorio è stata la promessa della riforma lombarda</a:t>
            </a:r>
            <a:r>
              <a:rPr lang="it-IT" sz="2500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it-IT" sz="2500" spc="-50" dirty="0"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oggi è ancora il suo orizzonte mancato</a:t>
            </a:r>
          </a:p>
          <a:p>
            <a:pPr marL="0" indent="0">
              <a:lnSpc>
                <a:spcPct val="85000"/>
              </a:lnSpc>
              <a:buNone/>
            </a:pPr>
            <a:r>
              <a:rPr lang="it-IT" sz="2500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 tratta di </a:t>
            </a:r>
            <a:r>
              <a:rPr lang="it-IT" sz="2500" spc="-50" dirty="0"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una sfida di sistema </a:t>
            </a:r>
            <a:r>
              <a:rPr lang="it-IT" sz="2500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 anche di un requisito per riconfermare </a:t>
            </a:r>
            <a:r>
              <a:rPr lang="it-IT" sz="2500" b="1" spc="-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il patto fiduciario fra cittadini e servizio sanitario</a:t>
            </a:r>
          </a:p>
          <a:p>
            <a:pPr marL="0" indent="0">
              <a:lnSpc>
                <a:spcPct val="85000"/>
              </a:lnSpc>
              <a:buNone/>
            </a:pPr>
            <a:r>
              <a:rPr lang="it-IT" sz="2500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Il </a:t>
            </a:r>
            <a:r>
              <a:rPr lang="it-IT" sz="2500" b="1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ritardo della risposta pubblica ha già generato mercato privato</a:t>
            </a:r>
            <a:r>
              <a:rPr lang="it-IT" sz="2500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capace di «anticipare domande complesse» per chi può pagare i servizi</a:t>
            </a:r>
          </a:p>
        </p:txBody>
      </p:sp>
    </p:spTree>
    <p:extLst>
      <p:ext uri="{BB962C8B-B14F-4D97-AF65-F5344CB8AC3E}">
        <p14:creationId xmlns:p14="http://schemas.microsoft.com/office/powerpoint/2010/main" val="2758838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259632" y="637283"/>
            <a:ext cx="6552728" cy="1303867"/>
          </a:xfrm>
          <a:effectLst>
            <a:softEdge rad="0"/>
          </a:effectLst>
          <a:scene3d>
            <a:camera prst="orthographicFront"/>
            <a:lightRig rig="threePt" dir="t"/>
          </a:scene3d>
          <a:sp3d/>
        </p:spPr>
        <p:txBody>
          <a:bodyPr>
            <a:noAutofit/>
          </a:bodyPr>
          <a:lstStyle/>
          <a:p>
            <a:pPr algn="ctr">
              <a:lnSpc>
                <a:spcPct val="85000"/>
              </a:lnSpc>
            </a:pPr>
            <a:r>
              <a:rPr lang="it-IT" sz="4800" b="1" dirty="0">
                <a:solidFill>
                  <a:srgbClr val="009999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Le proposte di </a:t>
            </a:r>
            <a:br>
              <a:rPr lang="it-IT" sz="4800" b="1" dirty="0">
                <a:solidFill>
                  <a:srgbClr val="009999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</a:br>
            <a:r>
              <a:rPr lang="it-IT" sz="4800" b="1" dirty="0">
                <a:solidFill>
                  <a:srgbClr val="009999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Agenda Sanità 2018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043613" y="2780928"/>
            <a:ext cx="7128791" cy="34563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Tre assi rivendicativi e propositivi:</a:t>
            </a:r>
          </a:p>
          <a:p>
            <a:pPr marL="514338" indent="-514338">
              <a:buClr>
                <a:srgbClr val="009999"/>
              </a:buClr>
              <a:buFont typeface="+mj-lt"/>
              <a:buAutoNum type="arabicPeriod"/>
            </a:pPr>
            <a:r>
              <a:rPr lang="it-IT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strutturale</a:t>
            </a:r>
            <a:r>
              <a:rPr 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(cure intermedie)</a:t>
            </a:r>
          </a:p>
          <a:p>
            <a:pPr marL="514338" indent="-514338">
              <a:buClr>
                <a:srgbClr val="009999"/>
              </a:buClr>
              <a:buFont typeface="+mj-lt"/>
              <a:buAutoNum type="arabicPeriod"/>
            </a:pPr>
            <a:r>
              <a:rPr lang="it-IT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organizzativo</a:t>
            </a:r>
            <a:r>
              <a:rPr 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(presa in carico)</a:t>
            </a:r>
          </a:p>
          <a:p>
            <a:pPr marL="514338" indent="-514338">
              <a:buClr>
                <a:srgbClr val="009999"/>
              </a:buClr>
              <a:buFont typeface="+mj-lt"/>
              <a:buAutoNum type="arabicPeriod"/>
            </a:pPr>
            <a:r>
              <a:rPr lang="it-IT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sostenibile in chiave evolutiva </a:t>
            </a:r>
            <a:r>
              <a:rPr 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(LTC e salute mentale)</a:t>
            </a:r>
          </a:p>
        </p:txBody>
      </p:sp>
    </p:spTree>
    <p:extLst>
      <p:ext uri="{BB962C8B-B14F-4D97-AF65-F5344CB8AC3E}">
        <p14:creationId xmlns:p14="http://schemas.microsoft.com/office/powerpoint/2010/main" val="2579497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115616" y="-24773"/>
            <a:ext cx="7431816" cy="728742"/>
          </a:xfrm>
        </p:spPr>
        <p:txBody>
          <a:bodyPr/>
          <a:lstStyle/>
          <a:p>
            <a:pPr algn="ctr">
              <a:lnSpc>
                <a:spcPct val="85000"/>
              </a:lnSpc>
            </a:pPr>
            <a:r>
              <a:rPr lang="it-IT" sz="4800" b="1" dirty="0">
                <a:solidFill>
                  <a:srgbClr val="009999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Le cure intermedie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1"/>
          </p:nvPr>
        </p:nvSpPr>
        <p:spPr>
          <a:xfrm>
            <a:off x="884600" y="909119"/>
            <a:ext cx="3312368" cy="348613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it-IT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Domanda</a:t>
            </a:r>
          </a:p>
          <a:p>
            <a:pPr marL="265113" indent="-265113">
              <a:buClr>
                <a:srgbClr val="A5A5A5"/>
              </a:buClr>
              <a:buFont typeface="Wingdings" panose="05000000000000000000" pitchFamily="2" charset="2"/>
              <a:buChar char="l"/>
            </a:pP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invecchiamento popolazione</a:t>
            </a:r>
          </a:p>
          <a:p>
            <a:pPr marL="265113" indent="-265113">
              <a:buClr>
                <a:schemeClr val="accent3"/>
              </a:buClr>
              <a:buFont typeface="Wingdings" panose="05000000000000000000" pitchFamily="2" charset="2"/>
              <a:buChar char="l"/>
            </a:pP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nuclearizzazione famiglie</a:t>
            </a:r>
          </a:p>
          <a:p>
            <a:pPr>
              <a:buClr>
                <a:schemeClr val="accent3"/>
              </a:buClr>
              <a:buFont typeface="Wingdings" panose="05000000000000000000" pitchFamily="2" charset="2"/>
              <a:buChar char="l"/>
            </a:pP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riduzione degenze ospedaliere medie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half" idx="2"/>
          </p:nvPr>
        </p:nvSpPr>
        <p:spPr>
          <a:xfrm>
            <a:off x="4355976" y="909119"/>
            <a:ext cx="4536504" cy="457166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it-IT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Offerta</a:t>
            </a:r>
          </a:p>
          <a:p>
            <a:pPr marL="265113" indent="-265113">
              <a:lnSpc>
                <a:spcPct val="85000"/>
              </a:lnSpc>
              <a:spcBef>
                <a:spcPts val="600"/>
              </a:spcBef>
              <a:buClr>
                <a:schemeClr val="accent3"/>
              </a:buClr>
              <a:buFont typeface="Wingdings" panose="05000000000000000000" pitchFamily="2" charset="2"/>
              <a:buChar char="l"/>
            </a:pPr>
            <a:r>
              <a:rPr lang="it-IT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unità d’offerta sub/post acute (cure intermedie) frammentate e insufficienti</a:t>
            </a:r>
          </a:p>
          <a:p>
            <a:pPr marL="265113" indent="-265113">
              <a:lnSpc>
                <a:spcPct val="85000"/>
              </a:lnSpc>
              <a:spcBef>
                <a:spcPts val="600"/>
              </a:spcBef>
              <a:buClr>
                <a:schemeClr val="accent3"/>
              </a:buClr>
              <a:buFont typeface="Wingdings" panose="05000000000000000000" pitchFamily="2" charset="2"/>
              <a:buChar char="l"/>
            </a:pPr>
            <a:r>
              <a:rPr lang="it-IT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basso coordinamento fra servizi</a:t>
            </a:r>
          </a:p>
          <a:p>
            <a:pPr marL="265113" indent="-265113">
              <a:lnSpc>
                <a:spcPct val="85000"/>
              </a:lnSpc>
              <a:spcBef>
                <a:spcPts val="600"/>
              </a:spcBef>
              <a:buClr>
                <a:schemeClr val="accent3"/>
              </a:buClr>
              <a:buFont typeface="Wingdings" panose="05000000000000000000" pitchFamily="2" charset="2"/>
              <a:buChar char="l"/>
            </a:pPr>
            <a:r>
              <a:rPr lang="it-IT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opacità governo dimissioni protette</a:t>
            </a:r>
          </a:p>
          <a:p>
            <a:pPr marL="265113" indent="-265113">
              <a:lnSpc>
                <a:spcPct val="85000"/>
              </a:lnSpc>
              <a:spcBef>
                <a:spcPts val="600"/>
              </a:spcBef>
              <a:buClr>
                <a:schemeClr val="accent3"/>
              </a:buClr>
              <a:buFont typeface="Wingdings" panose="05000000000000000000" pitchFamily="2" charset="2"/>
              <a:buChar char="l"/>
            </a:pPr>
            <a:r>
              <a:rPr lang="it-IT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 programmazione complessiva rete POT e PreSST</a:t>
            </a:r>
          </a:p>
          <a:p>
            <a:pPr marL="265113" indent="-265113">
              <a:lnSpc>
                <a:spcPct val="85000"/>
              </a:lnSpc>
              <a:spcBef>
                <a:spcPts val="600"/>
              </a:spcBef>
              <a:buClr>
                <a:schemeClr val="accent3"/>
              </a:buClr>
              <a:buFont typeface="Wingdings" panose="05000000000000000000" pitchFamily="2" charset="2"/>
              <a:buChar char="l"/>
            </a:pPr>
            <a:r>
              <a:rPr lang="it-IT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variabilità attribuzione VMD</a:t>
            </a:r>
          </a:p>
          <a:p>
            <a:endParaRPr lang="it-IT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1576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1043608" y="764704"/>
            <a:ext cx="7471742" cy="1325563"/>
          </a:xfrm>
        </p:spPr>
        <p:txBody>
          <a:bodyPr/>
          <a:lstStyle/>
          <a:p>
            <a:pPr algn="ctr">
              <a:lnSpc>
                <a:spcPct val="85000"/>
              </a:lnSpc>
            </a:pPr>
            <a:r>
              <a:rPr lang="it-IT" b="1" dirty="0">
                <a:solidFill>
                  <a:srgbClr val="009999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Proposta per le cure intermedie</a:t>
            </a:r>
          </a:p>
        </p:txBody>
      </p:sp>
      <p:sp>
        <p:nvSpPr>
          <p:cNvPr id="5" name="Sottotitolo 4"/>
          <p:cNvSpPr>
            <a:spLocks noGrp="1"/>
          </p:cNvSpPr>
          <p:nvPr>
            <p:ph type="subTitle" idx="4294967295"/>
          </p:nvPr>
        </p:nvSpPr>
        <p:spPr>
          <a:xfrm>
            <a:off x="1259632" y="2780928"/>
            <a:ext cx="7257797" cy="2944813"/>
          </a:xfrm>
        </p:spPr>
        <p:txBody>
          <a:bodyPr>
            <a:noAutofit/>
          </a:bodyPr>
          <a:lstStyle/>
          <a:p>
            <a:pPr marL="0" indent="0">
              <a:spcBef>
                <a:spcPts val="600"/>
              </a:spcBef>
              <a:spcAft>
                <a:spcPts val="0"/>
              </a:spcAft>
              <a:buNone/>
            </a:pPr>
            <a:r>
              <a:rPr lang="it-IT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Valorizzare la rete d’offerta di posti letto </a:t>
            </a:r>
            <a:r>
              <a:rPr 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totale carico del Fondo Sanitario Regionale a netta prevalenza pubblica, nella logica della sanità d’iniziativa</a:t>
            </a:r>
          </a:p>
        </p:txBody>
      </p:sp>
    </p:spTree>
    <p:extLst>
      <p:ext uri="{BB962C8B-B14F-4D97-AF65-F5344CB8AC3E}">
        <p14:creationId xmlns:p14="http://schemas.microsoft.com/office/powerpoint/2010/main" val="2319610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/>
          <p:cNvSpPr>
            <a:spLocks noGrp="1"/>
          </p:cNvSpPr>
          <p:nvPr>
            <p:ph type="title"/>
          </p:nvPr>
        </p:nvSpPr>
        <p:spPr>
          <a:xfrm>
            <a:off x="1403648" y="0"/>
            <a:ext cx="7471742" cy="620688"/>
          </a:xfrm>
        </p:spPr>
        <p:txBody>
          <a:bodyPr>
            <a:noAutofit/>
          </a:bodyPr>
          <a:lstStyle/>
          <a:p>
            <a:pPr algn="ctr">
              <a:lnSpc>
                <a:spcPct val="85000"/>
              </a:lnSpc>
            </a:pPr>
            <a:r>
              <a:rPr lang="it-IT" sz="4800" b="1" dirty="0">
                <a:solidFill>
                  <a:srgbClr val="009999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Come?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idx="1"/>
          </p:nvPr>
        </p:nvSpPr>
        <p:spPr>
          <a:xfrm>
            <a:off x="971600" y="764704"/>
            <a:ext cx="8064896" cy="4104456"/>
          </a:xfrm>
        </p:spPr>
        <p:txBody>
          <a:bodyPr>
            <a:noAutofit/>
          </a:bodyPr>
          <a:lstStyle/>
          <a:p>
            <a:pPr marL="354013" indent="-354013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9999"/>
              </a:buClr>
              <a:buFont typeface="Wingdings 3" panose="05040102010807070707" pitchFamily="18" charset="2"/>
              <a:buChar char="u"/>
            </a:pPr>
            <a:r>
              <a:rPr lang="it-IT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Aumentare quantitativamente l’offerta</a:t>
            </a:r>
            <a:r>
              <a:rPr 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it-IT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posti letto </a:t>
            </a:r>
            <a:r>
              <a:rPr 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riabilitazione/lungodegenza, post/sub acuti</a:t>
            </a:r>
          </a:p>
          <a:p>
            <a:pPr marL="857250" lvl="1" indent="-457200">
              <a:lnSpc>
                <a:spcPct val="85000"/>
              </a:lnSpc>
              <a:spcBef>
                <a:spcPts val="1800"/>
              </a:spcBef>
              <a:buClr>
                <a:schemeClr val="accent3"/>
              </a:buClr>
              <a:buSzPct val="200000"/>
            </a:pPr>
            <a:r>
              <a:rPr lang="it-I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 3,7 posti letto/1000 abitanti (0,7 riabilitazione) a 3.84 posti letto/1000 abitanti (DM 70/2010 in rapporto a saldo migratorio)</a:t>
            </a:r>
          </a:p>
          <a:p>
            <a:pPr marL="857250" lvl="1" indent="-457200">
              <a:lnSpc>
                <a:spcPct val="85000"/>
              </a:lnSpc>
              <a:spcBef>
                <a:spcPts val="1800"/>
              </a:spcBef>
              <a:buClr>
                <a:schemeClr val="accent3"/>
              </a:buClr>
              <a:buSzPct val="200000"/>
            </a:pPr>
            <a:r>
              <a:rPr lang="it-I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circa 1400 posti letto aggiuntivi, con investimento prevalente in strutture pubbliche</a:t>
            </a:r>
          </a:p>
          <a:p>
            <a:pPr marL="354013" indent="-354013">
              <a:lnSpc>
                <a:spcPct val="85000"/>
              </a:lnSpc>
              <a:spcBef>
                <a:spcPts val="2400"/>
              </a:spcBef>
              <a:buClr>
                <a:srgbClr val="009999"/>
              </a:buClr>
              <a:buFont typeface="Wingdings 3" panose="05040102010807070707" pitchFamily="18" charset="2"/>
              <a:buChar char="u"/>
            </a:pPr>
            <a:r>
              <a:rPr lang="it-IT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Identificare i POT con relativa dotazione posti letto</a:t>
            </a:r>
            <a:r>
              <a:rPr 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gestione infermieristica, responsabilità clinica MMG, in ogni ASST</a:t>
            </a:r>
          </a:p>
          <a:p>
            <a:pPr>
              <a:buFont typeface="Wingdings" pitchFamily="2" charset="2"/>
              <a:buChar char="v"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920700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/>
          <p:cNvSpPr>
            <a:spLocks noGrp="1"/>
          </p:cNvSpPr>
          <p:nvPr>
            <p:ph type="title"/>
          </p:nvPr>
        </p:nvSpPr>
        <p:spPr>
          <a:xfrm>
            <a:off x="899592" y="1"/>
            <a:ext cx="7886700" cy="620688"/>
          </a:xfrm>
        </p:spPr>
        <p:txBody>
          <a:bodyPr>
            <a:noAutofit/>
          </a:bodyPr>
          <a:lstStyle/>
          <a:p>
            <a:pPr algn="ctr">
              <a:lnSpc>
                <a:spcPct val="85000"/>
              </a:lnSpc>
            </a:pPr>
            <a:r>
              <a:rPr lang="it-IT" sz="5400" b="1" dirty="0">
                <a:solidFill>
                  <a:srgbClr val="009999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Come?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idx="1"/>
          </p:nvPr>
        </p:nvSpPr>
        <p:spPr>
          <a:xfrm>
            <a:off x="1475656" y="1124744"/>
            <a:ext cx="6798736" cy="4464496"/>
          </a:xfrm>
        </p:spPr>
        <p:txBody>
          <a:bodyPr>
            <a:noAutofit/>
          </a:bodyPr>
          <a:lstStyle/>
          <a:p>
            <a:pPr marL="354013" indent="-354013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9999"/>
              </a:buClr>
              <a:buFont typeface="Wingdings 3" panose="05040102010807070707" pitchFamily="18" charset="2"/>
              <a:buChar char="u"/>
            </a:pPr>
            <a:r>
              <a:rPr lang="it-IT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Potenziare ADI: </a:t>
            </a:r>
            <a:r>
              <a:rPr lang="it-IT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volumi, presenza oraria, capillarità, gratuità</a:t>
            </a:r>
          </a:p>
          <a:p>
            <a:pPr marL="354013" indent="-354013">
              <a:lnSpc>
                <a:spcPct val="105000"/>
              </a:lnSpc>
              <a:spcBef>
                <a:spcPts val="2400"/>
              </a:spcBef>
              <a:spcAft>
                <a:spcPts val="0"/>
              </a:spcAft>
              <a:buClr>
                <a:srgbClr val="009999"/>
              </a:buClr>
              <a:buFont typeface="Wingdings 3" panose="05040102010807070707" pitchFamily="18" charset="2"/>
              <a:buChar char="u"/>
            </a:pPr>
            <a:r>
              <a:rPr lang="it-IT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Governo accesso/dimissioni:</a:t>
            </a:r>
          </a:p>
          <a:p>
            <a:pPr marL="857250" lvl="1" indent="-457200">
              <a:lnSpc>
                <a:spcPct val="85000"/>
              </a:lnSpc>
              <a:spcBef>
                <a:spcPts val="1800"/>
              </a:spcBef>
              <a:spcAft>
                <a:spcPts val="0"/>
              </a:spcAft>
              <a:buClr>
                <a:schemeClr val="accent3"/>
              </a:buClr>
              <a:buSzPct val="200000"/>
            </a:pPr>
            <a:r>
              <a:rPr lang="it-IT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Gate a controllo pubblico e doppio accesso (da ospedale e da territorio)</a:t>
            </a:r>
          </a:p>
          <a:p>
            <a:pPr marL="857250" lvl="1" indent="-457200">
              <a:lnSpc>
                <a:spcPct val="85000"/>
              </a:lnSpc>
              <a:spcBef>
                <a:spcPts val="1800"/>
              </a:spcBef>
              <a:spcAft>
                <a:spcPts val="0"/>
              </a:spcAft>
              <a:buClr>
                <a:schemeClr val="accent3"/>
              </a:buClr>
              <a:buSzPct val="200000"/>
            </a:pPr>
            <a:r>
              <a:rPr lang="it-IT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Linee guida e personale dedicato per gestione dimissioni protette e/o variazione </a:t>
            </a:r>
            <a:r>
              <a:rPr lang="it-IT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setting</a:t>
            </a:r>
            <a:r>
              <a:rPr lang="it-IT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assistenziali</a:t>
            </a:r>
          </a:p>
          <a:p>
            <a:pPr marL="857250" lvl="1" indent="-457200">
              <a:lnSpc>
                <a:spcPct val="85000"/>
              </a:lnSpc>
              <a:spcBef>
                <a:spcPts val="1800"/>
              </a:spcBef>
              <a:spcAft>
                <a:spcPts val="0"/>
              </a:spcAft>
              <a:buClr>
                <a:schemeClr val="accent3"/>
              </a:buClr>
              <a:buSzPct val="200000"/>
            </a:pPr>
            <a:r>
              <a:rPr lang="it-IT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Riorganizzazione medicina primaria</a:t>
            </a:r>
          </a:p>
          <a:p>
            <a:pPr>
              <a:buFont typeface="Wingdings" pitchFamily="2" charset="2"/>
              <a:buChar char="v"/>
            </a:pPr>
            <a:endParaRPr lang="it-IT" sz="3000" dirty="0"/>
          </a:p>
        </p:txBody>
      </p:sp>
    </p:spTree>
    <p:extLst>
      <p:ext uri="{BB962C8B-B14F-4D97-AF65-F5344CB8AC3E}">
        <p14:creationId xmlns:p14="http://schemas.microsoft.com/office/powerpoint/2010/main" val="1307266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99592" y="408435"/>
            <a:ext cx="8119777" cy="1325563"/>
          </a:xfrm>
        </p:spPr>
        <p:txBody>
          <a:bodyPr>
            <a:noAutofit/>
          </a:bodyPr>
          <a:lstStyle/>
          <a:p>
            <a:pPr algn="ctr">
              <a:lnSpc>
                <a:spcPct val="85000"/>
              </a:lnSpc>
            </a:pPr>
            <a:r>
              <a:rPr lang="it-IT" sz="4000" b="1" dirty="0">
                <a:solidFill>
                  <a:srgbClr val="009999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Presa in carico pazienti cronici: </a:t>
            </a:r>
            <a:r>
              <a:rPr lang="it-IT" sz="4000" i="1" dirty="0">
                <a:solidFill>
                  <a:srgbClr val="009999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richieste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99592" y="1628800"/>
            <a:ext cx="7886699" cy="4968552"/>
          </a:xfrm>
        </p:spPr>
        <p:txBody>
          <a:bodyPr>
            <a:noAutofit/>
          </a:bodyPr>
          <a:lstStyle/>
          <a:p>
            <a:pPr marL="452438" indent="-452438">
              <a:lnSpc>
                <a:spcPct val="85000"/>
              </a:lnSpc>
              <a:buClr>
                <a:srgbClr val="009999"/>
              </a:buClr>
              <a:buSzPct val="121000"/>
              <a:buFont typeface="Wingdings 3" panose="05040102010807070707" pitchFamily="18" charset="2"/>
              <a:buChar char="u"/>
            </a:pPr>
            <a:r>
              <a:rPr lang="it-IT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Valorizzare/responsabilizzare MMG e PLS </a:t>
            </a:r>
            <a:r>
              <a:rPr lang="it-IT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nella presa in carico (unicità del </a:t>
            </a:r>
            <a:r>
              <a:rPr lang="it-IT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clinical</a:t>
            </a:r>
            <a:r>
              <a:rPr lang="it-IT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manager)</a:t>
            </a:r>
          </a:p>
          <a:p>
            <a:pPr marL="452438" indent="-452438">
              <a:lnSpc>
                <a:spcPct val="85000"/>
              </a:lnSpc>
              <a:spcBef>
                <a:spcPts val="1800"/>
              </a:spcBef>
              <a:spcAft>
                <a:spcPts val="600"/>
              </a:spcAft>
              <a:buClr>
                <a:srgbClr val="009999"/>
              </a:buClr>
              <a:buSzPct val="121000"/>
              <a:buFont typeface="Wingdings 3" panose="05040102010807070707" pitchFamily="18" charset="2"/>
              <a:buChar char="u"/>
            </a:pPr>
            <a:r>
              <a:rPr lang="it-IT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Monitorare attuazione modello presa in carico </a:t>
            </a:r>
            <a:r>
              <a:rPr lang="it-IT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 valutare impatto sua alcune dimensioni:</a:t>
            </a:r>
          </a:p>
          <a:p>
            <a:pPr marL="717550" lvl="1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Font typeface="Wingdings" panose="05000000000000000000" pitchFamily="2" charset="2"/>
              <a:buChar char="l"/>
            </a:pPr>
            <a:r>
              <a:rPr lang="it-IT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Arruolamenti effettivi per ogni territorio e tra gestori pubblici e privati</a:t>
            </a:r>
          </a:p>
          <a:p>
            <a:pPr marL="717550" lvl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Font typeface="Wingdings" panose="05000000000000000000" pitchFamily="2" charset="2"/>
              <a:buChar char="l"/>
            </a:pPr>
            <a:r>
              <a:rPr lang="it-IT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Attivazione servizi innovativi e cruciali alla presa in carico (centro servizi, telemedicina/</a:t>
            </a:r>
            <a:r>
              <a:rPr lang="it-IT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telemonitoraggio</a:t>
            </a:r>
            <a:r>
              <a:rPr lang="it-IT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717550" lvl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Font typeface="Wingdings" panose="05000000000000000000" pitchFamily="2" charset="2"/>
              <a:buChar char="l"/>
            </a:pPr>
            <a:r>
              <a:rPr lang="it-IT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 supporto infermieristico nella rete sociosanitaria territoriale delle ASST</a:t>
            </a:r>
          </a:p>
          <a:p>
            <a:pPr marL="717550" lvl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Font typeface="Wingdings" panose="05000000000000000000" pitchFamily="2" charset="2"/>
              <a:buChar char="l"/>
            </a:pPr>
            <a:r>
              <a:rPr lang="it-IT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Integrazione informatica: standardizzazione e unificazione dei gestionali</a:t>
            </a:r>
          </a:p>
        </p:txBody>
      </p:sp>
    </p:spTree>
    <p:extLst>
      <p:ext uri="{BB962C8B-B14F-4D97-AF65-F5344CB8AC3E}">
        <p14:creationId xmlns:p14="http://schemas.microsoft.com/office/powerpoint/2010/main" val="331777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176866" y="365126"/>
            <a:ext cx="7715614" cy="1325563"/>
          </a:xfrm>
        </p:spPr>
        <p:txBody>
          <a:bodyPr/>
          <a:lstStyle/>
          <a:p>
            <a:pPr algn="ctr"/>
            <a:r>
              <a:rPr lang="it-IT" sz="4800" b="1" dirty="0">
                <a:solidFill>
                  <a:srgbClr val="009999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Salute mentale: </a:t>
            </a:r>
            <a:r>
              <a:rPr lang="it-IT" sz="4800" i="1" dirty="0">
                <a:solidFill>
                  <a:srgbClr val="009999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richieste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043608" y="1722338"/>
            <a:ext cx="7992888" cy="4024186"/>
          </a:xfrm>
        </p:spPr>
        <p:txBody>
          <a:bodyPr>
            <a:noAutofit/>
          </a:bodyPr>
          <a:lstStyle/>
          <a:p>
            <a:pPr marL="452438" indent="-452438">
              <a:lnSpc>
                <a:spcPct val="85000"/>
              </a:lnSpc>
              <a:spcBef>
                <a:spcPts val="1200"/>
              </a:spcBef>
              <a:buClr>
                <a:srgbClr val="009999"/>
              </a:buClr>
              <a:buFont typeface="Wingdings 3" panose="05040102010807070707" pitchFamily="18" charset="2"/>
              <a:buChar char="u"/>
            </a:pPr>
            <a:r>
              <a:rPr lang="it-IT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Potenziare servizi territoriali</a:t>
            </a:r>
            <a:r>
              <a:rPr 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anche nel caso  delle REMS</a:t>
            </a:r>
          </a:p>
          <a:p>
            <a:pPr marL="452438" indent="-452438">
              <a:lnSpc>
                <a:spcPct val="85000"/>
              </a:lnSpc>
              <a:spcBef>
                <a:spcPts val="1800"/>
              </a:spcBef>
              <a:buClr>
                <a:srgbClr val="009999"/>
              </a:buClr>
              <a:buFont typeface="Wingdings 3" panose="05040102010807070707" pitchFamily="18" charset="2"/>
              <a:buChar char="u"/>
            </a:pPr>
            <a:r>
              <a:rPr lang="it-IT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posti letto </a:t>
            </a:r>
            <a:r>
              <a:rPr 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 acuzie minori/adolescenti</a:t>
            </a:r>
          </a:p>
          <a:p>
            <a:pPr marL="452438" indent="-452438">
              <a:lnSpc>
                <a:spcPct val="85000"/>
              </a:lnSpc>
              <a:spcBef>
                <a:spcPts val="1800"/>
              </a:spcBef>
              <a:buClr>
                <a:srgbClr val="009999"/>
              </a:buClr>
              <a:buFont typeface="Wingdings 3" panose="05040102010807070707" pitchFamily="18" charset="2"/>
              <a:buChar char="u"/>
            </a:pPr>
            <a:r>
              <a:rPr lang="it-IT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Ridurre i tempi di attesa per la presa in carico </a:t>
            </a:r>
            <a:r>
              <a:rPr 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neuropsichiatria infantile</a:t>
            </a:r>
          </a:p>
          <a:p>
            <a:pPr marL="452438" indent="-452438">
              <a:lnSpc>
                <a:spcPct val="85000"/>
              </a:lnSpc>
              <a:spcBef>
                <a:spcPts val="1800"/>
              </a:spcBef>
              <a:buClr>
                <a:srgbClr val="009999"/>
              </a:buClr>
              <a:buFont typeface="Wingdings 3" panose="05040102010807070707" pitchFamily="18" charset="2"/>
              <a:buChar char="u"/>
            </a:pPr>
            <a:r>
              <a:rPr lang="it-IT" sz="3200" b="1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Superare le pratiche di contenzione/confinamento </a:t>
            </a:r>
            <a:r>
              <a:rPr 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nei protocolli di assistenza</a:t>
            </a:r>
          </a:p>
        </p:txBody>
      </p:sp>
    </p:spTree>
    <p:extLst>
      <p:ext uri="{BB962C8B-B14F-4D97-AF65-F5344CB8AC3E}">
        <p14:creationId xmlns:p14="http://schemas.microsoft.com/office/powerpoint/2010/main" val="1409512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857</TotalTime>
  <Words>1285</Words>
  <Application>Microsoft Office PowerPoint</Application>
  <PresentationFormat>Presentazione su schermo (4:3)</PresentationFormat>
  <Paragraphs>90</Paragraphs>
  <Slides>19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8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19</vt:i4>
      </vt:variant>
    </vt:vector>
  </HeadingPairs>
  <TitlesOfParts>
    <vt:vector size="28" baseType="lpstr">
      <vt:lpstr>Arial</vt:lpstr>
      <vt:lpstr>Calibri</vt:lpstr>
      <vt:lpstr>Calibri Light</vt:lpstr>
      <vt:lpstr>Microsoft Sans Serif</vt:lpstr>
      <vt:lpstr>Segoe UI Black</vt:lpstr>
      <vt:lpstr>Times New Roman</vt:lpstr>
      <vt:lpstr>Wingdings</vt:lpstr>
      <vt:lpstr>Wingdings 3</vt:lpstr>
      <vt:lpstr>Office Theme</vt:lpstr>
      <vt:lpstr>Presentazione standard di PowerPoint</vt:lpstr>
      <vt:lpstr>Continuità assistenziale  fra ospedale e territorio:  sfidare l’eccellenza</vt:lpstr>
      <vt:lpstr>Le proposte di  Agenda Sanità 2018</vt:lpstr>
      <vt:lpstr>Le cure intermedie</vt:lpstr>
      <vt:lpstr>Proposta per le cure intermedie</vt:lpstr>
      <vt:lpstr>Come?</vt:lpstr>
      <vt:lpstr>Come?</vt:lpstr>
      <vt:lpstr>Presa in carico pazienti cronici: richieste</vt:lpstr>
      <vt:lpstr>Salute mentale: richieste</vt:lpstr>
      <vt:lpstr>Long Term Care</vt:lpstr>
      <vt:lpstr>Garantire l’accessibilità alle cure e l’esigibilità del diritto alla salute</vt:lpstr>
      <vt:lpstr>Le proposte del Sindacato per:</vt:lpstr>
      <vt:lpstr>Accessibilità e promozione della salute, come?</vt:lpstr>
      <vt:lpstr>Presentazione standard di PowerPoint</vt:lpstr>
      <vt:lpstr>Ridurre liste e tempi d’attesa, come?</vt:lpstr>
      <vt:lpstr>Presentazione standard di PowerPoint</vt:lpstr>
      <vt:lpstr>Rivedere la compartecipazione, come?</vt:lpstr>
      <vt:lpstr>Trasparenza e controllo</vt:lpstr>
      <vt:lpstr>Una giusta valorizzazione delle professioni in Sanità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Cappelletti Valentina</dc:creator>
  <cp:lastModifiedBy>Fazio Mirella</cp:lastModifiedBy>
  <cp:revision>47</cp:revision>
  <dcterms:created xsi:type="dcterms:W3CDTF">2018-10-22T14:45:56Z</dcterms:created>
  <dcterms:modified xsi:type="dcterms:W3CDTF">2018-10-29T15:32:56Z</dcterms:modified>
</cp:coreProperties>
</file>