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55D8B-90D1-4AD6-BD33-DE058FF82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0B5C27A-A561-413C-9B0C-5B63BBB9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7257CB-9AF7-4CA8-A15F-466DD4D7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204F30-0FF7-43E1-BB5B-D4A5EB70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F5750C-F911-4398-9E22-510F825B2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1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39C19-C50B-4D52-9ADC-07615AD97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8E812A-C18D-41EA-B9CB-687D1E064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07E7F3-4D56-4B10-87F0-AD23AABD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93AD4C-0802-4B86-AE1E-B4DBCF68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C3B463-9B50-4C12-83C8-C43413BE1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34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BA0067-AB78-4056-B323-026AD343E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A52D512-35F0-4B4A-949A-6FCB1BBD5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08B6FC-F7E4-40B1-A711-89094467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3687C6-1AE3-4F2A-89E9-C3E3CC7E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DAA5CF-A05F-43BB-89D8-ED44633D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49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913F74-D6CE-4157-8450-DFACE3BC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5A6C2F-3B0D-4420-ACBA-0A6807AA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DEA73E-FB7F-4EEA-A7D5-C361D95C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338186F-7E15-46C8-9131-240CD4FF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EB1A5D-5F59-4B28-B7FE-853A34B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28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53F9DC-9EF6-4678-8EDC-E385DE062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1DCC62-429C-4756-A4D3-5A27D861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3366C9-DE52-4B08-8378-96407E5F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AA6BB4-2464-4D93-870A-F2715397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7643BE-4424-4061-8BF8-96760945E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96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A3C58-C3E7-4F37-953C-B4977D1B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B3749A-7BB3-48D3-B0EC-323FA7381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0608B1-6673-4E91-BCBF-BC5BF25FF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1FC293-5AE3-47A5-AEBA-F6CB016A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300889-EE31-476A-A75F-854853B1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1F11E6-D1DB-4193-819C-4699F882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76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721A0E-A35F-433F-8359-4B2F0144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2BCF95-C241-41D0-821D-D75CD5F69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BD7A41-AFB3-4DA7-8F92-F2B5978E2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01AE01-A566-49D6-997D-799420E9F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DA4125-CC6C-41C3-AE06-D0C28B895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26EB79-2929-420C-84A6-B88F17EB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E7F94D-EC46-432A-8C76-6E14697A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446804-213B-4261-9624-F20660412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48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F4CAFA-7F3D-42CD-9F63-F8FB924AD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82B3F0-BAC3-4545-87E3-854CB535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DC3D89-D217-4F0B-B10E-B62B8108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24180B-4BC2-4420-B338-368A0114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95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E3BA355-8E3E-449B-81D8-DB8425DBB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E4BAF10-B04E-4EF5-872C-A3B39151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1BA7C1-7C24-4A42-B344-BF75C323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9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8C7CD-7545-4A80-ADA1-06983C867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4D0FA-EAA1-4A00-B5A9-879B4C90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D16BF0-0E0B-40F8-8153-09BCC220F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0A49F8-F23B-4BF7-BAAA-43D4505B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3D96321-A70C-47AA-B0D1-266E3954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551A82-FBF9-4C86-BB4D-8A48847D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85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7D232F-C15C-4C52-85F7-DF4F76B98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D8640B6-1DC4-443F-87EE-DAB51CA77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8D4ACD-A491-4042-8A51-F57E69918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017E23-E454-4FD2-A102-589A7CB9F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0DFC3A-1184-434E-BC38-57877EAC5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7D269D-B0A1-4B49-BC68-FD70E3CE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01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93FD0E-C636-4449-8487-6A634623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9B9306-1EB0-49A6-AEB2-73EC8C4D6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BEE9C4-FAE1-4F06-92F1-618EC41B3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AA0F2-CEFE-49F3-9651-61A768FB8A16}" type="datetimeFigureOut">
              <a:rPr lang="it-IT" smtClean="0"/>
              <a:t>24/05/2018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7E9BF0-C875-4E84-A215-25DEE682C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7E9527-5162-48B1-B0FD-8D84386C9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0612-B297-48AD-BC66-D396873A00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94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46D3384-5D8B-40F5-9761-1A03CD95F0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965" y="526982"/>
            <a:ext cx="8649050" cy="5278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A0C6A2-7918-434C-A3E0-28F459F1E14C}"/>
              </a:ext>
            </a:extLst>
          </p:cNvPr>
          <p:cNvSpPr txBox="1"/>
          <p:nvPr/>
        </p:nvSpPr>
        <p:spPr>
          <a:xfrm>
            <a:off x="9076888" y="6115574"/>
            <a:ext cx="2223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 AREXPO</a:t>
            </a:r>
          </a:p>
        </p:txBody>
      </p:sp>
    </p:spTree>
    <p:extLst>
      <p:ext uri="{BB962C8B-B14F-4D97-AF65-F5344CB8AC3E}">
        <p14:creationId xmlns:p14="http://schemas.microsoft.com/office/powerpoint/2010/main" val="43125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F8F890B-60EE-4D3A-9686-8E417C11D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70316"/>
              </p:ext>
            </p:extLst>
          </p:nvPr>
        </p:nvGraphicFramePr>
        <p:xfrm>
          <a:off x="2382473" y="847288"/>
          <a:ext cx="7935985" cy="442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457">
                  <a:extLst>
                    <a:ext uri="{9D8B030D-6E8A-4147-A177-3AD203B41FA5}">
                      <a16:colId xmlns:a16="http://schemas.microsoft.com/office/drawing/2014/main" val="2701984381"/>
                    </a:ext>
                  </a:extLst>
                </a:gridCol>
                <a:gridCol w="5886528">
                  <a:extLst>
                    <a:ext uri="{9D8B030D-6E8A-4147-A177-3AD203B41FA5}">
                      <a16:colId xmlns:a16="http://schemas.microsoft.com/office/drawing/2014/main" val="2342054879"/>
                    </a:ext>
                  </a:extLst>
                </a:gridCol>
              </a:tblGrid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giugno 2018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Completamento masterplan intera area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378670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estate 2018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Inizio lavori Galeazzi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917256"/>
                  </a:ext>
                </a:extLst>
              </a:tr>
              <a:tr h="104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Autunno-inverno  2018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Completamento iter autorizzativo  dello strumento urbanistico attuativo per consentire l’insediamento dei privati (comune di Milano e Comune di Rho). Il masterplan diventa operativo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501407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fine 2018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Completamento ristrutturazione Palazzo Italia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494705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2019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Inizio insediamento privati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271277"/>
                  </a:ext>
                </a:extLst>
              </a:tr>
              <a:tr h="6921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Giugno 2019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Attivazione delle unità F1 (Genomica) F4 (Servizi comuni) e F2 (Imaging) – Inizio progettazione nuovi edifici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662036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Giugno 2021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Completamento ospedale Galeazzi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889894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dicembre 2021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Completamento HT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0804039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dicembre 2022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</a:rPr>
                        <a:t>Completamento nuovo campus universitario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0992483"/>
                  </a:ext>
                </a:extLst>
              </a:tr>
              <a:tr h="335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2024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Funzionamento a regime HT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75448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FCD36F-418F-49F6-B4E9-96CAFC1019D2}"/>
              </a:ext>
            </a:extLst>
          </p:cNvPr>
          <p:cNvSpPr txBox="1"/>
          <p:nvPr/>
        </p:nvSpPr>
        <p:spPr>
          <a:xfrm>
            <a:off x="9076888" y="6115574"/>
            <a:ext cx="2223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 PIM</a:t>
            </a:r>
          </a:p>
        </p:txBody>
      </p:sp>
    </p:spTree>
    <p:extLst>
      <p:ext uri="{BB962C8B-B14F-4D97-AF65-F5344CB8AC3E}">
        <p14:creationId xmlns:p14="http://schemas.microsoft.com/office/powerpoint/2010/main" val="41225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magine 24">
            <a:extLst>
              <a:ext uri="{FF2B5EF4-FFF2-40B4-BE49-F238E27FC236}">
                <a16:creationId xmlns:a16="http://schemas.microsoft.com/office/drawing/2014/main" id="{FFE0D19F-CC66-41B2-B219-AC02E0CC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41" y="169029"/>
            <a:ext cx="6121717" cy="6519942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BC56451-48CE-4EA8-9F2D-5EEEBB5D8CD6}"/>
              </a:ext>
            </a:extLst>
          </p:cNvPr>
          <p:cNvSpPr txBox="1"/>
          <p:nvPr/>
        </p:nvSpPr>
        <p:spPr>
          <a:xfrm>
            <a:off x="9076888" y="6115574"/>
            <a:ext cx="2223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 AREXPO</a:t>
            </a:r>
          </a:p>
        </p:txBody>
      </p:sp>
    </p:spTree>
    <p:extLst>
      <p:ext uri="{BB962C8B-B14F-4D97-AF65-F5344CB8AC3E}">
        <p14:creationId xmlns:p14="http://schemas.microsoft.com/office/powerpoint/2010/main" val="34102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B72521A-D8BA-4B95-96DE-5C5675BD92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19" y="526981"/>
            <a:ext cx="9026554" cy="5479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985C487-1A9D-4CC7-8A36-7AE89936E120}"/>
              </a:ext>
            </a:extLst>
          </p:cNvPr>
          <p:cNvSpPr txBox="1"/>
          <p:nvPr/>
        </p:nvSpPr>
        <p:spPr>
          <a:xfrm>
            <a:off x="9076888" y="6115574"/>
            <a:ext cx="22230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/>
              <a:t>Fonte AREXPO</a:t>
            </a:r>
          </a:p>
        </p:txBody>
      </p:sp>
    </p:spTree>
    <p:extLst>
      <p:ext uri="{BB962C8B-B14F-4D97-AF65-F5344CB8AC3E}">
        <p14:creationId xmlns:p14="http://schemas.microsoft.com/office/powerpoint/2010/main" val="234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18EE94E-B460-4DE9-BAA3-3442C31BA5AB}"/>
              </a:ext>
            </a:extLst>
          </p:cNvPr>
          <p:cNvSpPr/>
          <p:nvPr/>
        </p:nvSpPr>
        <p:spPr>
          <a:xfrm>
            <a:off x="830511" y="568695"/>
            <a:ext cx="9957732" cy="5958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accordo operativo sulla riqualificazione del sito Expo 2015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è stato firmato il 19 gennaio 2018, a Milano da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Arexpo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insieme alle parti sociali (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Assimpredil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Ance e Assolombarda Confindustria, Cgil, Cisl e Uil e i sindacati degli edili di Milano e della Lombardia). Attraverso procedure di affidamento ad evidenza pubblica,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Arexpo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individuerà i soggetti affidatari dello svolgimento di lavori di conservazione,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rifunzionalizzazione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completamento, disfacimento, ripristino e riutilizzo di aree, edifici o manufatti di propria competenza situati all'interno e al contorno dell'ex sito dell'esposizione universale. Per ciascuna commessa, poi, si costituirà un comitato per la sicurezza: attraverso un osservatorio permanente saranno costantemente monitorate la realizzazione e la concreta applicazione degli impegni assunti.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endParaRPr lang="it-IT" sz="1400" b="1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strategia che – viene riaffermato nell’accordo – non può prescindere dal coinvolgimento degli interessi locali e dalla promozione delle risorse del territorio, con particolare riferimento alle piccole e medie imprese locali.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Inoltre, i firmatari parteciperanno alla cabina di regia e al tavolo di monitoraggio dei flussi della manodopera previsti nel protocollo prefettizio del settembre 2017. “In questo scenario – si legge in una nota della Cgil Milano –, il pieno e attivo coinvolgimento delle parti sociali con i propri enti paritetici è fondamentale per il contrasto del fenomeno del lavoro irregolare, per garantire l’applicazione dei contratti di lavoro e per articolare azioni efficaci di verifica della regolarità del lavoro, della sicurezza e della formazione”.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Ecco alcuni passaggi significativi dell'accordo.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Nella fase di affidamento degli appalti: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12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Arexpo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individuerà nei propri bandi di gara, nel rispetto delle previsioni normative e giurisprudenziali in materia di affidamento di appalti pubblici, modalità premiali e di coinvolgimento delle piccole e medie imprese del territorio;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12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L’impresa assegnataria informerà di eventuali subappalti la locale Cassa edile, impegnandosi alla puntuale applicazione del vigente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ccnl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per i dipendenti delle imprese edili ed affini;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12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Negli appalti di lavori edili o prevalentemente edili, l'impresa affidataria è tenuta a osservare il trattamento economico e normativo previsto dai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ccnl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nonché dal relativo contratto territoriale sottoscritti dalle associazioni sindacali maggiormente rappresentative sul piano nazionale;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12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Arexpo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negli atti di gara inserirà specifiche clausole sociali, nel rispetto dei principi dell'Unione europea, volte a promuovere la stabilità occupazionale.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ts val="1250"/>
              </a:lnSpc>
              <a:spcAft>
                <a:spcPts val="0"/>
              </a:spcAft>
            </a:pPr>
            <a:r>
              <a:rPr lang="it-IT" sz="1400" b="1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Nella fase esecutiva degli appalti: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12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ciascuna commessa sarà costituto un comitato per la sicurezza per gli aspetti relativi alla prevenzione e alla tutela della salute e dell’integrità fisica dei lavoratori;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 fontAlgn="base">
              <a:lnSpc>
                <a:spcPts val="125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il controllo della regolarità del lavoro, della sicurezza e della formazione in cantiere,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Arexpo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 impegna a verificare con </a:t>
            </a:r>
            <a:r>
              <a:rPr lang="it-IT" sz="1400" dirty="0" err="1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Inail</a:t>
            </a:r>
            <a:r>
              <a:rPr lang="it-IT" sz="14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il sistema bilaterale dell'edilizia, in coordinamento con Assolombarda, Cgil, Cisl e Uil, la possibilità di replicare il positivo progetto sulla formazione nei cantieri Expo 2015.</a:t>
            </a:r>
            <a:endParaRPr lang="it-IT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it-IT" sz="1400" dirty="0">
                <a:solidFill>
                  <a:srgbClr val="21212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706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109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 </dc:title>
  <dc:creator>Castegnaro Cristina</dc:creator>
  <cp:lastModifiedBy>Castegnaro Cristina</cp:lastModifiedBy>
  <cp:revision>9</cp:revision>
  <dcterms:created xsi:type="dcterms:W3CDTF">2018-05-24T12:33:16Z</dcterms:created>
  <dcterms:modified xsi:type="dcterms:W3CDTF">2018-05-24T13:23:08Z</dcterms:modified>
</cp:coreProperties>
</file>