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2192000" cy="6858000"/>
  <p:notesSz cx="6858000" cy="9144000"/>
  <p:embeddedFontLst>
    <p:embeddedFont>
      <p:font typeface="Open Sans" charset="0"/>
      <p:regular r:id="rId3"/>
      <p:bold r:id="rId4"/>
      <p:italic r:id="rId5"/>
      <p:boldItalic r:id="rId6"/>
    </p:embeddedFont>
    <p:embeddedFont>
      <p:font typeface="Calibri" pitchFamily="34" charset="0"/>
      <p:regular r:id="rId7"/>
      <p:bold r:id="rId8"/>
      <p:italic r:id="rId9"/>
      <p:boldItalic r:id="rId10"/>
    </p:embeddedFont>
    <p:embeddedFont>
      <p:font typeface="Calibri Light" pitchFamily="34" charset="0"/>
      <p:regular r:id="rId11"/>
      <p:italic r:id="rId12"/>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72A6E9-DC06-4ADB-8ED9-662F8202D1B5}">
          <p14:sldIdLst>
            <p14:sldId id="25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24" autoAdjust="0"/>
    <p:restoredTop sz="94660"/>
  </p:normalViewPr>
  <p:slideViewPr>
    <p:cSldViewPr snapToGrid="0">
      <p:cViewPr varScale="1">
        <p:scale>
          <a:sx n="92" d="100"/>
          <a:sy n="92" d="100"/>
        </p:scale>
        <p:origin x="-96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0B2CC3-0A8C-4581-9B17-1109B62E4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 xmlns:a16="http://schemas.microsoft.com/office/drawing/2014/main" id="{FE35900B-AB8F-40FE-B7DE-13E70D3D4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 xmlns:a16="http://schemas.microsoft.com/office/drawing/2014/main" id="{1BB02550-AC7F-4976-BC8E-0648E0ABBC20}"/>
              </a:ext>
            </a:extLst>
          </p:cNvPr>
          <p:cNvSpPr>
            <a:spLocks noGrp="1"/>
          </p:cNvSpPr>
          <p:nvPr>
            <p:ph type="dt" sz="half" idx="10"/>
          </p:nvPr>
        </p:nvSpPr>
        <p:spPr/>
        <p:txBody>
          <a:bodyPr/>
          <a:lstStyle/>
          <a:p>
            <a:fld id="{05524C2A-490C-4DC8-BE98-B0E180037CB2}" type="datetimeFigureOut">
              <a:rPr lang="it-IT" smtClean="0"/>
              <a:t>14/03/2018</a:t>
            </a:fld>
            <a:endParaRPr lang="it-IT"/>
          </a:p>
        </p:txBody>
      </p:sp>
      <p:sp>
        <p:nvSpPr>
          <p:cNvPr id="5" name="Footer Placeholder 4">
            <a:extLst>
              <a:ext uri="{FF2B5EF4-FFF2-40B4-BE49-F238E27FC236}">
                <a16:creationId xmlns="" xmlns:a16="http://schemas.microsoft.com/office/drawing/2014/main" id="{95805B25-389E-4007-96EE-4A708EF48A2B}"/>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 xmlns:a16="http://schemas.microsoft.com/office/drawing/2014/main" id="{2E6C629D-D7B7-4C0E-AB8C-9E76A2522F74}"/>
              </a:ext>
            </a:extLst>
          </p:cNvPr>
          <p:cNvSpPr>
            <a:spLocks noGrp="1"/>
          </p:cNvSpPr>
          <p:nvPr>
            <p:ph type="sldNum" sz="quarter" idx="12"/>
          </p:nvPr>
        </p:nvSpPr>
        <p:spPr/>
        <p:txBody>
          <a:bodyPr/>
          <a:lstStyle/>
          <a:p>
            <a:fld id="{760BDCC0-EEF9-4F19-84A3-4D2AF4A2D6E4}" type="slidenum">
              <a:rPr lang="it-IT" smtClean="0"/>
              <a:t>‹N›</a:t>
            </a:fld>
            <a:endParaRPr lang="it-IT"/>
          </a:p>
        </p:txBody>
      </p:sp>
    </p:spTree>
    <p:extLst>
      <p:ext uri="{BB962C8B-B14F-4D97-AF65-F5344CB8AC3E}">
        <p14:creationId xmlns:p14="http://schemas.microsoft.com/office/powerpoint/2010/main" val="763610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2736E6-C831-474B-8976-DC74A6AC008F}"/>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 xmlns:a16="http://schemas.microsoft.com/office/drawing/2014/main" id="{372478B1-C2E7-4902-AB4C-41E6C34B6D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41EE821D-42E1-43DA-B9B5-5B3413300C36}"/>
              </a:ext>
            </a:extLst>
          </p:cNvPr>
          <p:cNvSpPr>
            <a:spLocks noGrp="1"/>
          </p:cNvSpPr>
          <p:nvPr>
            <p:ph type="dt" sz="half" idx="10"/>
          </p:nvPr>
        </p:nvSpPr>
        <p:spPr/>
        <p:txBody>
          <a:bodyPr/>
          <a:lstStyle/>
          <a:p>
            <a:fld id="{05524C2A-490C-4DC8-BE98-B0E180037CB2}" type="datetimeFigureOut">
              <a:rPr lang="it-IT" smtClean="0"/>
              <a:t>14/03/2018</a:t>
            </a:fld>
            <a:endParaRPr lang="it-IT"/>
          </a:p>
        </p:txBody>
      </p:sp>
      <p:sp>
        <p:nvSpPr>
          <p:cNvPr id="5" name="Footer Placeholder 4">
            <a:extLst>
              <a:ext uri="{FF2B5EF4-FFF2-40B4-BE49-F238E27FC236}">
                <a16:creationId xmlns="" xmlns:a16="http://schemas.microsoft.com/office/drawing/2014/main" id="{E7015D68-36CD-4E08-9116-B7E903E92ED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 xmlns:a16="http://schemas.microsoft.com/office/drawing/2014/main" id="{B94B1A45-E451-4D3B-BC63-3DC8A2A9ABC6}"/>
              </a:ext>
            </a:extLst>
          </p:cNvPr>
          <p:cNvSpPr>
            <a:spLocks noGrp="1"/>
          </p:cNvSpPr>
          <p:nvPr>
            <p:ph type="sldNum" sz="quarter" idx="12"/>
          </p:nvPr>
        </p:nvSpPr>
        <p:spPr/>
        <p:txBody>
          <a:bodyPr/>
          <a:lstStyle/>
          <a:p>
            <a:fld id="{760BDCC0-EEF9-4F19-84A3-4D2AF4A2D6E4}" type="slidenum">
              <a:rPr lang="it-IT" smtClean="0"/>
              <a:t>‹N›</a:t>
            </a:fld>
            <a:endParaRPr lang="it-IT"/>
          </a:p>
        </p:txBody>
      </p:sp>
    </p:spTree>
    <p:extLst>
      <p:ext uri="{BB962C8B-B14F-4D97-AF65-F5344CB8AC3E}">
        <p14:creationId xmlns:p14="http://schemas.microsoft.com/office/powerpoint/2010/main" val="296461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DEC3B7D-AC00-43AC-AAA7-D7E25DA9DA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 xmlns:a16="http://schemas.microsoft.com/office/drawing/2014/main" id="{994C2DFA-2768-4A84-8C73-5AC4F2FBEA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CE788784-0523-4560-9392-EE69EBDDA7E1}"/>
              </a:ext>
            </a:extLst>
          </p:cNvPr>
          <p:cNvSpPr>
            <a:spLocks noGrp="1"/>
          </p:cNvSpPr>
          <p:nvPr>
            <p:ph type="dt" sz="half" idx="10"/>
          </p:nvPr>
        </p:nvSpPr>
        <p:spPr/>
        <p:txBody>
          <a:bodyPr/>
          <a:lstStyle/>
          <a:p>
            <a:fld id="{05524C2A-490C-4DC8-BE98-B0E180037CB2}" type="datetimeFigureOut">
              <a:rPr lang="it-IT" smtClean="0"/>
              <a:t>14/03/2018</a:t>
            </a:fld>
            <a:endParaRPr lang="it-IT"/>
          </a:p>
        </p:txBody>
      </p:sp>
      <p:sp>
        <p:nvSpPr>
          <p:cNvPr id="5" name="Footer Placeholder 4">
            <a:extLst>
              <a:ext uri="{FF2B5EF4-FFF2-40B4-BE49-F238E27FC236}">
                <a16:creationId xmlns="" xmlns:a16="http://schemas.microsoft.com/office/drawing/2014/main" id="{D805FE83-F2B9-476B-A4DC-E6B72C1A9A3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 xmlns:a16="http://schemas.microsoft.com/office/drawing/2014/main" id="{883CAE95-6552-4427-8967-691B42525EDE}"/>
              </a:ext>
            </a:extLst>
          </p:cNvPr>
          <p:cNvSpPr>
            <a:spLocks noGrp="1"/>
          </p:cNvSpPr>
          <p:nvPr>
            <p:ph type="sldNum" sz="quarter" idx="12"/>
          </p:nvPr>
        </p:nvSpPr>
        <p:spPr/>
        <p:txBody>
          <a:bodyPr/>
          <a:lstStyle/>
          <a:p>
            <a:fld id="{760BDCC0-EEF9-4F19-84A3-4D2AF4A2D6E4}" type="slidenum">
              <a:rPr lang="it-IT" smtClean="0"/>
              <a:t>‹N›</a:t>
            </a:fld>
            <a:endParaRPr lang="it-IT"/>
          </a:p>
        </p:txBody>
      </p:sp>
    </p:spTree>
    <p:extLst>
      <p:ext uri="{BB962C8B-B14F-4D97-AF65-F5344CB8AC3E}">
        <p14:creationId xmlns:p14="http://schemas.microsoft.com/office/powerpoint/2010/main" val="152360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1DF3EF-524E-45FE-90ED-A6A248D38246}"/>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 xmlns:a16="http://schemas.microsoft.com/office/drawing/2014/main" id="{464675FC-CDDC-4BC1-817C-8C855D9632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BCA58FEC-EE7C-4450-9D26-37243B482DB4}"/>
              </a:ext>
            </a:extLst>
          </p:cNvPr>
          <p:cNvSpPr>
            <a:spLocks noGrp="1"/>
          </p:cNvSpPr>
          <p:nvPr>
            <p:ph type="dt" sz="half" idx="10"/>
          </p:nvPr>
        </p:nvSpPr>
        <p:spPr/>
        <p:txBody>
          <a:bodyPr/>
          <a:lstStyle/>
          <a:p>
            <a:fld id="{05524C2A-490C-4DC8-BE98-B0E180037CB2}" type="datetimeFigureOut">
              <a:rPr lang="it-IT" smtClean="0"/>
              <a:t>14/03/2018</a:t>
            </a:fld>
            <a:endParaRPr lang="it-IT"/>
          </a:p>
        </p:txBody>
      </p:sp>
      <p:sp>
        <p:nvSpPr>
          <p:cNvPr id="5" name="Footer Placeholder 4">
            <a:extLst>
              <a:ext uri="{FF2B5EF4-FFF2-40B4-BE49-F238E27FC236}">
                <a16:creationId xmlns="" xmlns:a16="http://schemas.microsoft.com/office/drawing/2014/main" id="{9863D9FD-6F73-4EAC-B6A4-65B50355501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 xmlns:a16="http://schemas.microsoft.com/office/drawing/2014/main" id="{149AC840-0AE8-4182-A9CD-E8CE036FAB8E}"/>
              </a:ext>
            </a:extLst>
          </p:cNvPr>
          <p:cNvSpPr>
            <a:spLocks noGrp="1"/>
          </p:cNvSpPr>
          <p:nvPr>
            <p:ph type="sldNum" sz="quarter" idx="12"/>
          </p:nvPr>
        </p:nvSpPr>
        <p:spPr/>
        <p:txBody>
          <a:bodyPr/>
          <a:lstStyle/>
          <a:p>
            <a:fld id="{760BDCC0-EEF9-4F19-84A3-4D2AF4A2D6E4}" type="slidenum">
              <a:rPr lang="it-IT" smtClean="0"/>
              <a:t>‹N›</a:t>
            </a:fld>
            <a:endParaRPr lang="it-IT"/>
          </a:p>
        </p:txBody>
      </p:sp>
    </p:spTree>
    <p:extLst>
      <p:ext uri="{BB962C8B-B14F-4D97-AF65-F5344CB8AC3E}">
        <p14:creationId xmlns:p14="http://schemas.microsoft.com/office/powerpoint/2010/main" val="254646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D014C6-FA42-43AF-9331-AA730F0ED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 xmlns:a16="http://schemas.microsoft.com/office/drawing/2014/main" id="{4C0B395A-93FD-480E-839F-AF72DF1E2B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AE66E3A-8EA9-4958-A325-2E9445D12C00}"/>
              </a:ext>
            </a:extLst>
          </p:cNvPr>
          <p:cNvSpPr>
            <a:spLocks noGrp="1"/>
          </p:cNvSpPr>
          <p:nvPr>
            <p:ph type="dt" sz="half" idx="10"/>
          </p:nvPr>
        </p:nvSpPr>
        <p:spPr/>
        <p:txBody>
          <a:bodyPr/>
          <a:lstStyle/>
          <a:p>
            <a:fld id="{05524C2A-490C-4DC8-BE98-B0E180037CB2}" type="datetimeFigureOut">
              <a:rPr lang="it-IT" smtClean="0"/>
              <a:t>14/03/2018</a:t>
            </a:fld>
            <a:endParaRPr lang="it-IT"/>
          </a:p>
        </p:txBody>
      </p:sp>
      <p:sp>
        <p:nvSpPr>
          <p:cNvPr id="5" name="Footer Placeholder 4">
            <a:extLst>
              <a:ext uri="{FF2B5EF4-FFF2-40B4-BE49-F238E27FC236}">
                <a16:creationId xmlns="" xmlns:a16="http://schemas.microsoft.com/office/drawing/2014/main" id="{4DFDE9E0-BB1B-45B8-9360-DA3E5514185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 xmlns:a16="http://schemas.microsoft.com/office/drawing/2014/main" id="{55C1F4B3-18BA-43C2-8356-A2FC85297D72}"/>
              </a:ext>
            </a:extLst>
          </p:cNvPr>
          <p:cNvSpPr>
            <a:spLocks noGrp="1"/>
          </p:cNvSpPr>
          <p:nvPr>
            <p:ph type="sldNum" sz="quarter" idx="12"/>
          </p:nvPr>
        </p:nvSpPr>
        <p:spPr/>
        <p:txBody>
          <a:bodyPr/>
          <a:lstStyle/>
          <a:p>
            <a:fld id="{760BDCC0-EEF9-4F19-84A3-4D2AF4A2D6E4}" type="slidenum">
              <a:rPr lang="it-IT" smtClean="0"/>
              <a:t>‹N›</a:t>
            </a:fld>
            <a:endParaRPr lang="it-IT"/>
          </a:p>
        </p:txBody>
      </p:sp>
    </p:spTree>
    <p:extLst>
      <p:ext uri="{BB962C8B-B14F-4D97-AF65-F5344CB8AC3E}">
        <p14:creationId xmlns:p14="http://schemas.microsoft.com/office/powerpoint/2010/main" val="179340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33B0E7-01F4-4BD8-A884-DEFDD8B3616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 xmlns:a16="http://schemas.microsoft.com/office/drawing/2014/main" id="{CBD8E82D-C8A6-4C58-9E52-9CB35BB814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 xmlns:a16="http://schemas.microsoft.com/office/drawing/2014/main" id="{F83D50DC-8844-44EA-916A-46067F18F0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 xmlns:a16="http://schemas.microsoft.com/office/drawing/2014/main" id="{CA360759-B263-4042-990D-4FF5683A09F9}"/>
              </a:ext>
            </a:extLst>
          </p:cNvPr>
          <p:cNvSpPr>
            <a:spLocks noGrp="1"/>
          </p:cNvSpPr>
          <p:nvPr>
            <p:ph type="dt" sz="half" idx="10"/>
          </p:nvPr>
        </p:nvSpPr>
        <p:spPr/>
        <p:txBody>
          <a:bodyPr/>
          <a:lstStyle/>
          <a:p>
            <a:fld id="{05524C2A-490C-4DC8-BE98-B0E180037CB2}" type="datetimeFigureOut">
              <a:rPr lang="it-IT" smtClean="0"/>
              <a:t>14/03/2018</a:t>
            </a:fld>
            <a:endParaRPr lang="it-IT"/>
          </a:p>
        </p:txBody>
      </p:sp>
      <p:sp>
        <p:nvSpPr>
          <p:cNvPr id="6" name="Footer Placeholder 5">
            <a:extLst>
              <a:ext uri="{FF2B5EF4-FFF2-40B4-BE49-F238E27FC236}">
                <a16:creationId xmlns="" xmlns:a16="http://schemas.microsoft.com/office/drawing/2014/main" id="{F2525284-2F4B-4B75-9CFE-FCA7F5C3C675}"/>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 xmlns:a16="http://schemas.microsoft.com/office/drawing/2014/main" id="{9B6BED66-19A8-4835-9D53-AEC60E70A6F5}"/>
              </a:ext>
            </a:extLst>
          </p:cNvPr>
          <p:cNvSpPr>
            <a:spLocks noGrp="1"/>
          </p:cNvSpPr>
          <p:nvPr>
            <p:ph type="sldNum" sz="quarter" idx="12"/>
          </p:nvPr>
        </p:nvSpPr>
        <p:spPr/>
        <p:txBody>
          <a:bodyPr/>
          <a:lstStyle/>
          <a:p>
            <a:fld id="{760BDCC0-EEF9-4F19-84A3-4D2AF4A2D6E4}" type="slidenum">
              <a:rPr lang="it-IT" smtClean="0"/>
              <a:t>‹N›</a:t>
            </a:fld>
            <a:endParaRPr lang="it-IT"/>
          </a:p>
        </p:txBody>
      </p:sp>
    </p:spTree>
    <p:extLst>
      <p:ext uri="{BB962C8B-B14F-4D97-AF65-F5344CB8AC3E}">
        <p14:creationId xmlns:p14="http://schemas.microsoft.com/office/powerpoint/2010/main" val="167315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456FEE-AA04-4787-8528-A6DD1162E92C}"/>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 xmlns:a16="http://schemas.microsoft.com/office/drawing/2014/main" id="{D7B69779-CBEE-4B7F-9B32-F0BE8D6510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DD0E6B6-824D-4C5C-9BD3-74760E6A88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 xmlns:a16="http://schemas.microsoft.com/office/drawing/2014/main" id="{5AC5E850-8CC6-4EE6-AE2B-28036AEF66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291ED09-5EE4-4409-8A01-7CD81C0273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 xmlns:a16="http://schemas.microsoft.com/office/drawing/2014/main" id="{25AE144B-6A6B-4467-B97C-7FC5E632EF48}"/>
              </a:ext>
            </a:extLst>
          </p:cNvPr>
          <p:cNvSpPr>
            <a:spLocks noGrp="1"/>
          </p:cNvSpPr>
          <p:nvPr>
            <p:ph type="dt" sz="half" idx="10"/>
          </p:nvPr>
        </p:nvSpPr>
        <p:spPr/>
        <p:txBody>
          <a:bodyPr/>
          <a:lstStyle/>
          <a:p>
            <a:fld id="{05524C2A-490C-4DC8-BE98-B0E180037CB2}" type="datetimeFigureOut">
              <a:rPr lang="it-IT" smtClean="0"/>
              <a:t>14/03/2018</a:t>
            </a:fld>
            <a:endParaRPr lang="it-IT"/>
          </a:p>
        </p:txBody>
      </p:sp>
      <p:sp>
        <p:nvSpPr>
          <p:cNvPr id="8" name="Footer Placeholder 7">
            <a:extLst>
              <a:ext uri="{FF2B5EF4-FFF2-40B4-BE49-F238E27FC236}">
                <a16:creationId xmlns="" xmlns:a16="http://schemas.microsoft.com/office/drawing/2014/main" id="{F1FB6761-AE4D-42F7-B7A3-05D6846C7EA1}"/>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 xmlns:a16="http://schemas.microsoft.com/office/drawing/2014/main" id="{F0DD453D-288D-4D32-99C8-CFC0A61B7464}"/>
              </a:ext>
            </a:extLst>
          </p:cNvPr>
          <p:cNvSpPr>
            <a:spLocks noGrp="1"/>
          </p:cNvSpPr>
          <p:nvPr>
            <p:ph type="sldNum" sz="quarter" idx="12"/>
          </p:nvPr>
        </p:nvSpPr>
        <p:spPr/>
        <p:txBody>
          <a:bodyPr/>
          <a:lstStyle/>
          <a:p>
            <a:fld id="{760BDCC0-EEF9-4F19-84A3-4D2AF4A2D6E4}" type="slidenum">
              <a:rPr lang="it-IT" smtClean="0"/>
              <a:t>‹N›</a:t>
            </a:fld>
            <a:endParaRPr lang="it-IT"/>
          </a:p>
        </p:txBody>
      </p:sp>
    </p:spTree>
    <p:extLst>
      <p:ext uri="{BB962C8B-B14F-4D97-AF65-F5344CB8AC3E}">
        <p14:creationId xmlns:p14="http://schemas.microsoft.com/office/powerpoint/2010/main" val="137114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51D779-6209-40BD-8872-DAED3AC70698}"/>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 xmlns:a16="http://schemas.microsoft.com/office/drawing/2014/main" id="{DAD4FAF5-3969-4AA7-965C-BC595EE63F13}"/>
              </a:ext>
            </a:extLst>
          </p:cNvPr>
          <p:cNvSpPr>
            <a:spLocks noGrp="1"/>
          </p:cNvSpPr>
          <p:nvPr>
            <p:ph type="dt" sz="half" idx="10"/>
          </p:nvPr>
        </p:nvSpPr>
        <p:spPr/>
        <p:txBody>
          <a:bodyPr/>
          <a:lstStyle/>
          <a:p>
            <a:fld id="{05524C2A-490C-4DC8-BE98-B0E180037CB2}" type="datetimeFigureOut">
              <a:rPr lang="it-IT" smtClean="0"/>
              <a:t>14/03/2018</a:t>
            </a:fld>
            <a:endParaRPr lang="it-IT"/>
          </a:p>
        </p:txBody>
      </p:sp>
      <p:sp>
        <p:nvSpPr>
          <p:cNvPr id="4" name="Footer Placeholder 3">
            <a:extLst>
              <a:ext uri="{FF2B5EF4-FFF2-40B4-BE49-F238E27FC236}">
                <a16:creationId xmlns="" xmlns:a16="http://schemas.microsoft.com/office/drawing/2014/main" id="{41DB0C73-78F3-4EE7-8CCA-46EAB96A3E19}"/>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 xmlns:a16="http://schemas.microsoft.com/office/drawing/2014/main" id="{37E9760C-E8FE-4BCD-B589-0103C867F0B0}"/>
              </a:ext>
            </a:extLst>
          </p:cNvPr>
          <p:cNvSpPr>
            <a:spLocks noGrp="1"/>
          </p:cNvSpPr>
          <p:nvPr>
            <p:ph type="sldNum" sz="quarter" idx="12"/>
          </p:nvPr>
        </p:nvSpPr>
        <p:spPr/>
        <p:txBody>
          <a:bodyPr/>
          <a:lstStyle/>
          <a:p>
            <a:fld id="{760BDCC0-EEF9-4F19-84A3-4D2AF4A2D6E4}" type="slidenum">
              <a:rPr lang="it-IT" smtClean="0"/>
              <a:t>‹N›</a:t>
            </a:fld>
            <a:endParaRPr lang="it-IT"/>
          </a:p>
        </p:txBody>
      </p:sp>
    </p:spTree>
    <p:extLst>
      <p:ext uri="{BB962C8B-B14F-4D97-AF65-F5344CB8AC3E}">
        <p14:creationId xmlns:p14="http://schemas.microsoft.com/office/powerpoint/2010/main" val="178807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821AAB3-300B-4C63-83D9-FD4E619F78F9}"/>
              </a:ext>
            </a:extLst>
          </p:cNvPr>
          <p:cNvSpPr>
            <a:spLocks noGrp="1"/>
          </p:cNvSpPr>
          <p:nvPr>
            <p:ph type="dt" sz="half" idx="10"/>
          </p:nvPr>
        </p:nvSpPr>
        <p:spPr/>
        <p:txBody>
          <a:bodyPr/>
          <a:lstStyle/>
          <a:p>
            <a:fld id="{05524C2A-490C-4DC8-BE98-B0E180037CB2}" type="datetimeFigureOut">
              <a:rPr lang="it-IT" smtClean="0"/>
              <a:t>14/03/2018</a:t>
            </a:fld>
            <a:endParaRPr lang="it-IT"/>
          </a:p>
        </p:txBody>
      </p:sp>
      <p:sp>
        <p:nvSpPr>
          <p:cNvPr id="3" name="Footer Placeholder 2">
            <a:extLst>
              <a:ext uri="{FF2B5EF4-FFF2-40B4-BE49-F238E27FC236}">
                <a16:creationId xmlns="" xmlns:a16="http://schemas.microsoft.com/office/drawing/2014/main" id="{4F565F8C-3F49-4AA2-B920-C6D90A3E038E}"/>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 xmlns:a16="http://schemas.microsoft.com/office/drawing/2014/main" id="{74D1A640-6644-4863-9909-285D029C9E5B}"/>
              </a:ext>
            </a:extLst>
          </p:cNvPr>
          <p:cNvSpPr>
            <a:spLocks noGrp="1"/>
          </p:cNvSpPr>
          <p:nvPr>
            <p:ph type="sldNum" sz="quarter" idx="12"/>
          </p:nvPr>
        </p:nvSpPr>
        <p:spPr/>
        <p:txBody>
          <a:bodyPr/>
          <a:lstStyle/>
          <a:p>
            <a:fld id="{760BDCC0-EEF9-4F19-84A3-4D2AF4A2D6E4}" type="slidenum">
              <a:rPr lang="it-IT" smtClean="0"/>
              <a:t>‹N›</a:t>
            </a:fld>
            <a:endParaRPr lang="it-IT"/>
          </a:p>
        </p:txBody>
      </p:sp>
    </p:spTree>
    <p:extLst>
      <p:ext uri="{BB962C8B-B14F-4D97-AF65-F5344CB8AC3E}">
        <p14:creationId xmlns:p14="http://schemas.microsoft.com/office/powerpoint/2010/main" val="243179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E7DA1A-DE4C-4B14-B200-DF0153C84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 xmlns:a16="http://schemas.microsoft.com/office/drawing/2014/main" id="{B090E7A5-9ED7-4962-9C50-8850CA06A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 xmlns:a16="http://schemas.microsoft.com/office/drawing/2014/main" id="{2B69907E-F3E6-40F8-84FA-78C46347A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98E0A72-203C-40E6-9FC9-D38AA14A37F5}"/>
              </a:ext>
            </a:extLst>
          </p:cNvPr>
          <p:cNvSpPr>
            <a:spLocks noGrp="1"/>
          </p:cNvSpPr>
          <p:nvPr>
            <p:ph type="dt" sz="half" idx="10"/>
          </p:nvPr>
        </p:nvSpPr>
        <p:spPr/>
        <p:txBody>
          <a:bodyPr/>
          <a:lstStyle/>
          <a:p>
            <a:fld id="{05524C2A-490C-4DC8-BE98-B0E180037CB2}" type="datetimeFigureOut">
              <a:rPr lang="it-IT" smtClean="0"/>
              <a:t>14/03/2018</a:t>
            </a:fld>
            <a:endParaRPr lang="it-IT"/>
          </a:p>
        </p:txBody>
      </p:sp>
      <p:sp>
        <p:nvSpPr>
          <p:cNvPr id="6" name="Footer Placeholder 5">
            <a:extLst>
              <a:ext uri="{FF2B5EF4-FFF2-40B4-BE49-F238E27FC236}">
                <a16:creationId xmlns="" xmlns:a16="http://schemas.microsoft.com/office/drawing/2014/main" id="{9C567A22-DF5D-4863-B4B3-CC7F2A59588A}"/>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 xmlns:a16="http://schemas.microsoft.com/office/drawing/2014/main" id="{F4009123-3A99-4D9D-98FC-9E8E906B8E7C}"/>
              </a:ext>
            </a:extLst>
          </p:cNvPr>
          <p:cNvSpPr>
            <a:spLocks noGrp="1"/>
          </p:cNvSpPr>
          <p:nvPr>
            <p:ph type="sldNum" sz="quarter" idx="12"/>
          </p:nvPr>
        </p:nvSpPr>
        <p:spPr/>
        <p:txBody>
          <a:bodyPr/>
          <a:lstStyle/>
          <a:p>
            <a:fld id="{760BDCC0-EEF9-4F19-84A3-4D2AF4A2D6E4}" type="slidenum">
              <a:rPr lang="it-IT" smtClean="0"/>
              <a:t>‹N›</a:t>
            </a:fld>
            <a:endParaRPr lang="it-IT"/>
          </a:p>
        </p:txBody>
      </p:sp>
    </p:spTree>
    <p:extLst>
      <p:ext uri="{BB962C8B-B14F-4D97-AF65-F5344CB8AC3E}">
        <p14:creationId xmlns:p14="http://schemas.microsoft.com/office/powerpoint/2010/main" val="301680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60F898-3EA4-40A7-AA6E-104756A5E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 xmlns:a16="http://schemas.microsoft.com/office/drawing/2014/main" id="{89713B2D-933B-4722-A811-3A37455E2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 xmlns:a16="http://schemas.microsoft.com/office/drawing/2014/main" id="{5BE79669-450A-4CF1-9A68-64E9FF263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D54344A-0AF7-4316-8BA5-8640DF51B4C7}"/>
              </a:ext>
            </a:extLst>
          </p:cNvPr>
          <p:cNvSpPr>
            <a:spLocks noGrp="1"/>
          </p:cNvSpPr>
          <p:nvPr>
            <p:ph type="dt" sz="half" idx="10"/>
          </p:nvPr>
        </p:nvSpPr>
        <p:spPr/>
        <p:txBody>
          <a:bodyPr/>
          <a:lstStyle/>
          <a:p>
            <a:fld id="{05524C2A-490C-4DC8-BE98-B0E180037CB2}" type="datetimeFigureOut">
              <a:rPr lang="it-IT" smtClean="0"/>
              <a:t>14/03/2018</a:t>
            </a:fld>
            <a:endParaRPr lang="it-IT"/>
          </a:p>
        </p:txBody>
      </p:sp>
      <p:sp>
        <p:nvSpPr>
          <p:cNvPr id="6" name="Footer Placeholder 5">
            <a:extLst>
              <a:ext uri="{FF2B5EF4-FFF2-40B4-BE49-F238E27FC236}">
                <a16:creationId xmlns="" xmlns:a16="http://schemas.microsoft.com/office/drawing/2014/main" id="{74D42D51-DB87-48C7-B47A-48F580F53AE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 xmlns:a16="http://schemas.microsoft.com/office/drawing/2014/main" id="{75E2EE9F-6CB3-474C-B626-D239230D1441}"/>
              </a:ext>
            </a:extLst>
          </p:cNvPr>
          <p:cNvSpPr>
            <a:spLocks noGrp="1"/>
          </p:cNvSpPr>
          <p:nvPr>
            <p:ph type="sldNum" sz="quarter" idx="12"/>
          </p:nvPr>
        </p:nvSpPr>
        <p:spPr/>
        <p:txBody>
          <a:bodyPr/>
          <a:lstStyle/>
          <a:p>
            <a:fld id="{760BDCC0-EEF9-4F19-84A3-4D2AF4A2D6E4}" type="slidenum">
              <a:rPr lang="it-IT" smtClean="0"/>
              <a:t>‹N›</a:t>
            </a:fld>
            <a:endParaRPr lang="it-IT"/>
          </a:p>
        </p:txBody>
      </p:sp>
    </p:spTree>
    <p:extLst>
      <p:ext uri="{BB962C8B-B14F-4D97-AF65-F5344CB8AC3E}">
        <p14:creationId xmlns:p14="http://schemas.microsoft.com/office/powerpoint/2010/main" val="375010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5A7A27-F884-4981-BA18-912B147798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 xmlns:a16="http://schemas.microsoft.com/office/drawing/2014/main" id="{959CE9E7-CD42-4F3D-BA61-8A7261FCE9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9DF2D562-2BDC-4C07-AF0A-408C73F61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24C2A-490C-4DC8-BE98-B0E180037CB2}" type="datetimeFigureOut">
              <a:rPr lang="it-IT" smtClean="0"/>
              <a:t>14/03/2018</a:t>
            </a:fld>
            <a:endParaRPr lang="it-IT"/>
          </a:p>
        </p:txBody>
      </p:sp>
      <p:sp>
        <p:nvSpPr>
          <p:cNvPr id="5" name="Footer Placeholder 4">
            <a:extLst>
              <a:ext uri="{FF2B5EF4-FFF2-40B4-BE49-F238E27FC236}">
                <a16:creationId xmlns="" xmlns:a16="http://schemas.microsoft.com/office/drawing/2014/main" id="{F716182A-DA17-4B4B-B658-002B9DF53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 xmlns:a16="http://schemas.microsoft.com/office/drawing/2014/main" id="{8957DC8D-FCD3-41D5-BE3F-B39D16B24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BDCC0-EEF9-4F19-84A3-4D2AF4A2D6E4}" type="slidenum">
              <a:rPr lang="it-IT" smtClean="0"/>
              <a:t>‹N›</a:t>
            </a:fld>
            <a:endParaRPr lang="it-IT"/>
          </a:p>
        </p:txBody>
      </p:sp>
    </p:spTree>
    <p:extLst>
      <p:ext uri="{BB962C8B-B14F-4D97-AF65-F5344CB8AC3E}">
        <p14:creationId xmlns:p14="http://schemas.microsoft.com/office/powerpoint/2010/main" val="23709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506095" y="6144705"/>
            <a:ext cx="11179810" cy="557255"/>
            <a:chOff x="506095" y="6144705"/>
            <a:chExt cx="11179810" cy="557255"/>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95" y="6144705"/>
              <a:ext cx="357347" cy="549716"/>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20" y="6152244"/>
              <a:ext cx="446525" cy="549716"/>
            </a:xfrm>
            <a:prstGeom prst="rect">
              <a:avLst/>
            </a:prstGeom>
          </p:spPr>
        </p:pic>
        <p:sp>
          <p:nvSpPr>
            <p:cNvPr id="234" name="TextBox 195">
              <a:extLst>
                <a:ext uri="{FF2B5EF4-FFF2-40B4-BE49-F238E27FC236}">
                  <a16:creationId xmlns="" xmlns:a16="http://schemas.microsoft.com/office/drawing/2014/main" id="{BD53B402-4214-4000-B9B0-2FDEE91809D4}"/>
                </a:ext>
              </a:extLst>
            </p:cNvPr>
            <p:cNvSpPr txBox="1"/>
            <p:nvPr/>
          </p:nvSpPr>
          <p:spPr>
            <a:xfrm>
              <a:off x="1853724" y="6386644"/>
              <a:ext cx="9832181" cy="307777"/>
            </a:xfrm>
            <a:prstGeom prst="rect">
              <a:avLst/>
            </a:prstGeom>
            <a:solidFill>
              <a:schemeClr val="accent1">
                <a:lumMod val="40000"/>
                <a:lumOff val="60000"/>
              </a:schemeClr>
            </a:solidFill>
          </p:spPr>
          <p:txBody>
            <a:bodyPr wrap="square" rtlCol="0">
              <a:spAutoFit/>
            </a:bodyPr>
            <a:lstStyle/>
            <a:p>
              <a:r>
                <a:rPr lang="it-IT"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 cura di Valentina Cappelletti e Mauro Paris – 26/02/2018</a:t>
              </a:r>
              <a:endParaRPr lang="it-IT"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extBox 1">
            <a:extLst>
              <a:ext uri="{FF2B5EF4-FFF2-40B4-BE49-F238E27FC236}">
                <a16:creationId xmlns="" xmlns:a16="http://schemas.microsoft.com/office/drawing/2014/main" id="{27A1EC29-657A-460B-9957-3692A859F1F3}"/>
              </a:ext>
            </a:extLst>
          </p:cNvPr>
          <p:cNvSpPr txBox="1"/>
          <p:nvPr/>
        </p:nvSpPr>
        <p:spPr>
          <a:xfrm>
            <a:off x="4951456" y="925809"/>
            <a:ext cx="2635648" cy="369332"/>
          </a:xfrm>
          <a:prstGeom prst="rect">
            <a:avLst/>
          </a:prstGeom>
          <a:solidFill>
            <a:schemeClr val="accent6">
              <a:lumMod val="40000"/>
              <a:lumOff val="60000"/>
            </a:schemeClr>
          </a:solidFill>
        </p:spPr>
        <p:txBody>
          <a:bodyPr wrap="square" rtlCol="0" anchor="ctr">
            <a:spAutoFit/>
          </a:bodyPr>
          <a:lstStyle/>
          <a:p>
            <a:pPr algn="ctr"/>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rPr>
              <a:t>PIL-occ-previdenza</a:t>
            </a:r>
          </a:p>
        </p:txBody>
      </p:sp>
      <p:grpSp>
        <p:nvGrpSpPr>
          <p:cNvPr id="79" name="Group 78">
            <a:extLst>
              <a:ext uri="{FF2B5EF4-FFF2-40B4-BE49-F238E27FC236}">
                <a16:creationId xmlns="" xmlns:a16="http://schemas.microsoft.com/office/drawing/2014/main" id="{9360C4F4-4958-44C3-814D-4411580FF39B}"/>
              </a:ext>
            </a:extLst>
          </p:cNvPr>
          <p:cNvGrpSpPr/>
          <p:nvPr/>
        </p:nvGrpSpPr>
        <p:grpSpPr>
          <a:xfrm>
            <a:off x="5920446" y="1801860"/>
            <a:ext cx="261610" cy="2539999"/>
            <a:chOff x="1978289" y="919292"/>
            <a:chExt cx="261610" cy="2635294"/>
          </a:xfrm>
        </p:grpSpPr>
        <p:cxnSp>
          <p:nvCxnSpPr>
            <p:cNvPr id="80" name="Straight Connector 79">
              <a:extLst>
                <a:ext uri="{FF2B5EF4-FFF2-40B4-BE49-F238E27FC236}">
                  <a16:creationId xmlns="" xmlns:a16="http://schemas.microsoft.com/office/drawing/2014/main" id="{488CA6A0-FE66-4A21-8315-9AD075D46860}"/>
                </a:ext>
              </a:extLst>
            </p:cNvPr>
            <p:cNvCxnSpPr>
              <a:cxnSpLocks/>
            </p:cNvCxnSpPr>
            <p:nvPr/>
          </p:nvCxnSpPr>
          <p:spPr>
            <a:xfrm>
              <a:off x="2109083" y="309613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 xmlns:a16="http://schemas.microsoft.com/office/drawing/2014/main" id="{537882FF-0BA4-49AC-B152-B7EEAAC7DA64}"/>
                </a:ext>
              </a:extLst>
            </p:cNvPr>
            <p:cNvSpPr txBox="1"/>
            <p:nvPr/>
          </p:nvSpPr>
          <p:spPr>
            <a:xfrm rot="16200000">
              <a:off x="983781" y="1913800"/>
              <a:ext cx="2250625"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L.243/2004 e Dlgs 252/2005</a:t>
              </a:r>
            </a:p>
          </p:txBody>
        </p:sp>
      </p:grpSp>
      <p:cxnSp>
        <p:nvCxnSpPr>
          <p:cNvPr id="7" name="Straight Arrow Connector 6">
            <a:extLst>
              <a:ext uri="{FF2B5EF4-FFF2-40B4-BE49-F238E27FC236}">
                <a16:creationId xmlns="" xmlns:a16="http://schemas.microsoft.com/office/drawing/2014/main" id="{266B02EA-638D-4F5D-AC12-1C01C6D3470E}"/>
              </a:ext>
            </a:extLst>
          </p:cNvPr>
          <p:cNvCxnSpPr>
            <a:cxnSpLocks/>
          </p:cNvCxnSpPr>
          <p:nvPr/>
        </p:nvCxnSpPr>
        <p:spPr>
          <a:xfrm flipV="1">
            <a:off x="552905" y="4341859"/>
            <a:ext cx="11289665" cy="2"/>
          </a:xfrm>
          <a:prstGeom prst="straightConnector1">
            <a:avLst/>
          </a:prstGeom>
          <a:ln w="88900" cap="rnd" cmpd="sng">
            <a:solidFill>
              <a:schemeClr val="accent1">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99" name="Group 198">
            <a:extLst>
              <a:ext uri="{FF2B5EF4-FFF2-40B4-BE49-F238E27FC236}">
                <a16:creationId xmlns="" xmlns:a16="http://schemas.microsoft.com/office/drawing/2014/main" id="{2EDE5C15-1FF5-4341-A360-70A58CDF132D}"/>
              </a:ext>
            </a:extLst>
          </p:cNvPr>
          <p:cNvGrpSpPr/>
          <p:nvPr/>
        </p:nvGrpSpPr>
        <p:grpSpPr>
          <a:xfrm>
            <a:off x="709768" y="1418482"/>
            <a:ext cx="261610" cy="3294896"/>
            <a:chOff x="709768" y="1418482"/>
            <a:chExt cx="261610" cy="3294896"/>
          </a:xfrm>
        </p:grpSpPr>
        <p:grpSp>
          <p:nvGrpSpPr>
            <p:cNvPr id="142" name="Group 141">
              <a:extLst>
                <a:ext uri="{FF2B5EF4-FFF2-40B4-BE49-F238E27FC236}">
                  <a16:creationId xmlns="" xmlns:a16="http://schemas.microsoft.com/office/drawing/2014/main" id="{15C40E9D-89AF-419B-9D7A-971D2B34B667}"/>
                </a:ext>
              </a:extLst>
            </p:cNvPr>
            <p:cNvGrpSpPr/>
            <p:nvPr/>
          </p:nvGrpSpPr>
          <p:grpSpPr>
            <a:xfrm>
              <a:off x="709768" y="1418482"/>
              <a:ext cx="261610" cy="2825575"/>
              <a:chOff x="823541" y="627541"/>
              <a:chExt cx="261610" cy="2825575"/>
            </a:xfrm>
          </p:grpSpPr>
          <p:cxnSp>
            <p:nvCxnSpPr>
              <p:cNvPr id="39" name="Straight Connector 38">
                <a:extLst>
                  <a:ext uri="{FF2B5EF4-FFF2-40B4-BE49-F238E27FC236}">
                    <a16:creationId xmlns="" xmlns:a16="http://schemas.microsoft.com/office/drawing/2014/main" id="{BDF628F2-5101-447A-AB06-26F4B70286C1}"/>
                  </a:ext>
                </a:extLst>
              </p:cNvPr>
              <p:cNvCxnSpPr>
                <a:cxnSpLocks/>
              </p:cNvCxnSpPr>
              <p:nvPr/>
            </p:nvCxnSpPr>
            <p:spPr>
              <a:xfrm>
                <a:off x="954345" y="299466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id="{F9F16F89-1AE4-4FA3-8009-8ADBF30B5944}"/>
                  </a:ext>
                </a:extLst>
              </p:cNvPr>
              <p:cNvSpPr txBox="1"/>
              <p:nvPr/>
            </p:nvSpPr>
            <p:spPr>
              <a:xfrm rot="16200000">
                <a:off x="-316843" y="1767925"/>
                <a:ext cx="2542377"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Dlgs 503/1992 (Riforma Amato)</a:t>
                </a:r>
              </a:p>
            </p:txBody>
          </p:sp>
        </p:grpSp>
        <p:sp>
          <p:nvSpPr>
            <p:cNvPr id="11" name="Oval 10">
              <a:extLst>
                <a:ext uri="{FF2B5EF4-FFF2-40B4-BE49-F238E27FC236}">
                  <a16:creationId xmlns="" xmlns:a16="http://schemas.microsoft.com/office/drawing/2014/main" id="{C387CACF-908B-4025-A4AC-DB3C9C2166AC}"/>
                </a:ext>
              </a:extLst>
            </p:cNvPr>
            <p:cNvSpPr/>
            <p:nvPr/>
          </p:nvSpPr>
          <p:spPr>
            <a:xfrm>
              <a:off x="742770"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TextBox 102">
              <a:extLst>
                <a:ext uri="{FF2B5EF4-FFF2-40B4-BE49-F238E27FC236}">
                  <a16:creationId xmlns="" xmlns:a16="http://schemas.microsoft.com/office/drawing/2014/main" id="{1752A896-21BD-4795-8B9E-8C7A34BE982D}"/>
                </a:ext>
              </a:extLst>
            </p:cNvPr>
            <p:cNvSpPr txBox="1"/>
            <p:nvPr/>
          </p:nvSpPr>
          <p:spPr>
            <a:xfrm>
              <a:off x="724234"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1992</a:t>
              </a:r>
            </a:p>
          </p:txBody>
        </p:sp>
      </p:grpSp>
      <p:grpSp>
        <p:nvGrpSpPr>
          <p:cNvPr id="200" name="Group 199">
            <a:extLst>
              <a:ext uri="{FF2B5EF4-FFF2-40B4-BE49-F238E27FC236}">
                <a16:creationId xmlns="" xmlns:a16="http://schemas.microsoft.com/office/drawing/2014/main" id="{77AE937A-FAD1-432B-B67F-682CE1E2EFB6}"/>
              </a:ext>
            </a:extLst>
          </p:cNvPr>
          <p:cNvGrpSpPr/>
          <p:nvPr/>
        </p:nvGrpSpPr>
        <p:grpSpPr>
          <a:xfrm>
            <a:off x="1127480" y="1705340"/>
            <a:ext cx="261610" cy="3008038"/>
            <a:chOff x="1127480" y="1705340"/>
            <a:chExt cx="261610" cy="3008038"/>
          </a:xfrm>
        </p:grpSpPr>
        <p:grpSp>
          <p:nvGrpSpPr>
            <p:cNvPr id="141" name="Group 140">
              <a:extLst>
                <a:ext uri="{FF2B5EF4-FFF2-40B4-BE49-F238E27FC236}">
                  <a16:creationId xmlns="" xmlns:a16="http://schemas.microsoft.com/office/drawing/2014/main" id="{65A2978B-ADCC-4833-BDA4-20CC366C579C}"/>
                </a:ext>
              </a:extLst>
            </p:cNvPr>
            <p:cNvGrpSpPr/>
            <p:nvPr/>
          </p:nvGrpSpPr>
          <p:grpSpPr>
            <a:xfrm>
              <a:off x="1127480" y="1705340"/>
              <a:ext cx="261610" cy="2538717"/>
              <a:chOff x="1242373" y="914399"/>
              <a:chExt cx="261610" cy="2538717"/>
            </a:xfrm>
          </p:grpSpPr>
          <p:cxnSp>
            <p:nvCxnSpPr>
              <p:cNvPr id="42" name="Straight Connector 41">
                <a:extLst>
                  <a:ext uri="{FF2B5EF4-FFF2-40B4-BE49-F238E27FC236}">
                    <a16:creationId xmlns="" xmlns:a16="http://schemas.microsoft.com/office/drawing/2014/main" id="{9F2675D2-61BE-4746-90EF-AE612F9DF319}"/>
                  </a:ext>
                </a:extLst>
              </p:cNvPr>
              <p:cNvCxnSpPr>
                <a:cxnSpLocks/>
              </p:cNvCxnSpPr>
              <p:nvPr/>
            </p:nvCxnSpPr>
            <p:spPr>
              <a:xfrm>
                <a:off x="1373178" y="299466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id="{C79A28D8-5918-423C-BF21-3C2A86CA1404}"/>
                  </a:ext>
                </a:extLst>
              </p:cNvPr>
              <p:cNvSpPr txBox="1"/>
              <p:nvPr/>
            </p:nvSpPr>
            <p:spPr>
              <a:xfrm rot="16200000">
                <a:off x="245418" y="1911354"/>
                <a:ext cx="2255520"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Protocollo Politica dei redditi</a:t>
                </a:r>
              </a:p>
            </p:txBody>
          </p:sp>
        </p:grpSp>
        <p:sp>
          <p:nvSpPr>
            <p:cNvPr id="12" name="Oval 11">
              <a:extLst>
                <a:ext uri="{FF2B5EF4-FFF2-40B4-BE49-F238E27FC236}">
                  <a16:creationId xmlns="" xmlns:a16="http://schemas.microsoft.com/office/drawing/2014/main" id="{9CE60B37-5CBE-4C18-8CF9-67A3A7137621}"/>
                </a:ext>
              </a:extLst>
            </p:cNvPr>
            <p:cNvSpPr/>
            <p:nvPr/>
          </p:nvSpPr>
          <p:spPr>
            <a:xfrm>
              <a:off x="1160436"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TextBox 103">
              <a:extLst>
                <a:ext uri="{FF2B5EF4-FFF2-40B4-BE49-F238E27FC236}">
                  <a16:creationId xmlns="" xmlns:a16="http://schemas.microsoft.com/office/drawing/2014/main" id="{C8E295DD-C790-49AB-AF60-E940E34CBA1A}"/>
                </a:ext>
              </a:extLst>
            </p:cNvPr>
            <p:cNvSpPr txBox="1"/>
            <p:nvPr/>
          </p:nvSpPr>
          <p:spPr>
            <a:xfrm>
              <a:off x="1141979"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1993</a:t>
              </a:r>
            </a:p>
          </p:txBody>
        </p:sp>
      </p:grpSp>
      <p:grpSp>
        <p:nvGrpSpPr>
          <p:cNvPr id="201" name="Group 200">
            <a:extLst>
              <a:ext uri="{FF2B5EF4-FFF2-40B4-BE49-F238E27FC236}">
                <a16:creationId xmlns="" xmlns:a16="http://schemas.microsoft.com/office/drawing/2014/main" id="{47EA6712-949A-4954-B260-44A8E2A8DDDE}"/>
              </a:ext>
            </a:extLst>
          </p:cNvPr>
          <p:cNvGrpSpPr/>
          <p:nvPr/>
        </p:nvGrpSpPr>
        <p:grpSpPr>
          <a:xfrm>
            <a:off x="1962905" y="1548018"/>
            <a:ext cx="261610" cy="3165360"/>
            <a:chOff x="1962905" y="1548018"/>
            <a:chExt cx="261610" cy="3165360"/>
          </a:xfrm>
        </p:grpSpPr>
        <p:grpSp>
          <p:nvGrpSpPr>
            <p:cNvPr id="46" name="Group 45">
              <a:extLst>
                <a:ext uri="{FF2B5EF4-FFF2-40B4-BE49-F238E27FC236}">
                  <a16:creationId xmlns="" xmlns:a16="http://schemas.microsoft.com/office/drawing/2014/main" id="{E0DD821A-352B-4D8F-855D-234EC8499EAA}"/>
                </a:ext>
              </a:extLst>
            </p:cNvPr>
            <p:cNvGrpSpPr/>
            <p:nvPr/>
          </p:nvGrpSpPr>
          <p:grpSpPr>
            <a:xfrm>
              <a:off x="1962905" y="1548018"/>
              <a:ext cx="261610" cy="2696039"/>
              <a:chOff x="1978280" y="757077"/>
              <a:chExt cx="261610" cy="2696039"/>
            </a:xfrm>
          </p:grpSpPr>
          <p:cxnSp>
            <p:nvCxnSpPr>
              <p:cNvPr id="44" name="Straight Connector 43">
                <a:extLst>
                  <a:ext uri="{FF2B5EF4-FFF2-40B4-BE49-F238E27FC236}">
                    <a16:creationId xmlns="" xmlns:a16="http://schemas.microsoft.com/office/drawing/2014/main" id="{38090875-2D63-433E-B808-96FEC1935531}"/>
                  </a:ext>
                </a:extLst>
              </p:cNvPr>
              <p:cNvCxnSpPr>
                <a:cxnSpLocks/>
              </p:cNvCxnSpPr>
              <p:nvPr/>
            </p:nvCxnSpPr>
            <p:spPr>
              <a:xfrm>
                <a:off x="2109083" y="299466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 xmlns:a16="http://schemas.microsoft.com/office/drawing/2014/main" id="{28C9824A-77D4-4032-A0BB-C1313881EF4F}"/>
                  </a:ext>
                </a:extLst>
              </p:cNvPr>
              <p:cNvSpPr txBox="1"/>
              <p:nvPr/>
            </p:nvSpPr>
            <p:spPr>
              <a:xfrm rot="16200000">
                <a:off x="902664" y="1832693"/>
                <a:ext cx="2412842"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Legge 335/1995 (Riforma Dini)</a:t>
                </a:r>
              </a:p>
            </p:txBody>
          </p:sp>
        </p:grpSp>
        <p:sp>
          <p:nvSpPr>
            <p:cNvPr id="13" name="Oval 12">
              <a:extLst>
                <a:ext uri="{FF2B5EF4-FFF2-40B4-BE49-F238E27FC236}">
                  <a16:creationId xmlns="" xmlns:a16="http://schemas.microsoft.com/office/drawing/2014/main" id="{879F2CF1-DEDD-4A99-A831-EB88F7A8E4B6}"/>
                </a:ext>
              </a:extLst>
            </p:cNvPr>
            <p:cNvSpPr/>
            <p:nvPr/>
          </p:nvSpPr>
          <p:spPr>
            <a:xfrm>
              <a:off x="1995768"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TextBox 105">
              <a:extLst>
                <a:ext uri="{FF2B5EF4-FFF2-40B4-BE49-F238E27FC236}">
                  <a16:creationId xmlns="" xmlns:a16="http://schemas.microsoft.com/office/drawing/2014/main" id="{ED7CB9C3-687F-45BA-A660-7E553D2BC6CD}"/>
                </a:ext>
              </a:extLst>
            </p:cNvPr>
            <p:cNvSpPr txBox="1"/>
            <p:nvPr/>
          </p:nvSpPr>
          <p:spPr>
            <a:xfrm>
              <a:off x="1977469"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1995</a:t>
              </a:r>
            </a:p>
          </p:txBody>
        </p:sp>
      </p:grpSp>
      <p:grpSp>
        <p:nvGrpSpPr>
          <p:cNvPr id="202" name="Group 201">
            <a:extLst>
              <a:ext uri="{FF2B5EF4-FFF2-40B4-BE49-F238E27FC236}">
                <a16:creationId xmlns="" xmlns:a16="http://schemas.microsoft.com/office/drawing/2014/main" id="{44B1F893-7CCA-4865-BF32-4F55426AB441}"/>
              </a:ext>
            </a:extLst>
          </p:cNvPr>
          <p:cNvGrpSpPr/>
          <p:nvPr/>
        </p:nvGrpSpPr>
        <p:grpSpPr>
          <a:xfrm>
            <a:off x="2380616" y="2414000"/>
            <a:ext cx="261610" cy="2299378"/>
            <a:chOff x="2380616" y="2414000"/>
            <a:chExt cx="261610" cy="2299378"/>
          </a:xfrm>
        </p:grpSpPr>
        <p:grpSp>
          <p:nvGrpSpPr>
            <p:cNvPr id="47" name="Group 46">
              <a:extLst>
                <a:ext uri="{FF2B5EF4-FFF2-40B4-BE49-F238E27FC236}">
                  <a16:creationId xmlns="" xmlns:a16="http://schemas.microsoft.com/office/drawing/2014/main" id="{D417B757-36D6-4EBB-BC43-BEB2D6DCEF7F}"/>
                </a:ext>
              </a:extLst>
            </p:cNvPr>
            <p:cNvGrpSpPr/>
            <p:nvPr/>
          </p:nvGrpSpPr>
          <p:grpSpPr>
            <a:xfrm>
              <a:off x="2380616" y="2414000"/>
              <a:ext cx="261610" cy="1830057"/>
              <a:chOff x="1978280" y="1623059"/>
              <a:chExt cx="261610" cy="1830057"/>
            </a:xfrm>
          </p:grpSpPr>
          <p:cxnSp>
            <p:nvCxnSpPr>
              <p:cNvPr id="48" name="Straight Connector 47">
                <a:extLst>
                  <a:ext uri="{FF2B5EF4-FFF2-40B4-BE49-F238E27FC236}">
                    <a16:creationId xmlns="" xmlns:a16="http://schemas.microsoft.com/office/drawing/2014/main" id="{AA746131-DD85-452D-B828-D1E6C19714A7}"/>
                  </a:ext>
                </a:extLst>
              </p:cNvPr>
              <p:cNvCxnSpPr>
                <a:cxnSpLocks/>
              </p:cNvCxnSpPr>
              <p:nvPr/>
            </p:nvCxnSpPr>
            <p:spPr>
              <a:xfrm>
                <a:off x="2109083" y="299466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 xmlns:a16="http://schemas.microsoft.com/office/drawing/2014/main" id="{3AB23200-9D8F-4B23-BDEA-C15D782476A9}"/>
                  </a:ext>
                </a:extLst>
              </p:cNvPr>
              <p:cNvSpPr txBox="1"/>
              <p:nvPr/>
            </p:nvSpPr>
            <p:spPr>
              <a:xfrm rot="16200000">
                <a:off x="1335655" y="2265684"/>
                <a:ext cx="1546860"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Patto per il Lavoro</a:t>
                </a:r>
              </a:p>
            </p:txBody>
          </p:sp>
        </p:grpSp>
        <p:sp>
          <p:nvSpPr>
            <p:cNvPr id="32" name="Oval 31">
              <a:extLst>
                <a:ext uri="{FF2B5EF4-FFF2-40B4-BE49-F238E27FC236}">
                  <a16:creationId xmlns="" xmlns:a16="http://schemas.microsoft.com/office/drawing/2014/main" id="{C3254E8A-0D8A-46E3-B5DF-61B404C68D0C}"/>
                </a:ext>
              </a:extLst>
            </p:cNvPr>
            <p:cNvSpPr/>
            <p:nvPr/>
          </p:nvSpPr>
          <p:spPr>
            <a:xfrm>
              <a:off x="2413434"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TextBox 106">
              <a:extLst>
                <a:ext uri="{FF2B5EF4-FFF2-40B4-BE49-F238E27FC236}">
                  <a16:creationId xmlns="" xmlns:a16="http://schemas.microsoft.com/office/drawing/2014/main" id="{1E9138AF-467A-44D2-88DF-14A9CA9FFC1F}"/>
                </a:ext>
              </a:extLst>
            </p:cNvPr>
            <p:cNvSpPr txBox="1"/>
            <p:nvPr/>
          </p:nvSpPr>
          <p:spPr>
            <a:xfrm>
              <a:off x="2395214"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1996</a:t>
              </a:r>
            </a:p>
          </p:txBody>
        </p:sp>
      </p:grpSp>
      <p:grpSp>
        <p:nvGrpSpPr>
          <p:cNvPr id="203" name="Group 202">
            <a:extLst>
              <a:ext uri="{FF2B5EF4-FFF2-40B4-BE49-F238E27FC236}">
                <a16:creationId xmlns="" xmlns:a16="http://schemas.microsoft.com/office/drawing/2014/main" id="{C63D1047-2AC1-431E-89CE-52DA42F0AA63}"/>
              </a:ext>
            </a:extLst>
          </p:cNvPr>
          <p:cNvGrpSpPr/>
          <p:nvPr/>
        </p:nvGrpSpPr>
        <p:grpSpPr>
          <a:xfrm>
            <a:off x="2713690" y="1382926"/>
            <a:ext cx="430887" cy="3330452"/>
            <a:chOff x="2713690" y="1382926"/>
            <a:chExt cx="430887" cy="3330452"/>
          </a:xfrm>
        </p:grpSpPr>
        <p:grpSp>
          <p:nvGrpSpPr>
            <p:cNvPr id="50" name="Group 49">
              <a:extLst>
                <a:ext uri="{FF2B5EF4-FFF2-40B4-BE49-F238E27FC236}">
                  <a16:creationId xmlns="" xmlns:a16="http://schemas.microsoft.com/office/drawing/2014/main" id="{310D16BE-110D-4C3C-A232-9AB5F962C659}"/>
                </a:ext>
              </a:extLst>
            </p:cNvPr>
            <p:cNvGrpSpPr/>
            <p:nvPr/>
          </p:nvGrpSpPr>
          <p:grpSpPr>
            <a:xfrm>
              <a:off x="2713690" y="1382926"/>
              <a:ext cx="430887" cy="2861131"/>
              <a:chOff x="1893645" y="591985"/>
              <a:chExt cx="430887" cy="2861131"/>
            </a:xfrm>
          </p:grpSpPr>
          <p:cxnSp>
            <p:nvCxnSpPr>
              <p:cNvPr id="51" name="Straight Connector 50">
                <a:extLst>
                  <a:ext uri="{FF2B5EF4-FFF2-40B4-BE49-F238E27FC236}">
                    <a16:creationId xmlns="" xmlns:a16="http://schemas.microsoft.com/office/drawing/2014/main" id="{442F3640-ABAA-481B-AD8F-328A53075D31}"/>
                  </a:ext>
                </a:extLst>
              </p:cNvPr>
              <p:cNvCxnSpPr>
                <a:cxnSpLocks/>
              </p:cNvCxnSpPr>
              <p:nvPr/>
            </p:nvCxnSpPr>
            <p:spPr>
              <a:xfrm>
                <a:off x="2109083" y="299466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id="{5A86683E-32B9-479D-8F5B-03C905730C9E}"/>
                  </a:ext>
                </a:extLst>
              </p:cNvPr>
              <p:cNvSpPr txBox="1"/>
              <p:nvPr/>
            </p:nvSpPr>
            <p:spPr>
              <a:xfrm rot="16200000">
                <a:off x="820121" y="1665509"/>
                <a:ext cx="2577935" cy="430887"/>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L. 449/1997 (Governo Prodi)</a:t>
                </a:r>
              </a:p>
              <a:p>
                <a:pPr algn="ctr"/>
                <a:r>
                  <a:rPr lang="it-IT" sz="1100" dirty="0">
                    <a:latin typeface="Open Sans" panose="020B0606030504020204" pitchFamily="34" charset="0"/>
                    <a:ea typeface="Open Sans" panose="020B0606030504020204" pitchFamily="34" charset="0"/>
                    <a:cs typeface="Open Sans" panose="020B0606030504020204" pitchFamily="34" charset="0"/>
                  </a:rPr>
                  <a:t>Legge 196/1997 (Pacchetto Treu)</a:t>
                </a:r>
              </a:p>
            </p:txBody>
          </p:sp>
        </p:grpSp>
        <p:sp>
          <p:nvSpPr>
            <p:cNvPr id="14" name="Oval 13">
              <a:extLst>
                <a:ext uri="{FF2B5EF4-FFF2-40B4-BE49-F238E27FC236}">
                  <a16:creationId xmlns="" xmlns:a16="http://schemas.microsoft.com/office/drawing/2014/main" id="{FCD4D5A6-5DC5-47BE-A1A1-5FD7C45D4C9C}"/>
                </a:ext>
              </a:extLst>
            </p:cNvPr>
            <p:cNvSpPr/>
            <p:nvPr/>
          </p:nvSpPr>
          <p:spPr>
            <a:xfrm>
              <a:off x="2831100"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TextBox 107">
              <a:extLst>
                <a:ext uri="{FF2B5EF4-FFF2-40B4-BE49-F238E27FC236}">
                  <a16:creationId xmlns="" xmlns:a16="http://schemas.microsoft.com/office/drawing/2014/main" id="{A35211CD-A005-4134-9176-45E90C84C7B2}"/>
                </a:ext>
              </a:extLst>
            </p:cNvPr>
            <p:cNvSpPr txBox="1"/>
            <p:nvPr/>
          </p:nvSpPr>
          <p:spPr>
            <a:xfrm>
              <a:off x="2812959"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1997</a:t>
              </a:r>
            </a:p>
          </p:txBody>
        </p:sp>
      </p:grpSp>
      <p:grpSp>
        <p:nvGrpSpPr>
          <p:cNvPr id="204" name="Group 203">
            <a:extLst>
              <a:ext uri="{FF2B5EF4-FFF2-40B4-BE49-F238E27FC236}">
                <a16:creationId xmlns="" xmlns:a16="http://schemas.microsoft.com/office/drawing/2014/main" id="{157A7F53-0D8B-4B17-88A9-ED04CB643A3D}"/>
              </a:ext>
            </a:extLst>
          </p:cNvPr>
          <p:cNvGrpSpPr/>
          <p:nvPr/>
        </p:nvGrpSpPr>
        <p:grpSpPr>
          <a:xfrm>
            <a:off x="3216040" y="2711180"/>
            <a:ext cx="261610" cy="2002198"/>
            <a:chOff x="3216040" y="2711180"/>
            <a:chExt cx="261610" cy="2002198"/>
          </a:xfrm>
        </p:grpSpPr>
        <p:grpSp>
          <p:nvGrpSpPr>
            <p:cNvPr id="53" name="Group 52">
              <a:extLst>
                <a:ext uri="{FF2B5EF4-FFF2-40B4-BE49-F238E27FC236}">
                  <a16:creationId xmlns="" xmlns:a16="http://schemas.microsoft.com/office/drawing/2014/main" id="{7F8FE9CE-E5CA-4EBB-B497-5ACF922ADB2D}"/>
                </a:ext>
              </a:extLst>
            </p:cNvPr>
            <p:cNvGrpSpPr/>
            <p:nvPr/>
          </p:nvGrpSpPr>
          <p:grpSpPr>
            <a:xfrm>
              <a:off x="3216040" y="2711180"/>
              <a:ext cx="261610" cy="1532877"/>
              <a:chOff x="1978284" y="1920239"/>
              <a:chExt cx="261610" cy="1532877"/>
            </a:xfrm>
          </p:grpSpPr>
          <p:cxnSp>
            <p:nvCxnSpPr>
              <p:cNvPr id="54" name="Straight Connector 53">
                <a:extLst>
                  <a:ext uri="{FF2B5EF4-FFF2-40B4-BE49-F238E27FC236}">
                    <a16:creationId xmlns="" xmlns:a16="http://schemas.microsoft.com/office/drawing/2014/main" id="{D40E313F-5079-421A-B363-571E33E51BB1}"/>
                  </a:ext>
                </a:extLst>
              </p:cNvPr>
              <p:cNvCxnSpPr>
                <a:cxnSpLocks/>
              </p:cNvCxnSpPr>
              <p:nvPr/>
            </p:nvCxnSpPr>
            <p:spPr>
              <a:xfrm>
                <a:off x="2109083" y="299466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 xmlns:a16="http://schemas.microsoft.com/office/drawing/2014/main" id="{0EA1BA9C-E417-4500-960D-F76DD46AF9C9}"/>
                  </a:ext>
                </a:extLst>
              </p:cNvPr>
              <p:cNvSpPr txBox="1"/>
              <p:nvPr/>
            </p:nvSpPr>
            <p:spPr>
              <a:xfrm rot="16200000">
                <a:off x="1484249" y="2414274"/>
                <a:ext cx="1249680"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Patto di Natale</a:t>
                </a:r>
              </a:p>
            </p:txBody>
          </p:sp>
        </p:grpSp>
        <p:sp>
          <p:nvSpPr>
            <p:cNvPr id="33" name="Oval 32">
              <a:extLst>
                <a:ext uri="{FF2B5EF4-FFF2-40B4-BE49-F238E27FC236}">
                  <a16:creationId xmlns="" xmlns:a16="http://schemas.microsoft.com/office/drawing/2014/main" id="{C05A60D4-3B06-4BFB-970F-83EC6D54C2AD}"/>
                </a:ext>
              </a:extLst>
            </p:cNvPr>
            <p:cNvSpPr/>
            <p:nvPr/>
          </p:nvSpPr>
          <p:spPr>
            <a:xfrm>
              <a:off x="3248766"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TextBox 108">
              <a:extLst>
                <a:ext uri="{FF2B5EF4-FFF2-40B4-BE49-F238E27FC236}">
                  <a16:creationId xmlns="" xmlns:a16="http://schemas.microsoft.com/office/drawing/2014/main" id="{A5D1E551-42E1-4015-9587-92C0249AFAA4}"/>
                </a:ext>
              </a:extLst>
            </p:cNvPr>
            <p:cNvSpPr txBox="1"/>
            <p:nvPr/>
          </p:nvSpPr>
          <p:spPr>
            <a:xfrm>
              <a:off x="3230704"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1998</a:t>
              </a:r>
            </a:p>
          </p:txBody>
        </p:sp>
      </p:grpSp>
      <p:grpSp>
        <p:nvGrpSpPr>
          <p:cNvPr id="205" name="Group 204">
            <a:extLst>
              <a:ext uri="{FF2B5EF4-FFF2-40B4-BE49-F238E27FC236}">
                <a16:creationId xmlns="" xmlns:a16="http://schemas.microsoft.com/office/drawing/2014/main" id="{434CB218-C5B5-418A-9084-CF95884F83FC}"/>
              </a:ext>
            </a:extLst>
          </p:cNvPr>
          <p:cNvGrpSpPr/>
          <p:nvPr/>
        </p:nvGrpSpPr>
        <p:grpSpPr>
          <a:xfrm>
            <a:off x="3966827" y="1007008"/>
            <a:ext cx="430887" cy="3706370"/>
            <a:chOff x="3966827" y="1007008"/>
            <a:chExt cx="430887" cy="3706370"/>
          </a:xfrm>
        </p:grpSpPr>
        <p:grpSp>
          <p:nvGrpSpPr>
            <p:cNvPr id="56" name="Group 55">
              <a:extLst>
                <a:ext uri="{FF2B5EF4-FFF2-40B4-BE49-F238E27FC236}">
                  <a16:creationId xmlns="" xmlns:a16="http://schemas.microsoft.com/office/drawing/2014/main" id="{B7ECDD1F-71EF-4BD7-8899-4D8FBE007223}"/>
                </a:ext>
              </a:extLst>
            </p:cNvPr>
            <p:cNvGrpSpPr/>
            <p:nvPr/>
          </p:nvGrpSpPr>
          <p:grpSpPr>
            <a:xfrm>
              <a:off x="3966827" y="1007008"/>
              <a:ext cx="430887" cy="3237049"/>
              <a:chOff x="1893649" y="216067"/>
              <a:chExt cx="430887" cy="3237049"/>
            </a:xfrm>
          </p:grpSpPr>
          <p:cxnSp>
            <p:nvCxnSpPr>
              <p:cNvPr id="57" name="Straight Connector 56">
                <a:extLst>
                  <a:ext uri="{FF2B5EF4-FFF2-40B4-BE49-F238E27FC236}">
                    <a16:creationId xmlns="" xmlns:a16="http://schemas.microsoft.com/office/drawing/2014/main" id="{F6A2CC99-4EE2-4898-B6CF-48C188DC98E4}"/>
                  </a:ext>
                </a:extLst>
              </p:cNvPr>
              <p:cNvCxnSpPr>
                <a:cxnSpLocks/>
              </p:cNvCxnSpPr>
              <p:nvPr/>
            </p:nvCxnSpPr>
            <p:spPr>
              <a:xfrm>
                <a:off x="2109083" y="299466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 xmlns:a16="http://schemas.microsoft.com/office/drawing/2014/main" id="{B8B3E1E0-8DB2-49DF-9CD2-1078E219A5E0}"/>
                  </a:ext>
                </a:extLst>
              </p:cNvPr>
              <p:cNvSpPr txBox="1"/>
              <p:nvPr/>
            </p:nvSpPr>
            <p:spPr>
              <a:xfrm rot="16200000">
                <a:off x="632166" y="1477550"/>
                <a:ext cx="2953854" cy="430887"/>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L. 388/2000 (L. Finanziaria – Gov. Amato II)</a:t>
                </a:r>
              </a:p>
              <a:p>
                <a:pPr algn="ctr"/>
                <a:r>
                  <a:rPr lang="it-IT" sz="1100" dirty="0">
                    <a:latin typeface="Open Sans" panose="020B0606030504020204" pitchFamily="34" charset="0"/>
                    <a:ea typeface="Open Sans" panose="020B0606030504020204" pitchFamily="34" charset="0"/>
                    <a:cs typeface="Open Sans" panose="020B0606030504020204" pitchFamily="34" charset="0"/>
                  </a:rPr>
                  <a:t>L. 53/2000 (Congedi parentali)</a:t>
                </a:r>
              </a:p>
            </p:txBody>
          </p:sp>
        </p:grpSp>
        <p:sp>
          <p:nvSpPr>
            <p:cNvPr id="34" name="Oval 33">
              <a:extLst>
                <a:ext uri="{FF2B5EF4-FFF2-40B4-BE49-F238E27FC236}">
                  <a16:creationId xmlns="" xmlns:a16="http://schemas.microsoft.com/office/drawing/2014/main" id="{80CD795A-D3DD-4511-BEC6-EFE4EAD72D7F}"/>
                </a:ext>
              </a:extLst>
            </p:cNvPr>
            <p:cNvSpPr/>
            <p:nvPr/>
          </p:nvSpPr>
          <p:spPr>
            <a:xfrm>
              <a:off x="4084098"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TextBox 110">
              <a:extLst>
                <a:ext uri="{FF2B5EF4-FFF2-40B4-BE49-F238E27FC236}">
                  <a16:creationId xmlns="" xmlns:a16="http://schemas.microsoft.com/office/drawing/2014/main" id="{8B7CD99B-B0B1-416C-ACCC-846DEEC2A7AF}"/>
                </a:ext>
              </a:extLst>
            </p:cNvPr>
            <p:cNvSpPr txBox="1"/>
            <p:nvPr/>
          </p:nvSpPr>
          <p:spPr>
            <a:xfrm>
              <a:off x="4066194"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2000</a:t>
              </a:r>
            </a:p>
          </p:txBody>
        </p:sp>
      </p:grpSp>
      <p:grpSp>
        <p:nvGrpSpPr>
          <p:cNvPr id="206" name="Group 205">
            <a:extLst>
              <a:ext uri="{FF2B5EF4-FFF2-40B4-BE49-F238E27FC236}">
                <a16:creationId xmlns="" xmlns:a16="http://schemas.microsoft.com/office/drawing/2014/main" id="{B1EFE236-EECD-4885-8CDF-9F88DF2E8110}"/>
              </a:ext>
            </a:extLst>
          </p:cNvPr>
          <p:cNvGrpSpPr/>
          <p:nvPr/>
        </p:nvGrpSpPr>
        <p:grpSpPr>
          <a:xfrm>
            <a:off x="4469176" y="1007005"/>
            <a:ext cx="261610" cy="3706373"/>
            <a:chOff x="4469176" y="1007005"/>
            <a:chExt cx="261610" cy="3706373"/>
          </a:xfrm>
        </p:grpSpPr>
        <p:grpSp>
          <p:nvGrpSpPr>
            <p:cNvPr id="59" name="Group 58">
              <a:extLst>
                <a:ext uri="{FF2B5EF4-FFF2-40B4-BE49-F238E27FC236}">
                  <a16:creationId xmlns="" xmlns:a16="http://schemas.microsoft.com/office/drawing/2014/main" id="{ED5FD027-D81F-41DC-890E-2ADD0137F20D}"/>
                </a:ext>
              </a:extLst>
            </p:cNvPr>
            <p:cNvGrpSpPr/>
            <p:nvPr/>
          </p:nvGrpSpPr>
          <p:grpSpPr>
            <a:xfrm>
              <a:off x="4469176" y="1007005"/>
              <a:ext cx="261610" cy="3237052"/>
              <a:chOff x="1978286" y="94616"/>
              <a:chExt cx="261610" cy="3358500"/>
            </a:xfrm>
          </p:grpSpPr>
          <p:cxnSp>
            <p:nvCxnSpPr>
              <p:cNvPr id="60" name="Straight Connector 59">
                <a:extLst>
                  <a:ext uri="{FF2B5EF4-FFF2-40B4-BE49-F238E27FC236}">
                    <a16:creationId xmlns="" xmlns:a16="http://schemas.microsoft.com/office/drawing/2014/main" id="{D144BE3B-9C68-4A1C-B375-97E7D338DE28}"/>
                  </a:ext>
                </a:extLst>
              </p:cNvPr>
              <p:cNvCxnSpPr>
                <a:cxnSpLocks/>
              </p:cNvCxnSpPr>
              <p:nvPr/>
            </p:nvCxnSpPr>
            <p:spPr>
              <a:xfrm>
                <a:off x="2109083" y="299466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 xmlns:a16="http://schemas.microsoft.com/office/drawing/2014/main" id="{AD6D02BC-9A9A-4B2B-BCA2-4CE360D8DB64}"/>
                  </a:ext>
                </a:extLst>
              </p:cNvPr>
              <p:cNvSpPr txBox="1"/>
              <p:nvPr/>
            </p:nvSpPr>
            <p:spPr>
              <a:xfrm rot="16200000">
                <a:off x="571440" y="1501462"/>
                <a:ext cx="3075302"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Dlgs 361/2001 e Libro Bianco del Governo</a:t>
                </a:r>
              </a:p>
            </p:txBody>
          </p:sp>
        </p:grpSp>
        <p:sp>
          <p:nvSpPr>
            <p:cNvPr id="16" name="Oval 15">
              <a:extLst>
                <a:ext uri="{FF2B5EF4-FFF2-40B4-BE49-F238E27FC236}">
                  <a16:creationId xmlns="" xmlns:a16="http://schemas.microsoft.com/office/drawing/2014/main" id="{E4D5897F-7814-4806-9961-8D0D5A68428A}"/>
                </a:ext>
              </a:extLst>
            </p:cNvPr>
            <p:cNvSpPr/>
            <p:nvPr/>
          </p:nvSpPr>
          <p:spPr>
            <a:xfrm>
              <a:off x="4501764"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TextBox 111">
              <a:extLst>
                <a:ext uri="{FF2B5EF4-FFF2-40B4-BE49-F238E27FC236}">
                  <a16:creationId xmlns="" xmlns:a16="http://schemas.microsoft.com/office/drawing/2014/main" id="{0267F320-E09C-452A-B8FD-27505AB489A9}"/>
                </a:ext>
              </a:extLst>
            </p:cNvPr>
            <p:cNvSpPr txBox="1"/>
            <p:nvPr/>
          </p:nvSpPr>
          <p:spPr>
            <a:xfrm>
              <a:off x="4483939"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2001</a:t>
              </a:r>
            </a:p>
          </p:txBody>
        </p:sp>
      </p:grpSp>
      <p:grpSp>
        <p:nvGrpSpPr>
          <p:cNvPr id="207" name="Group 206">
            <a:extLst>
              <a:ext uri="{FF2B5EF4-FFF2-40B4-BE49-F238E27FC236}">
                <a16:creationId xmlns="" xmlns:a16="http://schemas.microsoft.com/office/drawing/2014/main" id="{1F3726A7-0AD1-40B8-8B20-1A98D41CF810}"/>
              </a:ext>
            </a:extLst>
          </p:cNvPr>
          <p:cNvGrpSpPr/>
          <p:nvPr/>
        </p:nvGrpSpPr>
        <p:grpSpPr>
          <a:xfrm>
            <a:off x="4886888" y="2680700"/>
            <a:ext cx="261610" cy="2032678"/>
            <a:chOff x="4886888" y="2680700"/>
            <a:chExt cx="261610" cy="2032678"/>
          </a:xfrm>
        </p:grpSpPr>
        <p:grpSp>
          <p:nvGrpSpPr>
            <p:cNvPr id="62" name="Group 61">
              <a:extLst>
                <a:ext uri="{FF2B5EF4-FFF2-40B4-BE49-F238E27FC236}">
                  <a16:creationId xmlns="" xmlns:a16="http://schemas.microsoft.com/office/drawing/2014/main" id="{1613138F-1AB1-4305-AC48-1100880DA273}"/>
                </a:ext>
              </a:extLst>
            </p:cNvPr>
            <p:cNvGrpSpPr/>
            <p:nvPr/>
          </p:nvGrpSpPr>
          <p:grpSpPr>
            <a:xfrm>
              <a:off x="4886888" y="2680700"/>
              <a:ext cx="261610" cy="1563358"/>
              <a:chOff x="1978286" y="1831104"/>
              <a:chExt cx="261610" cy="1622012"/>
            </a:xfrm>
          </p:grpSpPr>
          <p:cxnSp>
            <p:nvCxnSpPr>
              <p:cNvPr id="63" name="Straight Connector 62">
                <a:extLst>
                  <a:ext uri="{FF2B5EF4-FFF2-40B4-BE49-F238E27FC236}">
                    <a16:creationId xmlns="" xmlns:a16="http://schemas.microsoft.com/office/drawing/2014/main" id="{F0DDCFE2-5FD6-413B-B9D4-A319CA8E5372}"/>
                  </a:ext>
                </a:extLst>
              </p:cNvPr>
              <p:cNvCxnSpPr>
                <a:cxnSpLocks/>
              </p:cNvCxnSpPr>
              <p:nvPr/>
            </p:nvCxnSpPr>
            <p:spPr>
              <a:xfrm>
                <a:off x="2109083" y="299466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 xmlns:a16="http://schemas.microsoft.com/office/drawing/2014/main" id="{0F1AB255-5782-45FD-B913-450CEA2B2BBE}"/>
                  </a:ext>
                </a:extLst>
              </p:cNvPr>
              <p:cNvSpPr txBox="1"/>
              <p:nvPr/>
            </p:nvSpPr>
            <p:spPr>
              <a:xfrm rot="16200000">
                <a:off x="1439684" y="2369706"/>
                <a:ext cx="1338814"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Patto per l’Italia</a:t>
                </a:r>
              </a:p>
            </p:txBody>
          </p:sp>
        </p:grpSp>
        <p:sp>
          <p:nvSpPr>
            <p:cNvPr id="35" name="Oval 34">
              <a:extLst>
                <a:ext uri="{FF2B5EF4-FFF2-40B4-BE49-F238E27FC236}">
                  <a16:creationId xmlns="" xmlns:a16="http://schemas.microsoft.com/office/drawing/2014/main" id="{9B1AE5B8-C13E-489E-9DDA-7BB579B9F02A}"/>
                </a:ext>
              </a:extLst>
            </p:cNvPr>
            <p:cNvSpPr/>
            <p:nvPr/>
          </p:nvSpPr>
          <p:spPr>
            <a:xfrm>
              <a:off x="4919430"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TextBox 112">
              <a:extLst>
                <a:ext uri="{FF2B5EF4-FFF2-40B4-BE49-F238E27FC236}">
                  <a16:creationId xmlns="" xmlns:a16="http://schemas.microsoft.com/office/drawing/2014/main" id="{882B2135-DDC6-4709-B078-3034CA4BEAF1}"/>
                </a:ext>
              </a:extLst>
            </p:cNvPr>
            <p:cNvSpPr txBox="1"/>
            <p:nvPr/>
          </p:nvSpPr>
          <p:spPr>
            <a:xfrm>
              <a:off x="4901684"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2002</a:t>
              </a:r>
            </a:p>
          </p:txBody>
        </p:sp>
      </p:grpSp>
      <p:grpSp>
        <p:nvGrpSpPr>
          <p:cNvPr id="208" name="Group 207">
            <a:extLst>
              <a:ext uri="{FF2B5EF4-FFF2-40B4-BE49-F238E27FC236}">
                <a16:creationId xmlns="" xmlns:a16="http://schemas.microsoft.com/office/drawing/2014/main" id="{8D1B0ACF-16F7-4CFE-8FC4-6A1988C5C0C6}"/>
              </a:ext>
            </a:extLst>
          </p:cNvPr>
          <p:cNvGrpSpPr/>
          <p:nvPr/>
        </p:nvGrpSpPr>
        <p:grpSpPr>
          <a:xfrm>
            <a:off x="5304601" y="1610084"/>
            <a:ext cx="261610" cy="3103294"/>
            <a:chOff x="5304601" y="1610084"/>
            <a:chExt cx="261610" cy="3103294"/>
          </a:xfrm>
        </p:grpSpPr>
        <p:grpSp>
          <p:nvGrpSpPr>
            <p:cNvPr id="65" name="Group 64">
              <a:extLst>
                <a:ext uri="{FF2B5EF4-FFF2-40B4-BE49-F238E27FC236}">
                  <a16:creationId xmlns="" xmlns:a16="http://schemas.microsoft.com/office/drawing/2014/main" id="{932267B3-E904-4EDA-AA25-3D775DDCF3E1}"/>
                </a:ext>
              </a:extLst>
            </p:cNvPr>
            <p:cNvGrpSpPr/>
            <p:nvPr/>
          </p:nvGrpSpPr>
          <p:grpSpPr>
            <a:xfrm>
              <a:off x="5304601" y="1610084"/>
              <a:ext cx="261610" cy="2633975"/>
              <a:chOff x="1978288" y="720320"/>
              <a:chExt cx="261610" cy="2732796"/>
            </a:xfrm>
          </p:grpSpPr>
          <p:cxnSp>
            <p:nvCxnSpPr>
              <p:cNvPr id="66" name="Straight Connector 65">
                <a:extLst>
                  <a:ext uri="{FF2B5EF4-FFF2-40B4-BE49-F238E27FC236}">
                    <a16:creationId xmlns="" xmlns:a16="http://schemas.microsoft.com/office/drawing/2014/main" id="{DBC97A96-C7DD-4E5A-BC3D-6B9D14C0773D}"/>
                  </a:ext>
                </a:extLst>
              </p:cNvPr>
              <p:cNvCxnSpPr>
                <a:cxnSpLocks/>
              </p:cNvCxnSpPr>
              <p:nvPr/>
            </p:nvCxnSpPr>
            <p:spPr>
              <a:xfrm>
                <a:off x="2109083" y="299466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 xmlns:a16="http://schemas.microsoft.com/office/drawing/2014/main" id="{DA46BC23-F707-42F9-9A86-9F76402D9AA5}"/>
                  </a:ext>
                </a:extLst>
              </p:cNvPr>
              <p:cNvSpPr txBox="1"/>
              <p:nvPr/>
            </p:nvSpPr>
            <p:spPr>
              <a:xfrm rot="16200000">
                <a:off x="884295" y="1814313"/>
                <a:ext cx="2449596"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Legge 30/2003 e Dlgs 276/2003</a:t>
                </a:r>
              </a:p>
            </p:txBody>
          </p:sp>
        </p:grpSp>
        <p:sp>
          <p:nvSpPr>
            <p:cNvPr id="17" name="Oval 16">
              <a:extLst>
                <a:ext uri="{FF2B5EF4-FFF2-40B4-BE49-F238E27FC236}">
                  <a16:creationId xmlns="" xmlns:a16="http://schemas.microsoft.com/office/drawing/2014/main" id="{FF59A266-088E-47AD-B380-CB4896E339C1}"/>
                </a:ext>
              </a:extLst>
            </p:cNvPr>
            <p:cNvSpPr/>
            <p:nvPr/>
          </p:nvSpPr>
          <p:spPr>
            <a:xfrm>
              <a:off x="5337096"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TextBox 113">
              <a:extLst>
                <a:ext uri="{FF2B5EF4-FFF2-40B4-BE49-F238E27FC236}">
                  <a16:creationId xmlns="" xmlns:a16="http://schemas.microsoft.com/office/drawing/2014/main" id="{6D00C486-0F5B-428E-92CC-BC8C48DA5EF0}"/>
                </a:ext>
              </a:extLst>
            </p:cNvPr>
            <p:cNvSpPr txBox="1"/>
            <p:nvPr/>
          </p:nvSpPr>
          <p:spPr>
            <a:xfrm>
              <a:off x="5319429"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2003</a:t>
              </a:r>
            </a:p>
          </p:txBody>
        </p:sp>
      </p:grpSp>
      <p:grpSp>
        <p:nvGrpSpPr>
          <p:cNvPr id="211" name="Group 210">
            <a:extLst>
              <a:ext uri="{FF2B5EF4-FFF2-40B4-BE49-F238E27FC236}">
                <a16:creationId xmlns="" xmlns:a16="http://schemas.microsoft.com/office/drawing/2014/main" id="{7D04EDCD-53E4-4734-BD64-F3862558BE87}"/>
              </a:ext>
            </a:extLst>
          </p:cNvPr>
          <p:cNvGrpSpPr/>
          <p:nvPr/>
        </p:nvGrpSpPr>
        <p:grpSpPr>
          <a:xfrm>
            <a:off x="5737174" y="4244057"/>
            <a:ext cx="646467" cy="469321"/>
            <a:chOff x="5737174" y="4244057"/>
            <a:chExt cx="646467" cy="469321"/>
          </a:xfrm>
        </p:grpSpPr>
        <p:sp>
          <p:nvSpPr>
            <p:cNvPr id="18" name="Oval 17">
              <a:extLst>
                <a:ext uri="{FF2B5EF4-FFF2-40B4-BE49-F238E27FC236}">
                  <a16:creationId xmlns="" xmlns:a16="http://schemas.microsoft.com/office/drawing/2014/main" id="{D2C65F59-387B-4FA8-A315-E21E9AC7CEEA}"/>
                </a:ext>
              </a:extLst>
            </p:cNvPr>
            <p:cNvSpPr/>
            <p:nvPr/>
          </p:nvSpPr>
          <p:spPr>
            <a:xfrm>
              <a:off x="5754762"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 18">
              <a:extLst>
                <a:ext uri="{FF2B5EF4-FFF2-40B4-BE49-F238E27FC236}">
                  <a16:creationId xmlns="" xmlns:a16="http://schemas.microsoft.com/office/drawing/2014/main" id="{01140C1F-56B5-40FE-85E8-8EBBBFD75043}"/>
                </a:ext>
              </a:extLst>
            </p:cNvPr>
            <p:cNvSpPr/>
            <p:nvPr/>
          </p:nvSpPr>
          <p:spPr>
            <a:xfrm>
              <a:off x="6172428"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5" name="TextBox 114">
              <a:extLst>
                <a:ext uri="{FF2B5EF4-FFF2-40B4-BE49-F238E27FC236}">
                  <a16:creationId xmlns="" xmlns:a16="http://schemas.microsoft.com/office/drawing/2014/main" id="{B79DB59A-55A8-4ED4-BBC0-C105A1111EF3}"/>
                </a:ext>
              </a:extLst>
            </p:cNvPr>
            <p:cNvSpPr txBox="1"/>
            <p:nvPr/>
          </p:nvSpPr>
          <p:spPr>
            <a:xfrm>
              <a:off x="5737174"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2004</a:t>
              </a:r>
            </a:p>
          </p:txBody>
        </p:sp>
        <p:sp>
          <p:nvSpPr>
            <p:cNvPr id="116" name="TextBox 115">
              <a:extLst>
                <a:ext uri="{FF2B5EF4-FFF2-40B4-BE49-F238E27FC236}">
                  <a16:creationId xmlns="" xmlns:a16="http://schemas.microsoft.com/office/drawing/2014/main" id="{FB43A001-CE9C-482A-B870-55DD4C9DBA59}"/>
                </a:ext>
              </a:extLst>
            </p:cNvPr>
            <p:cNvSpPr txBox="1"/>
            <p:nvPr/>
          </p:nvSpPr>
          <p:spPr>
            <a:xfrm>
              <a:off x="6154919"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2005</a:t>
              </a:r>
            </a:p>
          </p:txBody>
        </p:sp>
      </p:grpSp>
      <p:grpSp>
        <p:nvGrpSpPr>
          <p:cNvPr id="190" name="Group 2007">
            <a:extLst>
              <a:ext uri="{FF2B5EF4-FFF2-40B4-BE49-F238E27FC236}">
                <a16:creationId xmlns="" xmlns:a16="http://schemas.microsoft.com/office/drawing/2014/main" id="{E9CBBEBE-809B-4DF4-BD56-9510AC6FB4D4}"/>
              </a:ext>
            </a:extLst>
          </p:cNvPr>
          <p:cNvGrpSpPr/>
          <p:nvPr/>
        </p:nvGrpSpPr>
        <p:grpSpPr>
          <a:xfrm>
            <a:off x="6945046" y="2959099"/>
            <a:ext cx="261610" cy="1754279"/>
            <a:chOff x="8646277" y="2959099"/>
            <a:chExt cx="261610" cy="1754279"/>
          </a:xfrm>
        </p:grpSpPr>
        <p:grpSp>
          <p:nvGrpSpPr>
            <p:cNvPr id="191" name="Group 87">
              <a:extLst>
                <a:ext uri="{FF2B5EF4-FFF2-40B4-BE49-F238E27FC236}">
                  <a16:creationId xmlns="" xmlns:a16="http://schemas.microsoft.com/office/drawing/2014/main" id="{6298FEF6-A2B4-49F9-B3DE-0AFE24D97DC8}"/>
                </a:ext>
              </a:extLst>
            </p:cNvPr>
            <p:cNvGrpSpPr/>
            <p:nvPr/>
          </p:nvGrpSpPr>
          <p:grpSpPr>
            <a:xfrm>
              <a:off x="8646277" y="2959099"/>
              <a:ext cx="261610" cy="1382759"/>
              <a:chOff x="1978295" y="2119949"/>
              <a:chExt cx="261610" cy="1434637"/>
            </a:xfrm>
          </p:grpSpPr>
          <p:cxnSp>
            <p:nvCxnSpPr>
              <p:cNvPr id="197" name="Straight Connector 88">
                <a:extLst>
                  <a:ext uri="{FF2B5EF4-FFF2-40B4-BE49-F238E27FC236}">
                    <a16:creationId xmlns="" xmlns:a16="http://schemas.microsoft.com/office/drawing/2014/main" id="{6FDBD34E-5157-4B6E-BD38-E3ABB9E48876}"/>
                  </a:ext>
                </a:extLst>
              </p:cNvPr>
              <p:cNvCxnSpPr>
                <a:cxnSpLocks/>
              </p:cNvCxnSpPr>
              <p:nvPr/>
            </p:nvCxnSpPr>
            <p:spPr>
              <a:xfrm>
                <a:off x="2109083" y="309613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98" name="TextBox 89">
                <a:extLst>
                  <a:ext uri="{FF2B5EF4-FFF2-40B4-BE49-F238E27FC236}">
                    <a16:creationId xmlns="" xmlns:a16="http://schemas.microsoft.com/office/drawing/2014/main" id="{2B402ED0-9FE4-4E6F-8673-D2390CE76D99}"/>
                  </a:ext>
                </a:extLst>
              </p:cNvPr>
              <p:cNvSpPr txBox="1"/>
              <p:nvPr/>
            </p:nvSpPr>
            <p:spPr>
              <a:xfrm rot="16200000">
                <a:off x="1584117" y="2514127"/>
                <a:ext cx="1049966" cy="261610"/>
              </a:xfrm>
              <a:prstGeom prst="rect">
                <a:avLst/>
              </a:prstGeom>
              <a:solidFill>
                <a:schemeClr val="accent1">
                  <a:lumMod val="20000"/>
                  <a:lumOff val="80000"/>
                </a:schemeClr>
              </a:solidFill>
              <a:ln w="28575">
                <a:noFill/>
              </a:ln>
            </p:spPr>
            <p:txBody>
              <a:bodyPr wrap="square" rtlCol="0">
                <a:spAutoFit/>
              </a:bodyPr>
              <a:lstStyle/>
              <a:p>
                <a:pPr algn="ctr"/>
                <a:r>
                  <a:rPr lang="en-US" sz="1100" dirty="0" smtClean="0">
                    <a:latin typeface="Open Sans" panose="020B0606030504020204" pitchFamily="34" charset="0"/>
                    <a:ea typeface="Open Sans" panose="020B0606030504020204" pitchFamily="34" charset="0"/>
                    <a:cs typeface="Open Sans" panose="020B0606030504020204" pitchFamily="34" charset="0"/>
                  </a:rPr>
                  <a:t>L. 247/2007</a:t>
                </a:r>
                <a:endParaRPr lang="it-IT"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3" name="Oval 24">
              <a:extLst>
                <a:ext uri="{FF2B5EF4-FFF2-40B4-BE49-F238E27FC236}">
                  <a16:creationId xmlns="" xmlns:a16="http://schemas.microsoft.com/office/drawing/2014/main" id="{C3C7724A-75C5-4129-9F87-865B5740B397}"/>
                </a:ext>
              </a:extLst>
            </p:cNvPr>
            <p:cNvSpPr/>
            <p:nvPr/>
          </p:nvSpPr>
          <p:spPr>
            <a:xfrm>
              <a:off x="8678424"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5" name="TextBox 121">
              <a:extLst>
                <a:ext uri="{FF2B5EF4-FFF2-40B4-BE49-F238E27FC236}">
                  <a16:creationId xmlns="" xmlns:a16="http://schemas.microsoft.com/office/drawing/2014/main" id="{5C88D18E-E614-4F5A-9322-E9774EE326A2}"/>
                </a:ext>
              </a:extLst>
            </p:cNvPr>
            <p:cNvSpPr txBox="1"/>
            <p:nvPr/>
          </p:nvSpPr>
          <p:spPr>
            <a:xfrm>
              <a:off x="8661389"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smtClean="0">
                  <a:latin typeface="Open Sans" panose="020B0606030504020204" pitchFamily="34" charset="0"/>
                  <a:ea typeface="Open Sans" panose="020B0606030504020204" pitchFamily="34" charset="0"/>
                  <a:cs typeface="Open Sans" panose="020B0606030504020204" pitchFamily="34" charset="0"/>
                </a:rPr>
                <a:t>2007</a:t>
              </a:r>
              <a:endParaRPr lang="it-IT" sz="550" b="1" i="1"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9" name="Group 2008">
            <a:extLst>
              <a:ext uri="{FF2B5EF4-FFF2-40B4-BE49-F238E27FC236}">
                <a16:creationId xmlns="" xmlns:a16="http://schemas.microsoft.com/office/drawing/2014/main" id="{E9CBBEBE-809B-4DF4-BD56-9510AC6FB4D4}"/>
              </a:ext>
            </a:extLst>
          </p:cNvPr>
          <p:cNvGrpSpPr/>
          <p:nvPr/>
        </p:nvGrpSpPr>
        <p:grpSpPr>
          <a:xfrm>
            <a:off x="7334929" y="1885950"/>
            <a:ext cx="261610" cy="2827428"/>
            <a:chOff x="8646275" y="1885950"/>
            <a:chExt cx="261610" cy="2827428"/>
          </a:xfrm>
        </p:grpSpPr>
        <p:grpSp>
          <p:nvGrpSpPr>
            <p:cNvPr id="210" name="Group 87">
              <a:extLst>
                <a:ext uri="{FF2B5EF4-FFF2-40B4-BE49-F238E27FC236}">
                  <a16:creationId xmlns="" xmlns:a16="http://schemas.microsoft.com/office/drawing/2014/main" id="{6298FEF6-A2B4-49F9-B3DE-0AFE24D97DC8}"/>
                </a:ext>
              </a:extLst>
            </p:cNvPr>
            <p:cNvGrpSpPr/>
            <p:nvPr/>
          </p:nvGrpSpPr>
          <p:grpSpPr>
            <a:xfrm>
              <a:off x="8646275" y="1885950"/>
              <a:ext cx="261610" cy="2455910"/>
              <a:chOff x="1978293" y="1006537"/>
              <a:chExt cx="261610" cy="2548049"/>
            </a:xfrm>
          </p:grpSpPr>
          <p:cxnSp>
            <p:nvCxnSpPr>
              <p:cNvPr id="224" name="Straight Connector 88">
                <a:extLst>
                  <a:ext uri="{FF2B5EF4-FFF2-40B4-BE49-F238E27FC236}">
                    <a16:creationId xmlns="" xmlns:a16="http://schemas.microsoft.com/office/drawing/2014/main" id="{6FDBD34E-5157-4B6E-BD38-E3ABB9E48876}"/>
                  </a:ext>
                </a:extLst>
              </p:cNvPr>
              <p:cNvCxnSpPr>
                <a:cxnSpLocks/>
              </p:cNvCxnSpPr>
              <p:nvPr/>
            </p:nvCxnSpPr>
            <p:spPr>
              <a:xfrm>
                <a:off x="2109083" y="309613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26" name="TextBox 89">
                <a:extLst>
                  <a:ext uri="{FF2B5EF4-FFF2-40B4-BE49-F238E27FC236}">
                    <a16:creationId xmlns="" xmlns:a16="http://schemas.microsoft.com/office/drawing/2014/main" id="{2B402ED0-9FE4-4E6F-8673-D2390CE76D99}"/>
                  </a:ext>
                </a:extLst>
              </p:cNvPr>
              <p:cNvSpPr txBox="1"/>
              <p:nvPr/>
            </p:nvSpPr>
            <p:spPr>
              <a:xfrm rot="16200000">
                <a:off x="1027409" y="1957421"/>
                <a:ext cx="2163377" cy="261610"/>
              </a:xfrm>
              <a:prstGeom prst="rect">
                <a:avLst/>
              </a:prstGeom>
              <a:solidFill>
                <a:schemeClr val="accent1">
                  <a:lumMod val="20000"/>
                  <a:lumOff val="80000"/>
                </a:schemeClr>
              </a:solidFill>
              <a:ln w="28575">
                <a:noFill/>
              </a:ln>
            </p:spPr>
            <p:txBody>
              <a:bodyPr wrap="square" rtlCol="0">
                <a:spAutoFit/>
              </a:bodyPr>
              <a:lstStyle/>
              <a:p>
                <a:pPr algn="ctr"/>
                <a:r>
                  <a:rPr lang="en-US" sz="1100" dirty="0" err="1" smtClean="0">
                    <a:latin typeface="Open Sans" panose="020B0606030504020204" pitchFamily="34" charset="0"/>
                    <a:ea typeface="Open Sans" panose="020B0606030504020204" pitchFamily="34" charset="0"/>
                    <a:cs typeface="Open Sans" panose="020B0606030504020204" pitchFamily="34" charset="0"/>
                  </a:rPr>
                  <a:t>Fallimento</a:t>
                </a:r>
                <a:r>
                  <a:rPr lang="en-US" sz="1100" dirty="0" smtClean="0">
                    <a:latin typeface="Open Sans" panose="020B0606030504020204" pitchFamily="34" charset="0"/>
                    <a:ea typeface="Open Sans" panose="020B0606030504020204" pitchFamily="34" charset="0"/>
                    <a:cs typeface="Open Sans" panose="020B0606030504020204" pitchFamily="34" charset="0"/>
                  </a:rPr>
                  <a:t> Lehman </a:t>
                </a:r>
                <a:r>
                  <a:rPr lang="en-US" sz="1100" dirty="0">
                    <a:latin typeface="Open Sans" panose="020B0606030504020204" pitchFamily="34" charset="0"/>
                    <a:ea typeface="Open Sans" panose="020B0606030504020204" pitchFamily="34" charset="0"/>
                    <a:cs typeface="Open Sans" panose="020B0606030504020204" pitchFamily="34" charset="0"/>
                  </a:rPr>
                  <a:t>Brothers</a:t>
                </a:r>
                <a:endParaRPr lang="it-IT"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22" name="Oval 24">
              <a:extLst>
                <a:ext uri="{FF2B5EF4-FFF2-40B4-BE49-F238E27FC236}">
                  <a16:creationId xmlns="" xmlns:a16="http://schemas.microsoft.com/office/drawing/2014/main" id="{C3C7724A-75C5-4129-9F87-865B5740B397}"/>
                </a:ext>
              </a:extLst>
            </p:cNvPr>
            <p:cNvSpPr/>
            <p:nvPr/>
          </p:nvSpPr>
          <p:spPr>
            <a:xfrm>
              <a:off x="8678424"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3" name="TextBox 121">
              <a:extLst>
                <a:ext uri="{FF2B5EF4-FFF2-40B4-BE49-F238E27FC236}">
                  <a16:creationId xmlns="" xmlns:a16="http://schemas.microsoft.com/office/drawing/2014/main" id="{5C88D18E-E614-4F5A-9322-E9774EE326A2}"/>
                </a:ext>
              </a:extLst>
            </p:cNvPr>
            <p:cNvSpPr txBox="1"/>
            <p:nvPr/>
          </p:nvSpPr>
          <p:spPr>
            <a:xfrm>
              <a:off x="8661389"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smtClean="0">
                  <a:latin typeface="Open Sans" panose="020B0606030504020204" pitchFamily="34" charset="0"/>
                  <a:ea typeface="Open Sans" panose="020B0606030504020204" pitchFamily="34" charset="0"/>
                  <a:cs typeface="Open Sans" panose="020B0606030504020204" pitchFamily="34" charset="0"/>
                </a:rPr>
                <a:t>2008</a:t>
              </a:r>
              <a:endParaRPr lang="it-IT" sz="550" b="1" i="1"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2" name="Group 211">
            <a:extLst>
              <a:ext uri="{FF2B5EF4-FFF2-40B4-BE49-F238E27FC236}">
                <a16:creationId xmlns="" xmlns:a16="http://schemas.microsoft.com/office/drawing/2014/main" id="{0A5AABCF-224B-4EBD-B97F-EBDEF90EF52D}"/>
              </a:ext>
            </a:extLst>
          </p:cNvPr>
          <p:cNvGrpSpPr/>
          <p:nvPr/>
        </p:nvGrpSpPr>
        <p:grpSpPr>
          <a:xfrm>
            <a:off x="7724816" y="1610086"/>
            <a:ext cx="430887" cy="3103292"/>
            <a:chOff x="7724816" y="1610086"/>
            <a:chExt cx="430887" cy="3103292"/>
          </a:xfrm>
        </p:grpSpPr>
        <p:grpSp>
          <p:nvGrpSpPr>
            <p:cNvPr id="82" name="Group 81">
              <a:extLst>
                <a:ext uri="{FF2B5EF4-FFF2-40B4-BE49-F238E27FC236}">
                  <a16:creationId xmlns="" xmlns:a16="http://schemas.microsoft.com/office/drawing/2014/main" id="{47E52C12-71EF-4DE4-BF29-5D532111D029}"/>
                </a:ext>
              </a:extLst>
            </p:cNvPr>
            <p:cNvGrpSpPr/>
            <p:nvPr/>
          </p:nvGrpSpPr>
          <p:grpSpPr>
            <a:xfrm>
              <a:off x="7724816" y="1610086"/>
              <a:ext cx="430887" cy="2633970"/>
              <a:chOff x="1893650" y="720326"/>
              <a:chExt cx="430887" cy="2732790"/>
            </a:xfrm>
          </p:grpSpPr>
          <p:cxnSp>
            <p:nvCxnSpPr>
              <p:cNvPr id="83" name="Straight Connector 82">
                <a:extLst>
                  <a:ext uri="{FF2B5EF4-FFF2-40B4-BE49-F238E27FC236}">
                    <a16:creationId xmlns="" xmlns:a16="http://schemas.microsoft.com/office/drawing/2014/main" id="{837497DF-27AA-4D1B-B5F1-E774F4DEF378}"/>
                  </a:ext>
                </a:extLst>
              </p:cNvPr>
              <p:cNvCxnSpPr>
                <a:cxnSpLocks/>
              </p:cNvCxnSpPr>
              <p:nvPr/>
            </p:nvCxnSpPr>
            <p:spPr>
              <a:xfrm>
                <a:off x="2109083" y="299466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 xmlns:a16="http://schemas.microsoft.com/office/drawing/2014/main" id="{B2EA8E15-1DDF-4A53-8D1A-580E76056530}"/>
                  </a:ext>
                </a:extLst>
              </p:cNvPr>
              <p:cNvSpPr txBox="1"/>
              <p:nvPr/>
            </p:nvSpPr>
            <p:spPr>
              <a:xfrm rot="16200000">
                <a:off x="884298" y="1729678"/>
                <a:ext cx="2449591" cy="430887"/>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Accordo Quadro sulla riforma degli Assetti Contrattuali</a:t>
                </a:r>
              </a:p>
            </p:txBody>
          </p:sp>
        </p:grpSp>
        <p:sp>
          <p:nvSpPr>
            <p:cNvPr id="23" name="Oval 22">
              <a:extLst>
                <a:ext uri="{FF2B5EF4-FFF2-40B4-BE49-F238E27FC236}">
                  <a16:creationId xmlns="" xmlns:a16="http://schemas.microsoft.com/office/drawing/2014/main" id="{B9FB4FBA-3A80-46B9-AC43-16458FCF793F}"/>
                </a:ext>
              </a:extLst>
            </p:cNvPr>
            <p:cNvSpPr/>
            <p:nvPr/>
          </p:nvSpPr>
          <p:spPr>
            <a:xfrm>
              <a:off x="7843092"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0" name="TextBox 119">
              <a:extLst>
                <a:ext uri="{FF2B5EF4-FFF2-40B4-BE49-F238E27FC236}">
                  <a16:creationId xmlns="" xmlns:a16="http://schemas.microsoft.com/office/drawing/2014/main" id="{A1B4CB96-2EB0-4888-9641-89E4E1FA40AF}"/>
                </a:ext>
              </a:extLst>
            </p:cNvPr>
            <p:cNvSpPr txBox="1"/>
            <p:nvPr/>
          </p:nvSpPr>
          <p:spPr>
            <a:xfrm>
              <a:off x="7825899"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2009</a:t>
              </a:r>
            </a:p>
          </p:txBody>
        </p:sp>
      </p:grpSp>
      <p:grpSp>
        <p:nvGrpSpPr>
          <p:cNvPr id="213" name="Group 212">
            <a:extLst>
              <a:ext uri="{FF2B5EF4-FFF2-40B4-BE49-F238E27FC236}">
                <a16:creationId xmlns="" xmlns:a16="http://schemas.microsoft.com/office/drawing/2014/main" id="{0D1F7A71-3FDE-4072-9D17-C8C64750EA4D}"/>
              </a:ext>
            </a:extLst>
          </p:cNvPr>
          <p:cNvGrpSpPr/>
          <p:nvPr/>
        </p:nvGrpSpPr>
        <p:grpSpPr>
          <a:xfrm>
            <a:off x="8228584" y="2624819"/>
            <a:ext cx="261610" cy="2088559"/>
            <a:chOff x="8228584" y="2624819"/>
            <a:chExt cx="261610" cy="2088559"/>
          </a:xfrm>
        </p:grpSpPr>
        <p:grpSp>
          <p:nvGrpSpPr>
            <p:cNvPr id="85" name="Group 84">
              <a:extLst>
                <a:ext uri="{FF2B5EF4-FFF2-40B4-BE49-F238E27FC236}">
                  <a16:creationId xmlns="" xmlns:a16="http://schemas.microsoft.com/office/drawing/2014/main" id="{4F97351C-6727-40DA-99B9-BF15FBCA4610}"/>
                </a:ext>
              </a:extLst>
            </p:cNvPr>
            <p:cNvGrpSpPr/>
            <p:nvPr/>
          </p:nvGrpSpPr>
          <p:grpSpPr>
            <a:xfrm>
              <a:off x="8228584" y="2624819"/>
              <a:ext cx="261610" cy="1717041"/>
              <a:chOff x="1978290" y="1773126"/>
              <a:chExt cx="261610" cy="1781460"/>
            </a:xfrm>
          </p:grpSpPr>
          <p:cxnSp>
            <p:nvCxnSpPr>
              <p:cNvPr id="86" name="Straight Connector 85">
                <a:extLst>
                  <a:ext uri="{FF2B5EF4-FFF2-40B4-BE49-F238E27FC236}">
                    <a16:creationId xmlns="" xmlns:a16="http://schemas.microsoft.com/office/drawing/2014/main" id="{F7A37F47-A1E6-40FC-8DDC-2918A8E25961}"/>
                  </a:ext>
                </a:extLst>
              </p:cNvPr>
              <p:cNvCxnSpPr>
                <a:cxnSpLocks/>
              </p:cNvCxnSpPr>
              <p:nvPr/>
            </p:nvCxnSpPr>
            <p:spPr>
              <a:xfrm>
                <a:off x="2109083" y="309613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 xmlns:a16="http://schemas.microsoft.com/office/drawing/2014/main" id="{3364CA68-1018-474E-83FF-906729D3D650}"/>
                  </a:ext>
                </a:extLst>
              </p:cNvPr>
              <p:cNvSpPr txBox="1"/>
              <p:nvPr/>
            </p:nvSpPr>
            <p:spPr>
              <a:xfrm rot="16200000">
                <a:off x="1410700" y="2340716"/>
                <a:ext cx="1396790"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Legge 122/2010</a:t>
                </a:r>
              </a:p>
            </p:txBody>
          </p:sp>
        </p:grpSp>
        <p:sp>
          <p:nvSpPr>
            <p:cNvPr id="24" name="Oval 23">
              <a:extLst>
                <a:ext uri="{FF2B5EF4-FFF2-40B4-BE49-F238E27FC236}">
                  <a16:creationId xmlns="" xmlns:a16="http://schemas.microsoft.com/office/drawing/2014/main" id="{E93C2E52-F8B5-4E96-8A3E-F27A15A10F70}"/>
                </a:ext>
              </a:extLst>
            </p:cNvPr>
            <p:cNvSpPr/>
            <p:nvPr/>
          </p:nvSpPr>
          <p:spPr>
            <a:xfrm>
              <a:off x="8260758"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TextBox 120">
              <a:extLst>
                <a:ext uri="{FF2B5EF4-FFF2-40B4-BE49-F238E27FC236}">
                  <a16:creationId xmlns="" xmlns:a16="http://schemas.microsoft.com/office/drawing/2014/main" id="{38CAD3AD-75BD-4A8E-BD76-D42F80CEE4A2}"/>
                </a:ext>
              </a:extLst>
            </p:cNvPr>
            <p:cNvSpPr txBox="1"/>
            <p:nvPr/>
          </p:nvSpPr>
          <p:spPr>
            <a:xfrm>
              <a:off x="8243644"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2010</a:t>
              </a:r>
            </a:p>
          </p:txBody>
        </p:sp>
      </p:grpSp>
      <p:grpSp>
        <p:nvGrpSpPr>
          <p:cNvPr id="214" name="Group 213">
            <a:extLst>
              <a:ext uri="{FF2B5EF4-FFF2-40B4-BE49-F238E27FC236}">
                <a16:creationId xmlns="" xmlns:a16="http://schemas.microsoft.com/office/drawing/2014/main" id="{E9CBBEBE-809B-4DF4-BD56-9510AC6FB4D4}"/>
              </a:ext>
            </a:extLst>
          </p:cNvPr>
          <p:cNvGrpSpPr/>
          <p:nvPr/>
        </p:nvGrpSpPr>
        <p:grpSpPr>
          <a:xfrm>
            <a:off x="8561639" y="1007001"/>
            <a:ext cx="430887" cy="3706377"/>
            <a:chOff x="8561639" y="1007001"/>
            <a:chExt cx="430887" cy="3706377"/>
          </a:xfrm>
        </p:grpSpPr>
        <p:grpSp>
          <p:nvGrpSpPr>
            <p:cNvPr id="88" name="Group 87">
              <a:extLst>
                <a:ext uri="{FF2B5EF4-FFF2-40B4-BE49-F238E27FC236}">
                  <a16:creationId xmlns="" xmlns:a16="http://schemas.microsoft.com/office/drawing/2014/main" id="{6298FEF6-A2B4-49F9-B3DE-0AFE24D97DC8}"/>
                </a:ext>
              </a:extLst>
            </p:cNvPr>
            <p:cNvGrpSpPr/>
            <p:nvPr/>
          </p:nvGrpSpPr>
          <p:grpSpPr>
            <a:xfrm>
              <a:off x="8561639" y="1007001"/>
              <a:ext cx="430887" cy="3334858"/>
              <a:chOff x="1893657" y="94613"/>
              <a:chExt cx="430887" cy="3459973"/>
            </a:xfrm>
          </p:grpSpPr>
          <p:cxnSp>
            <p:nvCxnSpPr>
              <p:cNvPr id="89" name="Straight Connector 88">
                <a:extLst>
                  <a:ext uri="{FF2B5EF4-FFF2-40B4-BE49-F238E27FC236}">
                    <a16:creationId xmlns="" xmlns:a16="http://schemas.microsoft.com/office/drawing/2014/main" id="{6FDBD34E-5157-4B6E-BD38-E3ABB9E48876}"/>
                  </a:ext>
                </a:extLst>
              </p:cNvPr>
              <p:cNvCxnSpPr>
                <a:cxnSpLocks/>
              </p:cNvCxnSpPr>
              <p:nvPr/>
            </p:nvCxnSpPr>
            <p:spPr>
              <a:xfrm>
                <a:off x="2109083" y="309613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 xmlns:a16="http://schemas.microsoft.com/office/drawing/2014/main" id="{2B402ED0-9FE4-4E6F-8673-D2390CE76D99}"/>
                  </a:ext>
                </a:extLst>
              </p:cNvPr>
              <p:cNvSpPr txBox="1"/>
              <p:nvPr/>
            </p:nvSpPr>
            <p:spPr>
              <a:xfrm rot="16200000">
                <a:off x="571450" y="1416820"/>
                <a:ext cx="3075302" cy="430887"/>
              </a:xfrm>
              <a:prstGeom prst="rect">
                <a:avLst/>
              </a:prstGeom>
              <a:solidFill>
                <a:schemeClr val="accent1">
                  <a:lumMod val="20000"/>
                  <a:lumOff val="80000"/>
                </a:schemeClr>
              </a:solidFill>
              <a:ln w="28575">
                <a:noFill/>
              </a:ln>
            </p:spPr>
            <p:txBody>
              <a:bodyPr wrap="square" rtlCol="0">
                <a:spAutoFit/>
              </a:bodyPr>
              <a:lstStyle/>
              <a:p>
                <a:pPr algn="ctr"/>
                <a:r>
                  <a:rPr lang="en-US" sz="1100" dirty="0" err="1" smtClean="0">
                    <a:latin typeface="Open Sans" panose="020B0606030504020204" pitchFamily="34" charset="0"/>
                    <a:ea typeface="Open Sans" panose="020B0606030504020204" pitchFamily="34" charset="0"/>
                    <a:cs typeface="Open Sans" panose="020B0606030504020204" pitchFamily="34" charset="0"/>
                  </a:rPr>
                  <a:t>Legge</a:t>
                </a:r>
                <a:r>
                  <a:rPr lang="en-US" sz="1100" dirty="0" smtClean="0">
                    <a:latin typeface="Open Sans" panose="020B0606030504020204" pitchFamily="34" charset="0"/>
                    <a:ea typeface="Open Sans" panose="020B0606030504020204" pitchFamily="34" charset="0"/>
                    <a:cs typeface="Open Sans" panose="020B0606030504020204" pitchFamily="34" charset="0"/>
                  </a:rPr>
                  <a:t> 214/2011 (</a:t>
                </a:r>
                <a:r>
                  <a:rPr lang="en-US" sz="1100" dirty="0" err="1" smtClean="0">
                    <a:latin typeface="Open Sans" panose="020B0606030504020204" pitchFamily="34" charset="0"/>
                    <a:ea typeface="Open Sans" panose="020B0606030504020204" pitchFamily="34" charset="0"/>
                    <a:cs typeface="Open Sans" panose="020B0606030504020204" pitchFamily="34" charset="0"/>
                  </a:rPr>
                  <a:t>Riforma</a:t>
                </a:r>
                <a:r>
                  <a:rPr lang="en-US" sz="1100" dirty="0" smtClean="0">
                    <a:latin typeface="Open Sans" panose="020B0606030504020204" pitchFamily="34" charset="0"/>
                    <a:ea typeface="Open Sans" panose="020B0606030504020204" pitchFamily="34" charset="0"/>
                    <a:cs typeface="Open Sans" panose="020B0606030504020204" pitchFamily="34" charset="0"/>
                  </a:rPr>
                  <a:t> Monti- </a:t>
                </a:r>
                <a:r>
                  <a:rPr lang="en-US" sz="1100" dirty="0" err="1" smtClean="0">
                    <a:latin typeface="Open Sans" panose="020B0606030504020204" pitchFamily="34" charset="0"/>
                    <a:ea typeface="Open Sans" panose="020B0606030504020204" pitchFamily="34" charset="0"/>
                    <a:cs typeface="Open Sans" panose="020B0606030504020204" pitchFamily="34" charset="0"/>
                  </a:rPr>
                  <a:t>Fornero</a:t>
                </a:r>
                <a:r>
                  <a:rPr lang="en-US" sz="1100" dirty="0" smtClean="0">
                    <a:latin typeface="Open Sans" panose="020B0606030504020204" pitchFamily="34" charset="0"/>
                    <a:ea typeface="Open Sans" panose="020B0606030504020204" pitchFamily="34" charset="0"/>
                    <a:cs typeface="Open Sans" panose="020B0606030504020204" pitchFamily="34" charset="0"/>
                  </a:rPr>
                  <a:t>)</a:t>
                </a:r>
              </a:p>
              <a:p>
                <a:pPr algn="ctr"/>
                <a:r>
                  <a:rPr lang="en-US" sz="1100" dirty="0" err="1" smtClean="0">
                    <a:latin typeface="Open Sans" panose="020B0606030504020204" pitchFamily="34" charset="0"/>
                    <a:ea typeface="Open Sans" panose="020B0606030504020204" pitchFamily="34" charset="0"/>
                    <a:cs typeface="Open Sans" panose="020B0606030504020204" pitchFamily="34" charset="0"/>
                  </a:rPr>
                  <a:t>Dlgs</a:t>
                </a:r>
                <a:r>
                  <a:rPr lang="en-US" sz="1100" dirty="0" smtClean="0">
                    <a:latin typeface="Open Sans" panose="020B0606030504020204" pitchFamily="34" charset="0"/>
                    <a:ea typeface="Open Sans" panose="020B0606030504020204" pitchFamily="34" charset="0"/>
                    <a:cs typeface="Open Sans" panose="020B0606030504020204" pitchFamily="34" charset="0"/>
                  </a:rPr>
                  <a:t> 138/2011 art.8 (</a:t>
                </a:r>
                <a:r>
                  <a:rPr lang="en-US" sz="1100" dirty="0" err="1" smtClean="0">
                    <a:latin typeface="Open Sans" panose="020B0606030504020204" pitchFamily="34" charset="0"/>
                    <a:ea typeface="Open Sans" panose="020B0606030504020204" pitchFamily="34" charset="0"/>
                    <a:cs typeface="Open Sans" panose="020B0606030504020204" pitchFamily="34" charset="0"/>
                  </a:rPr>
                  <a:t>Decreto</a:t>
                </a:r>
                <a:r>
                  <a:rPr lang="en-US" sz="1100" dirty="0" smtClean="0">
                    <a:latin typeface="Open Sans" panose="020B0606030504020204" pitchFamily="34" charset="0"/>
                    <a:ea typeface="Open Sans" panose="020B0606030504020204" pitchFamily="34" charset="0"/>
                    <a:cs typeface="Open Sans" panose="020B0606030504020204" pitchFamily="34" charset="0"/>
                  </a:rPr>
                  <a:t> </a:t>
                </a:r>
                <a:r>
                  <a:rPr lang="en-US" sz="1100" dirty="0" err="1" smtClean="0">
                    <a:latin typeface="Open Sans" panose="020B0606030504020204" pitchFamily="34" charset="0"/>
                    <a:ea typeface="Open Sans" panose="020B0606030504020204" pitchFamily="34" charset="0"/>
                    <a:cs typeface="Open Sans" panose="020B0606030504020204" pitchFamily="34" charset="0"/>
                  </a:rPr>
                  <a:t>Sacconi</a:t>
                </a:r>
                <a:r>
                  <a:rPr lang="en-US" sz="1100" dirty="0" smtClean="0">
                    <a:latin typeface="Open Sans" panose="020B0606030504020204" pitchFamily="34" charset="0"/>
                    <a:ea typeface="Open Sans" panose="020B0606030504020204" pitchFamily="34" charset="0"/>
                    <a:cs typeface="Open Sans" panose="020B0606030504020204" pitchFamily="34" charset="0"/>
                  </a:rPr>
                  <a:t>)</a:t>
                </a:r>
                <a:endParaRPr lang="it-IT"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5" name="Oval 24">
              <a:extLst>
                <a:ext uri="{FF2B5EF4-FFF2-40B4-BE49-F238E27FC236}">
                  <a16:creationId xmlns="" xmlns:a16="http://schemas.microsoft.com/office/drawing/2014/main" id="{C3C7724A-75C5-4129-9F87-865B5740B397}"/>
                </a:ext>
              </a:extLst>
            </p:cNvPr>
            <p:cNvSpPr/>
            <p:nvPr/>
          </p:nvSpPr>
          <p:spPr>
            <a:xfrm>
              <a:off x="8678424"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2" name="TextBox 121">
              <a:extLst>
                <a:ext uri="{FF2B5EF4-FFF2-40B4-BE49-F238E27FC236}">
                  <a16:creationId xmlns="" xmlns:a16="http://schemas.microsoft.com/office/drawing/2014/main" id="{5C88D18E-E614-4F5A-9322-E9774EE326A2}"/>
                </a:ext>
              </a:extLst>
            </p:cNvPr>
            <p:cNvSpPr txBox="1"/>
            <p:nvPr/>
          </p:nvSpPr>
          <p:spPr>
            <a:xfrm>
              <a:off x="8661389"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2011</a:t>
              </a:r>
            </a:p>
          </p:txBody>
        </p:sp>
      </p:grpSp>
      <p:grpSp>
        <p:nvGrpSpPr>
          <p:cNvPr id="215" name="Group 214">
            <a:extLst>
              <a:ext uri="{FF2B5EF4-FFF2-40B4-BE49-F238E27FC236}">
                <a16:creationId xmlns="" xmlns:a16="http://schemas.microsoft.com/office/drawing/2014/main" id="{2B50B78C-BBA8-4B7D-A1EA-007A48130D0A}"/>
              </a:ext>
            </a:extLst>
          </p:cNvPr>
          <p:cNvGrpSpPr/>
          <p:nvPr/>
        </p:nvGrpSpPr>
        <p:grpSpPr>
          <a:xfrm>
            <a:off x="9064009" y="1756810"/>
            <a:ext cx="261610" cy="2956568"/>
            <a:chOff x="9064009" y="1756810"/>
            <a:chExt cx="261610" cy="2956568"/>
          </a:xfrm>
        </p:grpSpPr>
        <p:grpSp>
          <p:nvGrpSpPr>
            <p:cNvPr id="91" name="Group 90">
              <a:extLst>
                <a:ext uri="{FF2B5EF4-FFF2-40B4-BE49-F238E27FC236}">
                  <a16:creationId xmlns="" xmlns:a16="http://schemas.microsoft.com/office/drawing/2014/main" id="{E5A59AA3-3837-4D57-AE1D-A3F8DFE8EE18}"/>
                </a:ext>
              </a:extLst>
            </p:cNvPr>
            <p:cNvGrpSpPr/>
            <p:nvPr/>
          </p:nvGrpSpPr>
          <p:grpSpPr>
            <a:xfrm>
              <a:off x="9064009" y="1756810"/>
              <a:ext cx="261610" cy="2585049"/>
              <a:chOff x="1978291" y="872552"/>
              <a:chExt cx="261610" cy="2682034"/>
            </a:xfrm>
          </p:grpSpPr>
          <p:cxnSp>
            <p:nvCxnSpPr>
              <p:cNvPr id="92" name="Straight Connector 91">
                <a:extLst>
                  <a:ext uri="{FF2B5EF4-FFF2-40B4-BE49-F238E27FC236}">
                    <a16:creationId xmlns="" xmlns:a16="http://schemas.microsoft.com/office/drawing/2014/main" id="{9D2698C8-2412-48A5-B02D-D68D2C4C617D}"/>
                  </a:ext>
                </a:extLst>
              </p:cNvPr>
              <p:cNvCxnSpPr>
                <a:cxnSpLocks/>
              </p:cNvCxnSpPr>
              <p:nvPr/>
            </p:nvCxnSpPr>
            <p:spPr>
              <a:xfrm>
                <a:off x="2109083" y="309613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 xmlns:a16="http://schemas.microsoft.com/office/drawing/2014/main" id="{88527DA7-2F3B-4490-B60C-54650DD11C43}"/>
                  </a:ext>
                </a:extLst>
              </p:cNvPr>
              <p:cNvSpPr txBox="1"/>
              <p:nvPr/>
            </p:nvSpPr>
            <p:spPr>
              <a:xfrm rot="16200000">
                <a:off x="960415" y="1890428"/>
                <a:ext cx="2297362"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Legge 92/2012 (Legge Fornero)</a:t>
                </a:r>
              </a:p>
            </p:txBody>
          </p:sp>
        </p:grpSp>
        <p:sp>
          <p:nvSpPr>
            <p:cNvPr id="26" name="Oval 25">
              <a:extLst>
                <a:ext uri="{FF2B5EF4-FFF2-40B4-BE49-F238E27FC236}">
                  <a16:creationId xmlns="" xmlns:a16="http://schemas.microsoft.com/office/drawing/2014/main" id="{DDA8DA31-3C50-47D8-B4E0-82A879103342}"/>
                </a:ext>
              </a:extLst>
            </p:cNvPr>
            <p:cNvSpPr/>
            <p:nvPr/>
          </p:nvSpPr>
          <p:spPr>
            <a:xfrm>
              <a:off x="9096090"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TextBox 122">
              <a:extLst>
                <a:ext uri="{FF2B5EF4-FFF2-40B4-BE49-F238E27FC236}">
                  <a16:creationId xmlns="" xmlns:a16="http://schemas.microsoft.com/office/drawing/2014/main" id="{57AF5BAB-47F7-4785-9D40-7343FE284C6F}"/>
                </a:ext>
              </a:extLst>
            </p:cNvPr>
            <p:cNvSpPr txBox="1"/>
            <p:nvPr/>
          </p:nvSpPr>
          <p:spPr>
            <a:xfrm>
              <a:off x="9079134"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2012</a:t>
              </a:r>
            </a:p>
          </p:txBody>
        </p:sp>
      </p:grpSp>
      <p:grpSp>
        <p:nvGrpSpPr>
          <p:cNvPr id="216" name="Group 215">
            <a:extLst>
              <a:ext uri="{FF2B5EF4-FFF2-40B4-BE49-F238E27FC236}">
                <a16:creationId xmlns="" xmlns:a16="http://schemas.microsoft.com/office/drawing/2014/main" id="{D985D534-13ED-4AB1-A086-09A4E51BD1AD}"/>
              </a:ext>
            </a:extLst>
          </p:cNvPr>
          <p:cNvGrpSpPr/>
          <p:nvPr/>
        </p:nvGrpSpPr>
        <p:grpSpPr>
          <a:xfrm>
            <a:off x="9814795" y="1330094"/>
            <a:ext cx="430887" cy="3383284"/>
            <a:chOff x="9814795" y="1330094"/>
            <a:chExt cx="430887" cy="3383284"/>
          </a:xfrm>
        </p:grpSpPr>
        <p:grpSp>
          <p:nvGrpSpPr>
            <p:cNvPr id="94" name="Group 93">
              <a:extLst>
                <a:ext uri="{FF2B5EF4-FFF2-40B4-BE49-F238E27FC236}">
                  <a16:creationId xmlns="" xmlns:a16="http://schemas.microsoft.com/office/drawing/2014/main" id="{5829F5B1-BD2D-4188-8C28-3F3BA36346B1}"/>
                </a:ext>
              </a:extLst>
            </p:cNvPr>
            <p:cNvGrpSpPr/>
            <p:nvPr/>
          </p:nvGrpSpPr>
          <p:grpSpPr>
            <a:xfrm>
              <a:off x="9814795" y="1330094"/>
              <a:ext cx="430887" cy="3011766"/>
              <a:chOff x="1893654" y="429825"/>
              <a:chExt cx="430887" cy="3124761"/>
            </a:xfrm>
          </p:grpSpPr>
          <p:cxnSp>
            <p:nvCxnSpPr>
              <p:cNvPr id="95" name="Straight Connector 94">
                <a:extLst>
                  <a:ext uri="{FF2B5EF4-FFF2-40B4-BE49-F238E27FC236}">
                    <a16:creationId xmlns="" xmlns:a16="http://schemas.microsoft.com/office/drawing/2014/main" id="{FD5E68AE-7099-4E5B-BC80-F97641BC8704}"/>
                  </a:ext>
                </a:extLst>
              </p:cNvPr>
              <p:cNvCxnSpPr>
                <a:cxnSpLocks/>
              </p:cNvCxnSpPr>
              <p:nvPr/>
            </p:nvCxnSpPr>
            <p:spPr>
              <a:xfrm>
                <a:off x="2109083" y="309613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 xmlns:a16="http://schemas.microsoft.com/office/drawing/2014/main" id="{C7AA7DB0-16D6-4BC4-9518-A5C2D69143F7}"/>
                  </a:ext>
                </a:extLst>
              </p:cNvPr>
              <p:cNvSpPr txBox="1"/>
              <p:nvPr/>
            </p:nvSpPr>
            <p:spPr>
              <a:xfrm rot="16200000">
                <a:off x="739053" y="1584426"/>
                <a:ext cx="2740089" cy="430887"/>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L. 34/2014 (Decreto Poletti)</a:t>
                </a:r>
              </a:p>
              <a:p>
                <a:pPr algn="ctr"/>
                <a:r>
                  <a:rPr lang="it-IT" sz="1100" dirty="0">
                    <a:latin typeface="Open Sans" panose="020B0606030504020204" pitchFamily="34" charset="0"/>
                    <a:ea typeface="Open Sans" panose="020B0606030504020204" pitchFamily="34" charset="0"/>
                    <a:cs typeface="Open Sans" panose="020B0606030504020204" pitchFamily="34" charset="0"/>
                  </a:rPr>
                  <a:t>L. 190/2014 e L. 183/2014 (Jobs Act)</a:t>
                </a:r>
              </a:p>
            </p:txBody>
          </p:sp>
        </p:grpSp>
        <p:sp>
          <p:nvSpPr>
            <p:cNvPr id="28" name="Oval 27">
              <a:extLst>
                <a:ext uri="{FF2B5EF4-FFF2-40B4-BE49-F238E27FC236}">
                  <a16:creationId xmlns="" xmlns:a16="http://schemas.microsoft.com/office/drawing/2014/main" id="{A293F3CE-5B4A-472B-8B14-20369D579933}"/>
                </a:ext>
              </a:extLst>
            </p:cNvPr>
            <p:cNvSpPr/>
            <p:nvPr/>
          </p:nvSpPr>
          <p:spPr>
            <a:xfrm>
              <a:off x="9931422"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5" name="TextBox 124">
              <a:extLst>
                <a:ext uri="{FF2B5EF4-FFF2-40B4-BE49-F238E27FC236}">
                  <a16:creationId xmlns="" xmlns:a16="http://schemas.microsoft.com/office/drawing/2014/main" id="{9D4756D1-1761-4B95-85B2-9124FC35D0A9}"/>
                </a:ext>
              </a:extLst>
            </p:cNvPr>
            <p:cNvSpPr txBox="1"/>
            <p:nvPr/>
          </p:nvSpPr>
          <p:spPr>
            <a:xfrm>
              <a:off x="9914624"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2014</a:t>
              </a:r>
            </a:p>
          </p:txBody>
        </p:sp>
      </p:grpSp>
      <p:grpSp>
        <p:nvGrpSpPr>
          <p:cNvPr id="217" name="Group 216">
            <a:extLst>
              <a:ext uri="{FF2B5EF4-FFF2-40B4-BE49-F238E27FC236}">
                <a16:creationId xmlns="" xmlns:a16="http://schemas.microsoft.com/office/drawing/2014/main" id="{D8CFBBD6-BB79-47DD-99FE-58BAE1070292}"/>
              </a:ext>
            </a:extLst>
          </p:cNvPr>
          <p:cNvGrpSpPr/>
          <p:nvPr/>
        </p:nvGrpSpPr>
        <p:grpSpPr>
          <a:xfrm>
            <a:off x="10317145" y="2134769"/>
            <a:ext cx="261610" cy="2578609"/>
            <a:chOff x="10317145" y="2134769"/>
            <a:chExt cx="261610" cy="2578609"/>
          </a:xfrm>
        </p:grpSpPr>
        <p:grpSp>
          <p:nvGrpSpPr>
            <p:cNvPr id="131" name="Group 130">
              <a:extLst>
                <a:ext uri="{FF2B5EF4-FFF2-40B4-BE49-F238E27FC236}">
                  <a16:creationId xmlns="" xmlns:a16="http://schemas.microsoft.com/office/drawing/2014/main" id="{E55AFAF4-2A3E-4E44-BE1A-A8A535631A0C}"/>
                </a:ext>
              </a:extLst>
            </p:cNvPr>
            <p:cNvGrpSpPr/>
            <p:nvPr/>
          </p:nvGrpSpPr>
          <p:grpSpPr>
            <a:xfrm>
              <a:off x="10317145" y="2134769"/>
              <a:ext cx="261610" cy="2207092"/>
              <a:chOff x="1978292" y="1264690"/>
              <a:chExt cx="261610" cy="2289896"/>
            </a:xfrm>
          </p:grpSpPr>
          <p:cxnSp>
            <p:nvCxnSpPr>
              <p:cNvPr id="132" name="Straight Connector 131">
                <a:extLst>
                  <a:ext uri="{FF2B5EF4-FFF2-40B4-BE49-F238E27FC236}">
                    <a16:creationId xmlns="" xmlns:a16="http://schemas.microsoft.com/office/drawing/2014/main" id="{D69C0C4E-77B1-41DA-A60C-958927CB8A8A}"/>
                  </a:ext>
                </a:extLst>
              </p:cNvPr>
              <p:cNvCxnSpPr>
                <a:cxnSpLocks/>
              </p:cNvCxnSpPr>
              <p:nvPr/>
            </p:nvCxnSpPr>
            <p:spPr>
              <a:xfrm>
                <a:off x="2109083" y="309613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 xmlns:a16="http://schemas.microsoft.com/office/drawing/2014/main" id="{C72A0FD3-01A6-4D0D-A979-AF29B77FC6F8}"/>
                  </a:ext>
                </a:extLst>
              </p:cNvPr>
              <p:cNvSpPr txBox="1"/>
              <p:nvPr/>
            </p:nvSpPr>
            <p:spPr>
              <a:xfrm rot="16200000">
                <a:off x="1156485" y="2086497"/>
                <a:ext cx="1905223"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smtClean="0">
                    <a:latin typeface="Open Sans" panose="020B0606030504020204" pitchFamily="34" charset="0"/>
                    <a:ea typeface="Open Sans" panose="020B0606030504020204" pitchFamily="34" charset="0"/>
                    <a:cs typeface="Open Sans" panose="020B0606030504020204" pitchFamily="34" charset="0"/>
                  </a:rPr>
                  <a:t>Decreti Attuativi Jobs </a:t>
                </a:r>
                <a:r>
                  <a:rPr lang="it-IT" sz="1100" dirty="0" err="1" smtClean="0">
                    <a:latin typeface="Open Sans" panose="020B0606030504020204" pitchFamily="34" charset="0"/>
                    <a:ea typeface="Open Sans" panose="020B0606030504020204" pitchFamily="34" charset="0"/>
                    <a:cs typeface="Open Sans" panose="020B0606030504020204" pitchFamily="34" charset="0"/>
                  </a:rPr>
                  <a:t>Act</a:t>
                </a:r>
                <a:endParaRPr lang="it-IT"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9" name="Oval 28">
              <a:extLst>
                <a:ext uri="{FF2B5EF4-FFF2-40B4-BE49-F238E27FC236}">
                  <a16:creationId xmlns="" xmlns:a16="http://schemas.microsoft.com/office/drawing/2014/main" id="{8E43C2F2-B1A1-44DD-9120-1148E8DE044F}"/>
                </a:ext>
              </a:extLst>
            </p:cNvPr>
            <p:cNvSpPr/>
            <p:nvPr/>
          </p:nvSpPr>
          <p:spPr>
            <a:xfrm>
              <a:off x="10349088"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6" name="TextBox 125">
              <a:extLst>
                <a:ext uri="{FF2B5EF4-FFF2-40B4-BE49-F238E27FC236}">
                  <a16:creationId xmlns="" xmlns:a16="http://schemas.microsoft.com/office/drawing/2014/main" id="{59788FA1-C185-4470-87D5-E56588EFAC9C}"/>
                </a:ext>
              </a:extLst>
            </p:cNvPr>
            <p:cNvSpPr txBox="1"/>
            <p:nvPr/>
          </p:nvSpPr>
          <p:spPr>
            <a:xfrm>
              <a:off x="10332369"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2015</a:t>
              </a:r>
            </a:p>
          </p:txBody>
        </p:sp>
      </p:grpSp>
      <p:grpSp>
        <p:nvGrpSpPr>
          <p:cNvPr id="218" name="Group 217">
            <a:extLst>
              <a:ext uri="{FF2B5EF4-FFF2-40B4-BE49-F238E27FC236}">
                <a16:creationId xmlns="" xmlns:a16="http://schemas.microsoft.com/office/drawing/2014/main" id="{3BEFBA25-A76F-4E08-9C48-68C5E87D4DFA}"/>
              </a:ext>
            </a:extLst>
          </p:cNvPr>
          <p:cNvGrpSpPr/>
          <p:nvPr/>
        </p:nvGrpSpPr>
        <p:grpSpPr>
          <a:xfrm>
            <a:off x="10734857" y="1007003"/>
            <a:ext cx="261610" cy="3706375"/>
            <a:chOff x="10734857" y="1007003"/>
            <a:chExt cx="261610" cy="3706375"/>
          </a:xfrm>
        </p:grpSpPr>
        <p:grpSp>
          <p:nvGrpSpPr>
            <p:cNvPr id="134" name="Group 133">
              <a:extLst>
                <a:ext uri="{FF2B5EF4-FFF2-40B4-BE49-F238E27FC236}">
                  <a16:creationId xmlns="" xmlns:a16="http://schemas.microsoft.com/office/drawing/2014/main" id="{380FAC34-B4BC-4518-9383-0BE039F10F88}"/>
                </a:ext>
              </a:extLst>
            </p:cNvPr>
            <p:cNvGrpSpPr/>
            <p:nvPr/>
          </p:nvGrpSpPr>
          <p:grpSpPr>
            <a:xfrm>
              <a:off x="10734857" y="1007003"/>
              <a:ext cx="261610" cy="3334859"/>
              <a:chOff x="1978292" y="94612"/>
              <a:chExt cx="261610" cy="3459974"/>
            </a:xfrm>
          </p:grpSpPr>
          <p:cxnSp>
            <p:nvCxnSpPr>
              <p:cNvPr id="135" name="Straight Connector 134">
                <a:extLst>
                  <a:ext uri="{FF2B5EF4-FFF2-40B4-BE49-F238E27FC236}">
                    <a16:creationId xmlns="" xmlns:a16="http://schemas.microsoft.com/office/drawing/2014/main" id="{0EB899CD-0C0A-4120-9E23-04801DF60D80}"/>
                  </a:ext>
                </a:extLst>
              </p:cNvPr>
              <p:cNvCxnSpPr>
                <a:cxnSpLocks/>
              </p:cNvCxnSpPr>
              <p:nvPr/>
            </p:nvCxnSpPr>
            <p:spPr>
              <a:xfrm>
                <a:off x="2109083" y="309613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 xmlns:a16="http://schemas.microsoft.com/office/drawing/2014/main" id="{9DC75548-BA16-4647-A2FF-7D5828809F8E}"/>
                  </a:ext>
                </a:extLst>
              </p:cNvPr>
              <p:cNvSpPr txBox="1"/>
              <p:nvPr/>
            </p:nvSpPr>
            <p:spPr>
              <a:xfrm rot="16200000">
                <a:off x="571446" y="1501458"/>
                <a:ext cx="3075302" cy="261610"/>
              </a:xfrm>
              <a:prstGeom prst="rect">
                <a:avLst/>
              </a:prstGeom>
              <a:solidFill>
                <a:schemeClr val="accent1">
                  <a:lumMod val="20000"/>
                  <a:lumOff val="80000"/>
                </a:schemeClr>
              </a:solidFill>
              <a:ln w="28575">
                <a:noFill/>
              </a:ln>
            </p:spPr>
            <p:txBody>
              <a:bodyPr wrap="square" rtlCol="0">
                <a:spAutoFit/>
              </a:bodyPr>
              <a:lstStyle/>
              <a:p>
                <a:pPr algn="ctr"/>
                <a:r>
                  <a:rPr lang="it-IT" sz="1100" dirty="0" smtClean="0">
                    <a:latin typeface="Open Sans" panose="020B0606030504020204" pitchFamily="34" charset="0"/>
                    <a:ea typeface="Open Sans" panose="020B0606030504020204" pitchFamily="34" charset="0"/>
                    <a:cs typeface="Open Sans" panose="020B0606030504020204" pitchFamily="34" charset="0"/>
                  </a:rPr>
                  <a:t>Carta dei Diritti universali del Lavoro CGIL</a:t>
                </a:r>
                <a:endParaRPr lang="it-IT"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0" name="Oval 29">
              <a:extLst>
                <a:ext uri="{FF2B5EF4-FFF2-40B4-BE49-F238E27FC236}">
                  <a16:creationId xmlns="" xmlns:a16="http://schemas.microsoft.com/office/drawing/2014/main" id="{7432EF17-D31E-4525-97AD-8CCE4426E6DF}"/>
                </a:ext>
              </a:extLst>
            </p:cNvPr>
            <p:cNvSpPr/>
            <p:nvPr/>
          </p:nvSpPr>
          <p:spPr>
            <a:xfrm>
              <a:off x="10766754"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7" name="TextBox 126">
              <a:extLst>
                <a:ext uri="{FF2B5EF4-FFF2-40B4-BE49-F238E27FC236}">
                  <a16:creationId xmlns="" xmlns:a16="http://schemas.microsoft.com/office/drawing/2014/main" id="{9C92B5BC-3282-4EF5-A2D9-F94723D734AA}"/>
                </a:ext>
              </a:extLst>
            </p:cNvPr>
            <p:cNvSpPr txBox="1"/>
            <p:nvPr/>
          </p:nvSpPr>
          <p:spPr>
            <a:xfrm>
              <a:off x="10750114"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2016</a:t>
              </a:r>
            </a:p>
          </p:txBody>
        </p:sp>
      </p:grpSp>
      <p:grpSp>
        <p:nvGrpSpPr>
          <p:cNvPr id="219" name="Group 218">
            <a:extLst>
              <a:ext uri="{FF2B5EF4-FFF2-40B4-BE49-F238E27FC236}">
                <a16:creationId xmlns="" xmlns:a16="http://schemas.microsoft.com/office/drawing/2014/main" id="{0C947C3C-D7FA-4D80-B9E3-E22EB3349F78}"/>
              </a:ext>
            </a:extLst>
          </p:cNvPr>
          <p:cNvGrpSpPr/>
          <p:nvPr/>
        </p:nvGrpSpPr>
        <p:grpSpPr>
          <a:xfrm>
            <a:off x="11067940" y="1278620"/>
            <a:ext cx="430887" cy="3434758"/>
            <a:chOff x="11067940" y="1278620"/>
            <a:chExt cx="430887" cy="3434758"/>
          </a:xfrm>
        </p:grpSpPr>
        <p:grpSp>
          <p:nvGrpSpPr>
            <p:cNvPr id="137" name="Group 136">
              <a:extLst>
                <a:ext uri="{FF2B5EF4-FFF2-40B4-BE49-F238E27FC236}">
                  <a16:creationId xmlns="" xmlns:a16="http://schemas.microsoft.com/office/drawing/2014/main" id="{D9BC5137-724B-4E22-9D19-DC27AF235DD2}"/>
                </a:ext>
              </a:extLst>
            </p:cNvPr>
            <p:cNvGrpSpPr/>
            <p:nvPr/>
          </p:nvGrpSpPr>
          <p:grpSpPr>
            <a:xfrm>
              <a:off x="11067940" y="1278620"/>
              <a:ext cx="430887" cy="3063241"/>
              <a:chOff x="1893653" y="376420"/>
              <a:chExt cx="430887" cy="3178166"/>
            </a:xfrm>
          </p:grpSpPr>
          <p:cxnSp>
            <p:nvCxnSpPr>
              <p:cNvPr id="138" name="Straight Connector 137">
                <a:extLst>
                  <a:ext uri="{FF2B5EF4-FFF2-40B4-BE49-F238E27FC236}">
                    <a16:creationId xmlns="" xmlns:a16="http://schemas.microsoft.com/office/drawing/2014/main" id="{3107283A-FE16-4CC7-B453-0B234ECF54D1}"/>
                  </a:ext>
                </a:extLst>
              </p:cNvPr>
              <p:cNvCxnSpPr>
                <a:cxnSpLocks/>
              </p:cNvCxnSpPr>
              <p:nvPr/>
            </p:nvCxnSpPr>
            <p:spPr>
              <a:xfrm>
                <a:off x="2109083" y="3096130"/>
                <a:ext cx="0" cy="45845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 xmlns:a16="http://schemas.microsoft.com/office/drawing/2014/main" id="{7D67F037-86BC-4E5D-AE54-5777C03E2B2F}"/>
                  </a:ext>
                </a:extLst>
              </p:cNvPr>
              <p:cNvSpPr txBox="1"/>
              <p:nvPr/>
            </p:nvSpPr>
            <p:spPr>
              <a:xfrm rot="16200000">
                <a:off x="712350" y="1557723"/>
                <a:ext cx="2793493" cy="430887"/>
              </a:xfrm>
              <a:prstGeom prst="rect">
                <a:avLst/>
              </a:prstGeom>
              <a:solidFill>
                <a:schemeClr val="accent1">
                  <a:lumMod val="20000"/>
                  <a:lumOff val="80000"/>
                </a:schemeClr>
              </a:solidFill>
              <a:ln w="28575">
                <a:noFill/>
              </a:ln>
            </p:spPr>
            <p:txBody>
              <a:bodyPr wrap="square" rtlCol="0">
                <a:spAutoFit/>
              </a:bodyPr>
              <a:lstStyle/>
              <a:p>
                <a:pPr algn="ctr"/>
                <a:r>
                  <a:rPr lang="it-IT" sz="1100" dirty="0">
                    <a:latin typeface="Open Sans" panose="020B0606030504020204" pitchFamily="34" charset="0"/>
                    <a:ea typeface="Open Sans" panose="020B0606030504020204" pitchFamily="34" charset="0"/>
                    <a:cs typeface="Open Sans" panose="020B0606030504020204" pitchFamily="34" charset="0"/>
                  </a:rPr>
                  <a:t>DL 2233-B/2017 (Lavoro Autonomo)</a:t>
                </a:r>
              </a:p>
              <a:p>
                <a:pPr algn="ctr"/>
                <a:r>
                  <a:rPr lang="it-IT" sz="1100" dirty="0">
                    <a:latin typeface="Open Sans" panose="020B0606030504020204" pitchFamily="34" charset="0"/>
                    <a:ea typeface="Open Sans" panose="020B0606030504020204" pitchFamily="34" charset="0"/>
                    <a:cs typeface="Open Sans" panose="020B0606030504020204" pitchFamily="34" charset="0"/>
                  </a:rPr>
                  <a:t>DL </a:t>
                </a:r>
                <a:r>
                  <a:rPr lang="it-IT" sz="1100" dirty="0" smtClean="0">
                    <a:latin typeface="Open Sans" panose="020B0606030504020204" pitchFamily="34" charset="0"/>
                    <a:ea typeface="Open Sans" panose="020B0606030504020204" pitchFamily="34" charset="0"/>
                    <a:cs typeface="Open Sans" panose="020B0606030504020204" pitchFamily="34" charset="0"/>
                  </a:rPr>
                  <a:t>25/2017 (Lavoro Accessorio)</a:t>
                </a:r>
                <a:endParaRPr lang="it-IT"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29" name="Oval 128">
              <a:extLst>
                <a:ext uri="{FF2B5EF4-FFF2-40B4-BE49-F238E27FC236}">
                  <a16:creationId xmlns="" xmlns:a16="http://schemas.microsoft.com/office/drawing/2014/main" id="{16B98D08-08F6-40BD-AB76-4C9DCBF13BFE}"/>
                </a:ext>
              </a:extLst>
            </p:cNvPr>
            <p:cNvSpPr/>
            <p:nvPr/>
          </p:nvSpPr>
          <p:spPr>
            <a:xfrm>
              <a:off x="11184422" y="4244057"/>
              <a:ext cx="195607" cy="19560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0" name="TextBox 129">
              <a:extLst>
                <a:ext uri="{FF2B5EF4-FFF2-40B4-BE49-F238E27FC236}">
                  <a16:creationId xmlns="" xmlns:a16="http://schemas.microsoft.com/office/drawing/2014/main" id="{CE07752F-08FE-4BE2-9A8B-CC9D2F007846}"/>
                </a:ext>
              </a:extLst>
            </p:cNvPr>
            <p:cNvSpPr txBox="1"/>
            <p:nvPr/>
          </p:nvSpPr>
          <p:spPr>
            <a:xfrm>
              <a:off x="11167864" y="4559490"/>
              <a:ext cx="228722" cy="153888"/>
            </a:xfrm>
            <a:prstGeom prst="rect">
              <a:avLst/>
            </a:prstGeom>
            <a:solidFill>
              <a:schemeClr val="accent1">
                <a:lumMod val="20000"/>
                <a:lumOff val="80000"/>
              </a:schemeClr>
            </a:solidFill>
            <a:ln w="22225">
              <a:solidFill>
                <a:schemeClr val="accent1">
                  <a:lumMod val="60000"/>
                  <a:lumOff val="40000"/>
                </a:schemeClr>
              </a:solidFill>
            </a:ln>
          </p:spPr>
          <p:txBody>
            <a:bodyPr wrap="square" lIns="36000" tIns="36000" rIns="36000" bIns="36000" rtlCol="0" anchor="ctr">
              <a:noAutofit/>
            </a:bodyPr>
            <a:lstStyle/>
            <a:p>
              <a:pPr algn="ctr"/>
              <a:r>
                <a:rPr lang="it-IT" sz="550" b="1" i="1" dirty="0">
                  <a:latin typeface="Open Sans" panose="020B0606030504020204" pitchFamily="34" charset="0"/>
                  <a:ea typeface="Open Sans" panose="020B0606030504020204" pitchFamily="34" charset="0"/>
                  <a:cs typeface="Open Sans" panose="020B0606030504020204" pitchFamily="34" charset="0"/>
                </a:rPr>
                <a:t>2017</a:t>
              </a:r>
            </a:p>
          </p:txBody>
        </p:sp>
      </p:grpSp>
      <p:grpSp>
        <p:nvGrpSpPr>
          <p:cNvPr id="220" name="Group 219">
            <a:extLst>
              <a:ext uri="{FF2B5EF4-FFF2-40B4-BE49-F238E27FC236}">
                <a16:creationId xmlns="" xmlns:a16="http://schemas.microsoft.com/office/drawing/2014/main" id="{42C227DA-FEFA-49F0-9FB1-A749735245FB}"/>
              </a:ext>
            </a:extLst>
          </p:cNvPr>
          <p:cNvGrpSpPr/>
          <p:nvPr/>
        </p:nvGrpSpPr>
        <p:grpSpPr>
          <a:xfrm>
            <a:off x="289591" y="4875535"/>
            <a:ext cx="11552979" cy="526297"/>
            <a:chOff x="289591" y="5037460"/>
            <a:chExt cx="11552979" cy="526297"/>
          </a:xfrm>
        </p:grpSpPr>
        <p:cxnSp>
          <p:nvCxnSpPr>
            <p:cNvPr id="173" name="Straight Arrow Connector 172">
              <a:extLst>
                <a:ext uri="{FF2B5EF4-FFF2-40B4-BE49-F238E27FC236}">
                  <a16:creationId xmlns="" xmlns:a16="http://schemas.microsoft.com/office/drawing/2014/main" id="{010BFA96-0D41-450C-A77E-21FB5E825694}"/>
                </a:ext>
              </a:extLst>
            </p:cNvPr>
            <p:cNvCxnSpPr>
              <a:cxnSpLocks/>
            </p:cNvCxnSpPr>
            <p:nvPr/>
          </p:nvCxnSpPr>
          <p:spPr>
            <a:xfrm>
              <a:off x="838595" y="5408977"/>
              <a:ext cx="3341960" cy="0"/>
            </a:xfrm>
            <a:prstGeom prst="straightConnector1">
              <a:avLst/>
            </a:prstGeom>
            <a:ln w="88900" cap="rnd" cmpd="sng">
              <a:solidFill>
                <a:schemeClr val="accent1">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 xmlns:a16="http://schemas.microsoft.com/office/drawing/2014/main" id="{FA166E25-2D1B-418A-A97D-7AA19673C63D}"/>
                </a:ext>
              </a:extLst>
            </p:cNvPr>
            <p:cNvSpPr txBox="1"/>
            <p:nvPr/>
          </p:nvSpPr>
          <p:spPr>
            <a:xfrm>
              <a:off x="289591" y="5266578"/>
              <a:ext cx="419828" cy="297179"/>
            </a:xfrm>
            <a:prstGeom prst="rect">
              <a:avLst/>
            </a:prstGeom>
            <a:noFill/>
            <a:ln w="22225">
              <a:noFill/>
            </a:ln>
          </p:spPr>
          <p:txBody>
            <a:bodyPr wrap="square" lIns="36000" tIns="36000" rIns="36000" bIns="36000" rtlCol="0" anchor="ctr">
              <a:noAutofit/>
            </a:bodyPr>
            <a:lstStyle/>
            <a:p>
              <a:pPr algn="ctr"/>
              <a:r>
                <a:rPr lang="it-IT" sz="1400" b="1" i="1" dirty="0">
                  <a:latin typeface="Open Sans" panose="020B0606030504020204" pitchFamily="34" charset="0"/>
                  <a:ea typeface="Open Sans" panose="020B0606030504020204" pitchFamily="34" charset="0"/>
                  <a:cs typeface="Open Sans" panose="020B0606030504020204" pitchFamily="34" charset="0"/>
                </a:rPr>
                <a:t>R.I.</a:t>
              </a:r>
            </a:p>
          </p:txBody>
        </p:sp>
        <p:sp>
          <p:nvSpPr>
            <p:cNvPr id="180" name="TextBox 179">
              <a:extLst>
                <a:ext uri="{FF2B5EF4-FFF2-40B4-BE49-F238E27FC236}">
                  <a16:creationId xmlns="" xmlns:a16="http://schemas.microsoft.com/office/drawing/2014/main" id="{C0427CCC-4619-490F-B6C0-1BC9AE475DC3}"/>
                </a:ext>
              </a:extLst>
            </p:cNvPr>
            <p:cNvSpPr txBox="1"/>
            <p:nvPr/>
          </p:nvSpPr>
          <p:spPr>
            <a:xfrm>
              <a:off x="1360026" y="5037460"/>
              <a:ext cx="1744366" cy="297179"/>
            </a:xfrm>
            <a:prstGeom prst="rect">
              <a:avLst/>
            </a:prstGeom>
            <a:noFill/>
            <a:ln w="22225">
              <a:noFill/>
            </a:ln>
          </p:spPr>
          <p:txBody>
            <a:bodyPr wrap="square" lIns="36000" tIns="36000" rIns="36000" bIns="36000" rtlCol="0" anchor="ctr">
              <a:noAutofit/>
            </a:bodyPr>
            <a:lstStyle/>
            <a:p>
              <a:pPr algn="ctr"/>
              <a:r>
                <a:rPr lang="it-IT" sz="1400" b="1" i="1" dirty="0">
                  <a:latin typeface="Open Sans" panose="020B0606030504020204" pitchFamily="34" charset="0"/>
                  <a:ea typeface="Open Sans" panose="020B0606030504020204" pitchFamily="34" charset="0"/>
                  <a:cs typeface="Open Sans" panose="020B0606030504020204" pitchFamily="34" charset="0"/>
                </a:rPr>
                <a:t>Concertazione</a:t>
              </a:r>
            </a:p>
          </p:txBody>
        </p:sp>
        <p:cxnSp>
          <p:nvCxnSpPr>
            <p:cNvPr id="181" name="Straight Arrow Connector 180">
              <a:extLst>
                <a:ext uri="{FF2B5EF4-FFF2-40B4-BE49-F238E27FC236}">
                  <a16:creationId xmlns="" xmlns:a16="http://schemas.microsoft.com/office/drawing/2014/main" id="{9B89DAEF-9381-4050-B6EA-40E05E9EC422}"/>
                </a:ext>
              </a:extLst>
            </p:cNvPr>
            <p:cNvCxnSpPr>
              <a:cxnSpLocks/>
            </p:cNvCxnSpPr>
            <p:nvPr/>
          </p:nvCxnSpPr>
          <p:spPr>
            <a:xfrm>
              <a:off x="4380260" y="5408977"/>
              <a:ext cx="4396805" cy="0"/>
            </a:xfrm>
            <a:prstGeom prst="straightConnector1">
              <a:avLst/>
            </a:prstGeom>
            <a:ln w="88900" cap="rnd" cmpd="sng">
              <a:solidFill>
                <a:schemeClr val="accent1">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 xmlns:a16="http://schemas.microsoft.com/office/drawing/2014/main" id="{0F0D5392-B7AF-4A12-9B9E-0DA020F5BEBC}"/>
                </a:ext>
              </a:extLst>
            </p:cNvPr>
            <p:cNvSpPr txBox="1"/>
            <p:nvPr/>
          </p:nvSpPr>
          <p:spPr>
            <a:xfrm>
              <a:off x="4797947" y="5037460"/>
              <a:ext cx="3561430" cy="297179"/>
            </a:xfrm>
            <a:prstGeom prst="rect">
              <a:avLst/>
            </a:prstGeom>
            <a:noFill/>
            <a:ln w="22225">
              <a:noFill/>
            </a:ln>
          </p:spPr>
          <p:txBody>
            <a:bodyPr wrap="square" lIns="36000" tIns="36000" rIns="36000" bIns="36000" rtlCol="0" anchor="ctr">
              <a:noAutofit/>
            </a:bodyPr>
            <a:lstStyle/>
            <a:p>
              <a:pPr algn="ctr"/>
              <a:r>
                <a:rPr lang="it-IT" sz="1400" b="1" i="1" dirty="0">
                  <a:latin typeface="Open Sans" panose="020B0606030504020204" pitchFamily="34" charset="0"/>
                  <a:ea typeface="Open Sans" panose="020B0606030504020204" pitchFamily="34" charset="0"/>
                  <a:cs typeface="Open Sans" panose="020B0606030504020204" pitchFamily="34" charset="0"/>
                </a:rPr>
                <a:t>Dialogo sociale / accordi separati</a:t>
              </a:r>
            </a:p>
          </p:txBody>
        </p:sp>
        <p:cxnSp>
          <p:nvCxnSpPr>
            <p:cNvPr id="189" name="Straight Arrow Connector 188">
              <a:extLst>
                <a:ext uri="{FF2B5EF4-FFF2-40B4-BE49-F238E27FC236}">
                  <a16:creationId xmlns="" xmlns:a16="http://schemas.microsoft.com/office/drawing/2014/main" id="{D142A99A-3B41-47A6-A966-8DC28BD529CC}"/>
                </a:ext>
              </a:extLst>
            </p:cNvPr>
            <p:cNvCxnSpPr>
              <a:cxnSpLocks/>
            </p:cNvCxnSpPr>
            <p:nvPr/>
          </p:nvCxnSpPr>
          <p:spPr>
            <a:xfrm>
              <a:off x="9007914" y="5408977"/>
              <a:ext cx="2834656" cy="0"/>
            </a:xfrm>
            <a:prstGeom prst="straightConnector1">
              <a:avLst/>
            </a:prstGeom>
            <a:ln w="88900" cap="rnd" cmpd="sng">
              <a:solidFill>
                <a:schemeClr val="accent1">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 xmlns:a16="http://schemas.microsoft.com/office/drawing/2014/main" id="{2AB9FF1D-21E6-4C15-836E-853FC953DA82}"/>
                </a:ext>
              </a:extLst>
            </p:cNvPr>
            <p:cNvSpPr txBox="1"/>
            <p:nvPr/>
          </p:nvSpPr>
          <p:spPr>
            <a:xfrm>
              <a:off x="9301590" y="5037460"/>
              <a:ext cx="2094996" cy="297179"/>
            </a:xfrm>
            <a:prstGeom prst="rect">
              <a:avLst/>
            </a:prstGeom>
            <a:noFill/>
            <a:ln w="22225">
              <a:noFill/>
            </a:ln>
          </p:spPr>
          <p:txBody>
            <a:bodyPr wrap="square" lIns="36000" tIns="36000" rIns="36000" bIns="36000" rtlCol="0" anchor="ctr">
              <a:noAutofit/>
            </a:bodyPr>
            <a:lstStyle/>
            <a:p>
              <a:pPr algn="ctr"/>
              <a:r>
                <a:rPr lang="it-IT" sz="1400" b="1" i="1" dirty="0" smtClean="0">
                  <a:latin typeface="Open Sans" panose="020B0606030504020204" pitchFamily="34" charset="0"/>
                  <a:ea typeface="Open Sans" panose="020B0606030504020204" pitchFamily="34" charset="0"/>
                  <a:cs typeface="Open Sans" panose="020B0606030504020204" pitchFamily="34" charset="0"/>
                </a:rPr>
                <a:t>Unilateralismo Statale</a:t>
              </a:r>
              <a:endParaRPr lang="it-IT" sz="1400" b="1" i="1"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21" name="Group 220">
            <a:extLst>
              <a:ext uri="{FF2B5EF4-FFF2-40B4-BE49-F238E27FC236}">
                <a16:creationId xmlns="" xmlns:a16="http://schemas.microsoft.com/office/drawing/2014/main" id="{7EC779DB-8259-41D9-A144-0786811CAF17}"/>
              </a:ext>
            </a:extLst>
          </p:cNvPr>
          <p:cNvGrpSpPr/>
          <p:nvPr/>
        </p:nvGrpSpPr>
        <p:grpSpPr>
          <a:xfrm>
            <a:off x="1853725" y="5576459"/>
            <a:ext cx="9988845" cy="639718"/>
            <a:chOff x="1853725" y="5805059"/>
            <a:chExt cx="9988845" cy="639718"/>
          </a:xfrm>
        </p:grpSpPr>
        <p:cxnSp>
          <p:nvCxnSpPr>
            <p:cNvPr id="184" name="Straight Arrow Connector 183">
              <a:extLst>
                <a:ext uri="{FF2B5EF4-FFF2-40B4-BE49-F238E27FC236}">
                  <a16:creationId xmlns="" xmlns:a16="http://schemas.microsoft.com/office/drawing/2014/main" id="{85D8F18B-74D3-4A91-B5BC-5DE0DD402FF2}"/>
                </a:ext>
              </a:extLst>
            </p:cNvPr>
            <p:cNvCxnSpPr>
              <a:cxnSpLocks/>
            </p:cNvCxnSpPr>
            <p:nvPr/>
          </p:nvCxnSpPr>
          <p:spPr>
            <a:xfrm>
              <a:off x="2511419" y="5947458"/>
              <a:ext cx="1669136" cy="0"/>
            </a:xfrm>
            <a:prstGeom prst="straightConnector1">
              <a:avLst/>
            </a:prstGeom>
            <a:ln w="88900" cap="rnd" cmpd="sng">
              <a:solidFill>
                <a:schemeClr val="accent1">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 xmlns:a16="http://schemas.microsoft.com/office/drawing/2014/main" id="{6AE4D19B-F352-48B2-AB83-9E5DC35CFECF}"/>
                </a:ext>
              </a:extLst>
            </p:cNvPr>
            <p:cNvSpPr txBox="1"/>
            <p:nvPr/>
          </p:nvSpPr>
          <p:spPr>
            <a:xfrm>
              <a:off x="1853725" y="5805059"/>
              <a:ext cx="486530" cy="297179"/>
            </a:xfrm>
            <a:prstGeom prst="rect">
              <a:avLst/>
            </a:prstGeom>
            <a:noFill/>
            <a:ln w="22225">
              <a:noFill/>
            </a:ln>
          </p:spPr>
          <p:txBody>
            <a:bodyPr wrap="square" lIns="36000" tIns="36000" rIns="36000" bIns="36000" rtlCol="0" anchor="ctr">
              <a:noAutofit/>
            </a:bodyPr>
            <a:lstStyle/>
            <a:p>
              <a:pPr algn="ctr"/>
              <a:r>
                <a:rPr lang="it-IT" sz="1400" b="1" i="1" dirty="0">
                  <a:latin typeface="Open Sans" panose="020B0606030504020204" pitchFamily="34" charset="0"/>
                  <a:ea typeface="Open Sans" panose="020B0606030504020204" pitchFamily="34" charset="0"/>
                  <a:cs typeface="Open Sans" panose="020B0606030504020204" pitchFamily="34" charset="0"/>
                </a:rPr>
                <a:t>MdL</a:t>
              </a:r>
            </a:p>
          </p:txBody>
        </p:sp>
        <p:sp>
          <p:nvSpPr>
            <p:cNvPr id="186" name="TextBox 185">
              <a:extLst>
                <a:ext uri="{FF2B5EF4-FFF2-40B4-BE49-F238E27FC236}">
                  <a16:creationId xmlns="" xmlns:a16="http://schemas.microsoft.com/office/drawing/2014/main" id="{BD3F3422-F96E-458D-AE47-C23AE5BA22F8}"/>
                </a:ext>
              </a:extLst>
            </p:cNvPr>
            <p:cNvSpPr txBox="1"/>
            <p:nvPr/>
          </p:nvSpPr>
          <p:spPr>
            <a:xfrm>
              <a:off x="2671034" y="6147599"/>
              <a:ext cx="1155464" cy="297178"/>
            </a:xfrm>
            <a:prstGeom prst="rect">
              <a:avLst/>
            </a:prstGeom>
            <a:noFill/>
            <a:ln w="22225">
              <a:noFill/>
            </a:ln>
          </p:spPr>
          <p:txBody>
            <a:bodyPr wrap="square" lIns="36000" tIns="36000" rIns="36000" bIns="36000" rtlCol="0" anchor="ctr">
              <a:noAutofit/>
            </a:bodyPr>
            <a:lstStyle/>
            <a:p>
              <a:pPr algn="ctr"/>
              <a:r>
                <a:rPr lang="it-IT" sz="1400" b="1" i="1" dirty="0">
                  <a:latin typeface="Open Sans" panose="020B0606030504020204" pitchFamily="34" charset="0"/>
                  <a:ea typeface="Open Sans" panose="020B0606030504020204" pitchFamily="34" charset="0"/>
                  <a:cs typeface="Open Sans" panose="020B0606030504020204" pitchFamily="34" charset="0"/>
                </a:rPr>
                <a:t>Garantismo</a:t>
              </a:r>
            </a:p>
            <a:p>
              <a:pPr algn="ctr"/>
              <a:r>
                <a:rPr lang="it-IT" sz="1400" b="1" i="1" dirty="0">
                  <a:latin typeface="Open Sans" panose="020B0606030504020204" pitchFamily="34" charset="0"/>
                  <a:ea typeface="Open Sans" panose="020B0606030504020204" pitchFamily="34" charset="0"/>
                  <a:cs typeface="Open Sans" panose="020B0606030504020204" pitchFamily="34" charset="0"/>
                </a:rPr>
                <a:t>Flessibile</a:t>
              </a:r>
            </a:p>
          </p:txBody>
        </p:sp>
        <p:cxnSp>
          <p:nvCxnSpPr>
            <p:cNvPr id="187" name="Straight Arrow Connector 186">
              <a:extLst>
                <a:ext uri="{FF2B5EF4-FFF2-40B4-BE49-F238E27FC236}">
                  <a16:creationId xmlns="" xmlns:a16="http://schemas.microsoft.com/office/drawing/2014/main" id="{4F6462D5-9AE5-4138-AB5A-4051EF875948}"/>
                </a:ext>
              </a:extLst>
            </p:cNvPr>
            <p:cNvCxnSpPr>
              <a:cxnSpLocks/>
            </p:cNvCxnSpPr>
            <p:nvPr/>
          </p:nvCxnSpPr>
          <p:spPr>
            <a:xfrm>
              <a:off x="4380260" y="5947458"/>
              <a:ext cx="7462310" cy="0"/>
            </a:xfrm>
            <a:prstGeom prst="straightConnector1">
              <a:avLst/>
            </a:prstGeom>
            <a:ln w="88900" cap="rnd" cmpd="sng">
              <a:solidFill>
                <a:schemeClr val="accent1">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 xmlns:a16="http://schemas.microsoft.com/office/drawing/2014/main" id="{5419E29D-CA19-4067-902A-D774671A52F2}"/>
                </a:ext>
              </a:extLst>
            </p:cNvPr>
            <p:cNvSpPr txBox="1"/>
            <p:nvPr/>
          </p:nvSpPr>
          <p:spPr>
            <a:xfrm>
              <a:off x="4797947" y="6147599"/>
              <a:ext cx="5541222" cy="297178"/>
            </a:xfrm>
            <a:prstGeom prst="rect">
              <a:avLst/>
            </a:prstGeom>
            <a:noFill/>
            <a:ln w="22225">
              <a:noFill/>
            </a:ln>
          </p:spPr>
          <p:txBody>
            <a:bodyPr wrap="square" lIns="36000" tIns="36000" rIns="36000" bIns="36000" rtlCol="0" anchor="ctr">
              <a:noAutofit/>
            </a:bodyPr>
            <a:lstStyle/>
            <a:p>
              <a:pPr algn="ctr"/>
              <a:r>
                <a:rPr lang="it-IT" sz="1400" b="1" i="1" dirty="0">
                  <a:latin typeface="Open Sans" panose="020B0606030504020204" pitchFamily="34" charset="0"/>
                  <a:ea typeface="Open Sans" panose="020B0606030504020204" pitchFamily="34" charset="0"/>
                  <a:cs typeface="Open Sans" panose="020B0606030504020204" pitchFamily="34" charset="0"/>
                </a:rPr>
                <a:t>Tutela nel mercato e flessibilità competitiva</a:t>
              </a:r>
            </a:p>
            <a:p>
              <a:pPr algn="ctr"/>
              <a:r>
                <a:rPr lang="it-IT" sz="1400" b="1" i="1" dirty="0">
                  <a:latin typeface="Open Sans" panose="020B0606030504020204" pitchFamily="34" charset="0"/>
                  <a:ea typeface="Open Sans" panose="020B0606030504020204" pitchFamily="34" charset="0"/>
                  <a:cs typeface="Open Sans" panose="020B0606030504020204" pitchFamily="34" charset="0"/>
                </a:rPr>
                <a:t>(flexsecurity e mercantilismo)</a:t>
              </a:r>
            </a:p>
          </p:txBody>
        </p:sp>
      </p:grpSp>
      <p:sp>
        <p:nvSpPr>
          <p:cNvPr id="196" name="TextBox 195">
            <a:extLst>
              <a:ext uri="{FF2B5EF4-FFF2-40B4-BE49-F238E27FC236}">
                <a16:creationId xmlns="" xmlns:a16="http://schemas.microsoft.com/office/drawing/2014/main" id="{BD53B402-4214-4000-B9B0-2FDEE91809D4}"/>
              </a:ext>
            </a:extLst>
          </p:cNvPr>
          <p:cNvSpPr txBox="1"/>
          <p:nvPr/>
        </p:nvSpPr>
        <p:spPr>
          <a:xfrm>
            <a:off x="506095" y="433310"/>
            <a:ext cx="11179810" cy="369332"/>
          </a:xfrm>
          <a:prstGeom prst="rect">
            <a:avLst/>
          </a:prstGeom>
          <a:solidFill>
            <a:schemeClr val="accent1">
              <a:lumMod val="40000"/>
              <a:lumOff val="60000"/>
            </a:schemeClr>
          </a:solidFill>
        </p:spPr>
        <p:txBody>
          <a:bodyPr wrap="square" rtlCol="0">
            <a:spAutoFit/>
          </a:bodyPr>
          <a:lstStyle/>
          <a:p>
            <a:pPr algn="ctr"/>
            <a:r>
              <a:rPr lang="it-IT"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Riforme Mercato </a:t>
            </a:r>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rPr>
              <a:t>del Lavoro – Previdenza</a:t>
            </a:r>
          </a:p>
        </p:txBody>
      </p:sp>
      <p:sp>
        <p:nvSpPr>
          <p:cNvPr id="225" name="TextBox 224">
            <a:extLst>
              <a:ext uri="{FF2B5EF4-FFF2-40B4-BE49-F238E27FC236}">
                <a16:creationId xmlns="" xmlns:a16="http://schemas.microsoft.com/office/drawing/2014/main" id="{E2565C11-52B4-4178-852B-CCC8C03D22DD}"/>
              </a:ext>
            </a:extLst>
          </p:cNvPr>
          <p:cNvSpPr txBox="1"/>
          <p:nvPr/>
        </p:nvSpPr>
        <p:spPr>
          <a:xfrm>
            <a:off x="506095" y="918299"/>
            <a:ext cx="11179810" cy="5584569"/>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1992</a:t>
            </a:r>
            <a:endParaRPr lang="it-IT"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600" dirty="0">
                <a:latin typeface="Open Sans" panose="020B0606030504020204" pitchFamily="34" charset="0"/>
                <a:ea typeface="Open Sans" panose="020B0606030504020204" pitchFamily="34" charset="0"/>
                <a:cs typeface="Open Sans" panose="020B0606030504020204" pitchFamily="34" charset="0"/>
              </a:rPr>
              <a:t>Contesto: Trattato Unione Europea (Maastricht): parametri per ingresso in Unione europea + parametri di convergenza verso l’Unione Monetaria (TSCG); Italia esce temporaneamente dallo SME</a:t>
            </a:r>
            <a:r>
              <a:rPr lang="it-IT" sz="1600" b="1" dirty="0">
                <a:latin typeface="Open Sans" panose="020B0606030504020204" pitchFamily="34" charset="0"/>
                <a:ea typeface="Open Sans" panose="020B0606030504020204" pitchFamily="34" charset="0"/>
                <a:cs typeface="Open Sans" panose="020B0606030504020204" pitchFamily="34" charset="0"/>
              </a:rPr>
              <a:t>; </a:t>
            </a:r>
            <a:r>
              <a:rPr lang="it-IT" sz="1600" dirty="0">
                <a:latin typeface="Open Sans" panose="020B0606030504020204" pitchFamily="34" charset="0"/>
                <a:ea typeface="Open Sans" panose="020B0606030504020204" pitchFamily="34" charset="0"/>
                <a:cs typeface="Open Sans" panose="020B0606030504020204" pitchFamily="34" charset="0"/>
              </a:rPr>
              <a:t>17 febbraio 1992 arresto Mario Chiesa – Cossiga Presidente Repubblica picconatore - giugno Governo Amato - crisi dei conti pubblici e prelievo forzoso 6 per mille dai CC bancari - dibattito sul sistema previdenziale è sempre più intenso</a:t>
            </a:r>
          </a:p>
          <a:p>
            <a:endParaRPr lang="it-IT" sz="1600" dirty="0">
              <a:latin typeface="Open Sans" panose="020B0606030504020204" pitchFamily="34" charset="0"/>
              <a:ea typeface="Open Sans" panose="020B0606030504020204" pitchFamily="34" charset="0"/>
              <a:cs typeface="Open Sans" panose="020B0606030504020204" pitchFamily="34" charset="0"/>
            </a:endParaRPr>
          </a:p>
          <a:p>
            <a:r>
              <a:rPr lang="it-IT" sz="1600" b="1" dirty="0">
                <a:latin typeface="Open Sans" panose="020B0606030504020204" pitchFamily="34" charset="0"/>
                <a:ea typeface="Open Sans" panose="020B0606030504020204" pitchFamily="34" charset="0"/>
                <a:cs typeface="Open Sans" panose="020B0606030504020204" pitchFamily="34" charset="0"/>
              </a:rPr>
              <a:t>Dlgs 503/1992 (Riforma Amato)</a:t>
            </a:r>
            <a:endParaRPr lang="it-IT" sz="1600" dirty="0">
              <a:latin typeface="Open Sans" panose="020B0606030504020204" pitchFamily="34" charset="0"/>
              <a:ea typeface="Open Sans" panose="020B0606030504020204" pitchFamily="34" charset="0"/>
              <a:cs typeface="Open Sans" panose="020B0606030504020204" pitchFamily="34" charset="0"/>
            </a:endParaRPr>
          </a:p>
          <a:p>
            <a:r>
              <a:rPr lang="it-IT" sz="1600" dirty="0">
                <a:latin typeface="Open Sans" panose="020B0606030504020204" pitchFamily="34" charset="0"/>
                <a:ea typeface="Open Sans" panose="020B0606030504020204" pitchFamily="34" charset="0"/>
                <a:cs typeface="Open Sans" panose="020B0606030504020204" pitchFamily="34" charset="0"/>
              </a:rPr>
              <a:t>Obiettivo generale:  stabilizzare il rapporto tra la spesa previdenziale e il prodotto interno lordo (PIL).</a:t>
            </a:r>
          </a:p>
          <a:p>
            <a:r>
              <a:rPr lang="it-IT" sz="1600" dirty="0">
                <a:latin typeface="Open Sans" panose="020B0606030504020204" pitchFamily="34" charset="0"/>
                <a:ea typeface="Open Sans" panose="020B0606030504020204" pitchFamily="34" charset="0"/>
                <a:cs typeface="Open Sans" panose="020B0606030504020204" pitchFamily="34" charset="0"/>
              </a:rPr>
              <a:t>Target/risultato spesa: 1,6MLD di lire il primo anno </a:t>
            </a:r>
          </a:p>
          <a:p>
            <a:r>
              <a:rPr lang="it-IT" sz="1600" dirty="0">
                <a:latin typeface="Open Sans" panose="020B0606030504020204" pitchFamily="34" charset="0"/>
                <a:ea typeface="Open Sans" panose="020B0606030504020204" pitchFamily="34" charset="0"/>
                <a:cs typeface="Open Sans" panose="020B0606030504020204" pitchFamily="34" charset="0"/>
              </a:rPr>
              <a:t>Misure previdenziali: </a:t>
            </a:r>
          </a:p>
          <a:p>
            <a:pPr marL="285750" lvl="0" indent="-285750">
              <a:buFont typeface="Arial" panose="020B0604020202020204" pitchFamily="34" charset="0"/>
              <a:buChar char="•"/>
            </a:pPr>
            <a:r>
              <a:rPr lang="it-IT" sz="1600" dirty="0">
                <a:latin typeface="Open Sans" panose="020B0606030504020204" pitchFamily="34" charset="0"/>
                <a:ea typeface="Open Sans" panose="020B0606030504020204" pitchFamily="34" charset="0"/>
                <a:cs typeface="Open Sans" panose="020B0606030504020204" pitchFamily="34" charset="0"/>
              </a:rPr>
              <a:t>età pensionabile elevata da 55 a 60 anni per le donne e da 60 a 65 per gli uomini, introducendo alcune gradualità per il periodo 1994-1999 e con esclusione di alcune categorie che conservano i vecchi limiti</a:t>
            </a:r>
          </a:p>
          <a:p>
            <a:pPr marL="285750" lvl="0" indent="-285750">
              <a:buFont typeface="Arial" panose="020B0604020202020204" pitchFamily="34" charset="0"/>
              <a:buChar char="•"/>
            </a:pPr>
            <a:r>
              <a:rPr lang="it-IT" sz="1600" dirty="0">
                <a:latin typeface="Open Sans" panose="020B0606030504020204" pitchFamily="34" charset="0"/>
                <a:ea typeface="Open Sans" panose="020B0606030504020204" pitchFamily="34" charset="0"/>
                <a:cs typeface="Open Sans" panose="020B0606030504020204" pitchFamily="34" charset="0"/>
              </a:rPr>
              <a:t>contribuzione minima per la pensione di vecchiaia: elevata gradualmente da 15 a 20 anni di contributi</a:t>
            </a:r>
          </a:p>
          <a:p>
            <a:pPr marL="285750" lvl="0" indent="-285750">
              <a:buFont typeface="Arial" panose="020B0604020202020204" pitchFamily="34" charset="0"/>
              <a:buChar char="•"/>
            </a:pPr>
            <a:r>
              <a:rPr lang="it-IT" sz="1600" dirty="0">
                <a:latin typeface="Open Sans" panose="020B0606030504020204" pitchFamily="34" charset="0"/>
                <a:ea typeface="Open Sans" panose="020B0606030504020204" pitchFamily="34" charset="0"/>
                <a:cs typeface="Open Sans" panose="020B0606030504020204" pitchFamily="34" charset="0"/>
              </a:rPr>
              <a:t>integrazione al trattamento minimo: si tiene conto anche del reddito del coniuge che fino ad allora non era preso in considerazione</a:t>
            </a:r>
          </a:p>
          <a:p>
            <a:pPr marL="285750" lvl="0" indent="-285750">
              <a:buFont typeface="Arial" panose="020B0604020202020204" pitchFamily="34" charset="0"/>
              <a:buChar char="•"/>
            </a:pPr>
            <a:r>
              <a:rPr lang="it-IT" sz="1600" dirty="0">
                <a:latin typeface="Open Sans" panose="020B0606030504020204" pitchFamily="34" charset="0"/>
                <a:ea typeface="Open Sans" panose="020B0606030504020204" pitchFamily="34" charset="0"/>
                <a:cs typeface="Open Sans" panose="020B0606030504020204" pitchFamily="34" charset="0"/>
              </a:rPr>
              <a:t>perequazione una volta l’anno anziché </a:t>
            </a:r>
            <a:r>
              <a:rPr lang="it-IT" sz="1600" dirty="0" smtClean="0">
                <a:latin typeface="Open Sans" panose="020B0606030504020204" pitchFamily="34" charset="0"/>
                <a:ea typeface="Open Sans" panose="020B0606030504020204" pitchFamily="34" charset="0"/>
                <a:cs typeface="Open Sans" panose="020B0606030504020204" pitchFamily="34" charset="0"/>
              </a:rPr>
              <a:t>due, agganciata </a:t>
            </a:r>
            <a:r>
              <a:rPr lang="it-IT" sz="1600" dirty="0">
                <a:latin typeface="Open Sans" panose="020B0606030504020204" pitchFamily="34" charset="0"/>
                <a:ea typeface="Open Sans" panose="020B0606030504020204" pitchFamily="34" charset="0"/>
                <a:cs typeface="Open Sans" panose="020B0606030504020204" pitchFamily="34" charset="0"/>
              </a:rPr>
              <a:t>all’indice ISTAT dei prezzi al consumo e non più alla dinamica salariale</a:t>
            </a:r>
          </a:p>
          <a:p>
            <a:pPr marL="285750" lvl="0" indent="-285750">
              <a:buFont typeface="Arial" panose="020B0604020202020204" pitchFamily="34" charset="0"/>
              <a:buChar char="•"/>
            </a:pPr>
            <a:r>
              <a:rPr lang="it-IT" sz="1600" dirty="0">
                <a:latin typeface="Open Sans" panose="020B0606030504020204" pitchFamily="34" charset="0"/>
                <a:ea typeface="Open Sans" panose="020B0606030504020204" pitchFamily="34" charset="0"/>
                <a:cs typeface="Open Sans" panose="020B0606030504020204" pitchFamily="34" charset="0"/>
              </a:rPr>
              <a:t>cumulo tra pensione e reddito da lavoro: il divieto parziale di cumulo, prima in vigore solo per i redditi da lavoro dipendente, è esteso anche al lavoro </a:t>
            </a:r>
            <a:r>
              <a:rPr lang="it-IT" sz="1600" dirty="0" smtClean="0">
                <a:latin typeface="Open Sans" panose="020B0606030504020204" pitchFamily="34" charset="0"/>
                <a:ea typeface="Open Sans" panose="020B0606030504020204" pitchFamily="34" charset="0"/>
                <a:cs typeface="Open Sans" panose="020B0606030504020204" pitchFamily="34" charset="0"/>
              </a:rPr>
              <a:t>autonomo</a:t>
            </a:r>
            <a:endParaRPr lang="it-IT" sz="16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it-IT" sz="1600" dirty="0">
                <a:latin typeface="Open Sans" panose="020B0606030504020204" pitchFamily="34" charset="0"/>
                <a:ea typeface="Open Sans" panose="020B0606030504020204" pitchFamily="34" charset="0"/>
                <a:cs typeface="Open Sans" panose="020B0606030504020204" pitchFamily="34" charset="0"/>
              </a:rPr>
              <a:t>introduzione del 2° pilastro - previdenza complementare o Fondi negoziali o PIP che funzionano per capitalizzazione - TFR - equilibrio nei rendimenti e conseguire tassi di sostituzione migliori</a:t>
            </a:r>
          </a:p>
        </p:txBody>
      </p:sp>
      <p:sp>
        <p:nvSpPr>
          <p:cNvPr id="229" name="TextBox 228">
            <a:extLst>
              <a:ext uri="{FF2B5EF4-FFF2-40B4-BE49-F238E27FC236}">
                <a16:creationId xmlns="" xmlns:a16="http://schemas.microsoft.com/office/drawing/2014/main" id="{FD2B5101-7106-490D-B6E6-0056867532BF}"/>
              </a:ext>
            </a:extLst>
          </p:cNvPr>
          <p:cNvSpPr txBox="1"/>
          <p:nvPr/>
        </p:nvSpPr>
        <p:spPr>
          <a:xfrm>
            <a:off x="11067939" y="1017249"/>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232" name="TextBox 231">
            <a:extLst>
              <a:ext uri="{FF2B5EF4-FFF2-40B4-BE49-F238E27FC236}">
                <a16:creationId xmlns="" xmlns:a16="http://schemas.microsoft.com/office/drawing/2014/main" id="{EBAC6E68-A1ED-4C48-ABFF-1751B4885989}"/>
              </a:ext>
            </a:extLst>
          </p:cNvPr>
          <p:cNvSpPr txBox="1"/>
          <p:nvPr/>
        </p:nvSpPr>
        <p:spPr>
          <a:xfrm>
            <a:off x="506095" y="921104"/>
            <a:ext cx="11179810" cy="1645029"/>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1993</a:t>
            </a:r>
            <a:endParaRPr lang="it-IT"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600" b="1" dirty="0">
                <a:latin typeface="Open Sans" panose="020B0606030504020204" pitchFamily="34" charset="0"/>
                <a:ea typeface="Open Sans" panose="020B0606030504020204" pitchFamily="34" charset="0"/>
                <a:cs typeface="Open Sans" panose="020B0606030504020204" pitchFamily="34" charset="0"/>
              </a:rPr>
              <a:t>Protocollo Politica dei </a:t>
            </a:r>
            <a:r>
              <a:rPr lang="it-IT" sz="1600" b="1" dirty="0" smtClean="0">
                <a:latin typeface="Open Sans" panose="020B0606030504020204" pitchFamily="34" charset="0"/>
                <a:ea typeface="Open Sans" panose="020B0606030504020204" pitchFamily="34" charset="0"/>
                <a:cs typeface="Open Sans" panose="020B0606030504020204" pitchFamily="34" charset="0"/>
              </a:rPr>
              <a:t>Redditi 23/7/1993: </a:t>
            </a:r>
            <a:r>
              <a:rPr lang="it-IT" sz="1600" dirty="0">
                <a:latin typeface="Open Sans" panose="020B0606030504020204" pitchFamily="34" charset="0"/>
                <a:ea typeface="Open Sans" panose="020B0606030504020204" pitchFamily="34" charset="0"/>
                <a:cs typeface="Open Sans" panose="020B0606030504020204" pitchFamily="34" charset="0"/>
              </a:rPr>
              <a:t>contenimento dinamiche inflattive attraverso programmazione dei redditi (due sessioni annuali), </a:t>
            </a:r>
            <a:r>
              <a:rPr lang="it-IT" sz="1600" dirty="0" smtClean="0">
                <a:latin typeface="Open Sans" panose="020B0606030504020204" pitchFamily="34" charset="0"/>
                <a:ea typeface="Open Sans" panose="020B0606030504020204" pitchFamily="34" charset="0"/>
                <a:cs typeface="Open Sans" panose="020B0606030504020204" pitchFamily="34" charset="0"/>
              </a:rPr>
              <a:t>ipotesi di scambio </a:t>
            </a:r>
            <a:r>
              <a:rPr lang="it-IT" sz="1600" dirty="0">
                <a:latin typeface="Open Sans" panose="020B0606030504020204" pitchFamily="34" charset="0"/>
                <a:ea typeface="Open Sans" panose="020B0606030504020204" pitchFamily="34" charset="0"/>
                <a:cs typeface="Open Sans" panose="020B0606030504020204" pitchFamily="34" charset="0"/>
              </a:rPr>
              <a:t>fra moderazione </a:t>
            </a:r>
            <a:r>
              <a:rPr lang="it-IT" sz="1600" dirty="0" smtClean="0">
                <a:latin typeface="Open Sans" panose="020B0606030504020204" pitchFamily="34" charset="0"/>
                <a:ea typeface="Open Sans" panose="020B0606030504020204" pitchFamily="34" charset="0"/>
                <a:cs typeface="Open Sans" panose="020B0606030504020204" pitchFamily="34" charset="0"/>
              </a:rPr>
              <a:t>salariale/investimenti e occupazione/contenimento pressione fiscale, specializzazione dei due livelli di contrattazione. </a:t>
            </a:r>
            <a:br>
              <a:rPr lang="it-IT" sz="1600" dirty="0" smtClean="0">
                <a:latin typeface="Open Sans" panose="020B0606030504020204" pitchFamily="34" charset="0"/>
                <a:ea typeface="Open Sans" panose="020B0606030504020204" pitchFamily="34" charset="0"/>
                <a:cs typeface="Open Sans" panose="020B0606030504020204" pitchFamily="34" charset="0"/>
              </a:rPr>
            </a:br>
            <a:r>
              <a:rPr lang="it-IT" sz="1600" dirty="0" smtClean="0">
                <a:latin typeface="Open Sans" panose="020B0606030504020204" pitchFamily="34" charset="0"/>
                <a:ea typeface="Open Sans" panose="020B0606030504020204" pitchFamily="34" charset="0"/>
                <a:cs typeface="Open Sans" panose="020B0606030504020204" pitchFamily="34" charset="0"/>
              </a:rPr>
              <a:t>Correlato: Accordo Interconfederale 20/12/1993: disciplina delle RSU.</a:t>
            </a:r>
            <a:endParaRPr lang="it-IT"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33" name="TextBox 232">
            <a:extLst>
              <a:ext uri="{FF2B5EF4-FFF2-40B4-BE49-F238E27FC236}">
                <a16:creationId xmlns="" xmlns:a16="http://schemas.microsoft.com/office/drawing/2014/main" id="{87B5C207-A4FD-4F88-87E0-1AE273014D2B}"/>
              </a:ext>
            </a:extLst>
          </p:cNvPr>
          <p:cNvSpPr txBox="1"/>
          <p:nvPr/>
        </p:nvSpPr>
        <p:spPr>
          <a:xfrm>
            <a:off x="11067939" y="1017249"/>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236" name="TextBox 235">
            <a:extLst>
              <a:ext uri="{FF2B5EF4-FFF2-40B4-BE49-F238E27FC236}">
                <a16:creationId xmlns="" xmlns:a16="http://schemas.microsoft.com/office/drawing/2014/main" id="{3871BC6A-0C63-4ADF-8A94-FBBB9F834D87}"/>
              </a:ext>
            </a:extLst>
          </p:cNvPr>
          <p:cNvSpPr txBox="1"/>
          <p:nvPr/>
        </p:nvSpPr>
        <p:spPr>
          <a:xfrm>
            <a:off x="506095" y="925190"/>
            <a:ext cx="11179810" cy="5184460"/>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1995</a:t>
            </a:r>
            <a:endParaRPr lang="it-IT"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400" dirty="0">
                <a:latin typeface="Open Sans" panose="020B0606030504020204" pitchFamily="34" charset="0"/>
                <a:ea typeface="Open Sans" panose="020B0606030504020204" pitchFamily="34" charset="0"/>
                <a:cs typeface="Open Sans" panose="020B0606030504020204" pitchFamily="34" charset="0"/>
              </a:rPr>
              <a:t>Contesto: Il primo Governo Berlusconi entra in crisi - problemi con la Lega  su federalismo, pensioni e concertazione - patto delle sardine il 23 dicembre casa Bossi (D’Alema e Buttiglione) appoggio tecnico al governo DINI - accordo con le parti sociali per riforma </a:t>
            </a:r>
            <a:r>
              <a:rPr lang="it-IT" sz="1400" dirty="0" smtClean="0">
                <a:latin typeface="Open Sans" panose="020B0606030504020204" pitchFamily="34" charset="0"/>
                <a:ea typeface="Open Sans" panose="020B0606030504020204" pitchFamily="34" charset="0"/>
                <a:cs typeface="Open Sans" panose="020B0606030504020204" pitchFamily="34" charset="0"/>
              </a:rPr>
              <a:t>pensioni; </a:t>
            </a:r>
            <a:r>
              <a:rPr lang="it-IT" sz="1400" dirty="0">
                <a:latin typeface="Open Sans" panose="020B0606030504020204" pitchFamily="34" charset="0"/>
                <a:ea typeface="Open Sans" panose="020B0606030504020204" pitchFamily="34" charset="0"/>
                <a:cs typeface="Open Sans" panose="020B0606030504020204" pitchFamily="34" charset="0"/>
              </a:rPr>
              <a:t>referendum indetto da Cgil, Cisl e Uil 4,4 milioni di voti SI 64%. </a:t>
            </a:r>
          </a:p>
          <a:p>
            <a:endParaRPr lang="it-IT" sz="1400" dirty="0">
              <a:latin typeface="Open Sans" panose="020B0606030504020204" pitchFamily="34" charset="0"/>
              <a:ea typeface="Open Sans" panose="020B0606030504020204" pitchFamily="34" charset="0"/>
              <a:cs typeface="Open Sans" panose="020B0606030504020204" pitchFamily="34" charset="0"/>
            </a:endParaRPr>
          </a:p>
          <a:p>
            <a:r>
              <a:rPr lang="it-IT" sz="1400" b="1" dirty="0">
                <a:latin typeface="Open Sans" panose="020B0606030504020204" pitchFamily="34" charset="0"/>
                <a:ea typeface="Open Sans" panose="020B0606030504020204" pitchFamily="34" charset="0"/>
                <a:cs typeface="Open Sans" panose="020B0606030504020204" pitchFamily="34" charset="0"/>
              </a:rPr>
              <a:t>Legge 335/1995 (Riforma Dini)</a:t>
            </a:r>
          </a:p>
          <a:p>
            <a:endParaRPr lang="it-IT" sz="1400" dirty="0">
              <a:latin typeface="Open Sans" panose="020B0606030504020204" pitchFamily="34" charset="0"/>
              <a:ea typeface="Open Sans" panose="020B0606030504020204" pitchFamily="34" charset="0"/>
              <a:cs typeface="Open Sans" panose="020B0606030504020204" pitchFamily="34" charset="0"/>
            </a:endParaRPr>
          </a:p>
          <a:p>
            <a:r>
              <a:rPr lang="it-IT" sz="1400" dirty="0">
                <a:latin typeface="Open Sans" panose="020B0606030504020204" pitchFamily="34" charset="0"/>
                <a:ea typeface="Open Sans" panose="020B0606030504020204" pitchFamily="34" charset="0"/>
                <a:cs typeface="Open Sans" panose="020B0606030504020204" pitchFamily="34" charset="0"/>
              </a:rPr>
              <a:t>Obiettivo generale: stabilizzazione della spesa, scongiurare aumento aliquote di finanziamento, equiparazione pubblico/privato </a:t>
            </a:r>
          </a:p>
          <a:p>
            <a:r>
              <a:rPr lang="it-IT" sz="1400" dirty="0">
                <a:latin typeface="Open Sans" panose="020B0606030504020204" pitchFamily="34" charset="0"/>
                <a:ea typeface="Open Sans" panose="020B0606030504020204" pitchFamily="34" charset="0"/>
                <a:cs typeface="Open Sans" panose="020B0606030504020204" pitchFamily="34" charset="0"/>
              </a:rPr>
              <a:t>Target/risultato spesa: stabilizzare rapporto spesa previdenziale/PIL - l’intenzione è profondamente strutturale - calcolo contributivo sostenibile per definizione montante dipende da contribuzione e variazioni PIL - conseguimento tassi di sostituzione adeguati consegnati a libertà individuale (2 limiti, PIL non cresce più, sistema rimane a ripartizione e occupazione non aumenta - rimane quota retributiva) </a:t>
            </a:r>
          </a:p>
          <a:p>
            <a:r>
              <a:rPr lang="it-IT" sz="1400" dirty="0">
                <a:latin typeface="Open Sans" panose="020B0606030504020204" pitchFamily="34" charset="0"/>
                <a:ea typeface="Open Sans" panose="020B0606030504020204" pitchFamily="34" charset="0"/>
                <a:cs typeface="Open Sans" panose="020B0606030504020204" pitchFamily="34" charset="0"/>
              </a:rPr>
              <a:t>Misure previdenziali: </a:t>
            </a:r>
          </a:p>
          <a:p>
            <a:r>
              <a:rPr lang="it-IT" sz="1400" dirty="0">
                <a:latin typeface="Open Sans" panose="020B0606030504020204" pitchFamily="34" charset="0"/>
                <a:ea typeface="Open Sans" panose="020B0606030504020204" pitchFamily="34" charset="0"/>
                <a:cs typeface="Open Sans" panose="020B0606030504020204" pitchFamily="34" charset="0"/>
              </a:rPr>
              <a:t>•	pro quota dal 1996 calcolo contributivo (esente chi ha 18 anni al 31/12/1995) </a:t>
            </a:r>
          </a:p>
          <a:p>
            <a:r>
              <a:rPr lang="it-IT" sz="1400" dirty="0">
                <a:latin typeface="Open Sans" panose="020B0606030504020204" pitchFamily="34" charset="0"/>
                <a:ea typeface="Open Sans" panose="020B0606030504020204" pitchFamily="34" charset="0"/>
                <a:cs typeface="Open Sans" panose="020B0606030504020204" pitchFamily="34" charset="0"/>
              </a:rPr>
              <a:t>•	regime transitorio superamento pensione di anzianità dal 2009 (destinatari del calcolo esclusivamente retributivo)</a:t>
            </a:r>
          </a:p>
          <a:p>
            <a:r>
              <a:rPr lang="it-IT" sz="1400" dirty="0">
                <a:latin typeface="Open Sans" panose="020B0606030504020204" pitchFamily="34" charset="0"/>
                <a:ea typeface="Open Sans" panose="020B0606030504020204" pitchFamily="34" charset="0"/>
                <a:cs typeface="Open Sans" panose="020B0606030504020204" pitchFamily="34" charset="0"/>
              </a:rPr>
              <a:t>•	nuovo regime incumulabilità INV e SO con redditi di lavoro </a:t>
            </a:r>
          </a:p>
          <a:p>
            <a:r>
              <a:rPr lang="it-IT" sz="1400" dirty="0">
                <a:latin typeface="Open Sans" panose="020B0606030504020204" pitchFamily="34" charset="0"/>
                <a:ea typeface="Open Sans" panose="020B0606030504020204" pitchFamily="34" charset="0"/>
                <a:cs typeface="Open Sans" panose="020B0606030504020204" pitchFamily="34" charset="0"/>
              </a:rPr>
              <a:t>•	interventi a miglioramento della previdenza complementare riformando l’attuazione del 503/1992</a:t>
            </a:r>
          </a:p>
          <a:p>
            <a:r>
              <a:rPr lang="it-IT" sz="1400" dirty="0">
                <a:latin typeface="Open Sans" panose="020B0606030504020204" pitchFamily="34" charset="0"/>
                <a:ea typeface="Open Sans" panose="020B0606030504020204" pitchFamily="34" charset="0"/>
                <a:cs typeface="Open Sans" panose="020B0606030504020204" pitchFamily="34" charset="0"/>
              </a:rPr>
              <a:t>•	soppressione dell’integrazione al trattamento minimo nel contributivo</a:t>
            </a:r>
          </a:p>
          <a:p>
            <a:r>
              <a:rPr lang="it-IT" sz="1400" dirty="0">
                <a:latin typeface="Open Sans" panose="020B0606030504020204" pitchFamily="34" charset="0"/>
                <a:ea typeface="Open Sans" panose="020B0606030504020204" pitchFamily="34" charset="0"/>
                <a:cs typeface="Open Sans" panose="020B0606030504020204" pitchFamily="34" charset="0"/>
              </a:rPr>
              <a:t>•	Istituzione Gestione Separata presso INPS (lavoro autonomo e parasubordinato) produce effetto della crescita lavoro parasubordinato. Nasce il dibattito attorno al “terzo genere” fra lavoro subordinato e lavoro autonomo, che porta con sé la riflessione sulla riarticolazione delle tutele nel rapporto di lavoro (polarizzazione o modulazione)</a:t>
            </a:r>
          </a:p>
        </p:txBody>
      </p:sp>
      <p:sp>
        <p:nvSpPr>
          <p:cNvPr id="237" name="TextBox 236">
            <a:extLst>
              <a:ext uri="{FF2B5EF4-FFF2-40B4-BE49-F238E27FC236}">
                <a16:creationId xmlns="" xmlns:a16="http://schemas.microsoft.com/office/drawing/2014/main" id="{888E63C7-F230-4066-94E1-3E22E6BF53D0}"/>
              </a:ext>
            </a:extLst>
          </p:cNvPr>
          <p:cNvSpPr txBox="1"/>
          <p:nvPr/>
        </p:nvSpPr>
        <p:spPr>
          <a:xfrm>
            <a:off x="11067939" y="1007867"/>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238" name="TextBox 237">
            <a:extLst>
              <a:ext uri="{FF2B5EF4-FFF2-40B4-BE49-F238E27FC236}">
                <a16:creationId xmlns="" xmlns:a16="http://schemas.microsoft.com/office/drawing/2014/main" id="{4B70FF7D-0A34-48A3-9B0E-A6249AF222CD}"/>
              </a:ext>
            </a:extLst>
          </p:cNvPr>
          <p:cNvSpPr txBox="1"/>
          <p:nvPr/>
        </p:nvSpPr>
        <p:spPr>
          <a:xfrm>
            <a:off x="506095" y="918903"/>
            <a:ext cx="11179810" cy="1152587"/>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1996</a:t>
            </a:r>
            <a:endParaRPr lang="it-IT"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600" b="1" dirty="0">
                <a:latin typeface="Open Sans" panose="020B0606030504020204" pitchFamily="34" charset="0"/>
                <a:ea typeface="Open Sans" panose="020B0606030504020204" pitchFamily="34" charset="0"/>
                <a:cs typeface="Open Sans" panose="020B0606030504020204" pitchFamily="34" charset="0"/>
              </a:rPr>
              <a:t>Patto per il Lavoro</a:t>
            </a:r>
            <a:r>
              <a:rPr lang="it-IT" sz="1600" dirty="0">
                <a:latin typeface="Open Sans" panose="020B0606030504020204" pitchFamily="34" charset="0"/>
                <a:ea typeface="Open Sans" panose="020B0606030504020204" pitchFamily="34" charset="0"/>
                <a:cs typeface="Open Sans" panose="020B0606030504020204" pitchFamily="34" charset="0"/>
              </a:rPr>
              <a:t>: liberalizzazione servizi per l’impiego (effetto evoluzione normativa europea </a:t>
            </a:r>
            <a:r>
              <a:rPr lang="it-IT" sz="1600" dirty="0" smtClean="0">
                <a:latin typeface="Open Sans" panose="020B0606030504020204" pitchFamily="34" charset="0"/>
                <a:ea typeface="Open Sans" panose="020B0606030504020204" pitchFamily="34" charset="0"/>
                <a:cs typeface="Open Sans" panose="020B0606030504020204" pitchFamily="34" charset="0"/>
              </a:rPr>
              <a:t>e </a:t>
            </a:r>
            <a:r>
              <a:rPr lang="it-IT" sz="1600" dirty="0">
                <a:latin typeface="Open Sans" panose="020B0606030504020204" pitchFamily="34" charset="0"/>
                <a:ea typeface="Open Sans" panose="020B0606030504020204" pitchFamily="34" charset="0"/>
                <a:cs typeface="Open Sans" panose="020B0606030504020204" pitchFamily="34" charset="0"/>
              </a:rPr>
              <a:t>giurisprudenza </a:t>
            </a:r>
            <a:r>
              <a:rPr lang="it-IT" sz="1600" dirty="0" smtClean="0">
                <a:latin typeface="Open Sans" panose="020B0606030504020204" pitchFamily="34" charset="0"/>
                <a:ea typeface="Open Sans" panose="020B0606030504020204" pitchFamily="34" charset="0"/>
                <a:cs typeface="Open Sans" panose="020B0606030504020204" pitchFamily="34" charset="0"/>
              </a:rPr>
              <a:t>Corte di Giustizia Europea)</a:t>
            </a:r>
            <a:endParaRPr lang="it-IT"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39" name="TextBox 238">
            <a:extLst>
              <a:ext uri="{FF2B5EF4-FFF2-40B4-BE49-F238E27FC236}">
                <a16:creationId xmlns="" xmlns:a16="http://schemas.microsoft.com/office/drawing/2014/main" id="{6C4AFDC7-01AC-4347-8104-FE754F2AB098}"/>
              </a:ext>
            </a:extLst>
          </p:cNvPr>
          <p:cNvSpPr txBox="1"/>
          <p:nvPr/>
        </p:nvSpPr>
        <p:spPr>
          <a:xfrm>
            <a:off x="11067939" y="1014758"/>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240" name="TextBox 239">
            <a:extLst>
              <a:ext uri="{FF2B5EF4-FFF2-40B4-BE49-F238E27FC236}">
                <a16:creationId xmlns="" xmlns:a16="http://schemas.microsoft.com/office/drawing/2014/main" id="{FE697D6C-A5AA-4D3C-A11E-29631E83175E}"/>
              </a:ext>
            </a:extLst>
          </p:cNvPr>
          <p:cNvSpPr txBox="1"/>
          <p:nvPr/>
        </p:nvSpPr>
        <p:spPr>
          <a:xfrm>
            <a:off x="506095" y="918299"/>
            <a:ext cx="11179810" cy="5523014"/>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1997</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000" dirty="0">
                <a:latin typeface="Open Sans" panose="020B0606030504020204" pitchFamily="34" charset="0"/>
                <a:ea typeface="Open Sans" panose="020B0606030504020204" pitchFamily="34" charset="0"/>
                <a:cs typeface="Open Sans" panose="020B0606030504020204" pitchFamily="34" charset="0"/>
              </a:rPr>
              <a:t>Contesto: in Europa prevalenza governi centrosinistra di ispirazione riformista </a:t>
            </a:r>
            <a:r>
              <a:rPr lang="it-IT" sz="1000" dirty="0" smtClean="0">
                <a:latin typeface="Open Sans" panose="020B0606030504020204" pitchFamily="34" charset="0"/>
                <a:ea typeface="Open Sans" panose="020B0606030504020204" pitchFamily="34" charset="0"/>
                <a:cs typeface="Open Sans" panose="020B0606030504020204" pitchFamily="34" charset="0"/>
              </a:rPr>
              <a:t>– Blair in UK </a:t>
            </a:r>
            <a:r>
              <a:rPr lang="it-IT" sz="1000" dirty="0">
                <a:latin typeface="Open Sans" panose="020B0606030504020204" pitchFamily="34" charset="0"/>
                <a:ea typeface="Open Sans" panose="020B0606030504020204" pitchFamily="34" charset="0"/>
                <a:cs typeface="Open Sans" panose="020B0606030504020204" pitchFamily="34" charset="0"/>
              </a:rPr>
              <a:t>- Jospin </a:t>
            </a:r>
            <a:r>
              <a:rPr lang="it-IT" sz="1000" dirty="0" smtClean="0">
                <a:latin typeface="Open Sans" panose="020B0606030504020204" pitchFamily="34" charset="0"/>
                <a:ea typeface="Open Sans" panose="020B0606030504020204" pitchFamily="34" charset="0"/>
                <a:cs typeface="Open Sans" panose="020B0606030504020204" pitchFamily="34" charset="0"/>
              </a:rPr>
              <a:t>in </a:t>
            </a:r>
            <a:r>
              <a:rPr lang="it-IT" sz="1000" dirty="0">
                <a:latin typeface="Open Sans" panose="020B0606030504020204" pitchFamily="34" charset="0"/>
                <a:ea typeface="Open Sans" panose="020B0606030504020204" pitchFamily="34" charset="0"/>
                <a:cs typeface="Open Sans" panose="020B0606030504020204" pitchFamily="34" charset="0"/>
              </a:rPr>
              <a:t>Francia alleandosi coi comunisti - D’Alema </a:t>
            </a:r>
            <a:r>
              <a:rPr lang="it-IT" sz="1000" dirty="0" smtClean="0">
                <a:latin typeface="Open Sans" panose="020B0606030504020204" pitchFamily="34" charset="0"/>
                <a:ea typeface="Open Sans" panose="020B0606030504020204" pitchFamily="34" charset="0"/>
                <a:cs typeface="Open Sans" panose="020B0606030504020204" pitchFamily="34" charset="0"/>
              </a:rPr>
              <a:t>in Italia (Bicamerale) – UE contesta </a:t>
            </a:r>
            <a:r>
              <a:rPr lang="it-IT" sz="1000" dirty="0">
                <a:latin typeface="Open Sans" panose="020B0606030504020204" pitchFamily="34" charset="0"/>
                <a:ea typeface="Open Sans" panose="020B0606030504020204" pitchFamily="34" charset="0"/>
                <a:cs typeface="Open Sans" panose="020B0606030504020204" pitchFamily="34" charset="0"/>
              </a:rPr>
              <a:t>rapporto debito / PIL a ITA e GRE - dal maggio </a:t>
            </a:r>
            <a:r>
              <a:rPr lang="it-IT" sz="1000" dirty="0" smtClean="0">
                <a:latin typeface="Open Sans" panose="020B0606030504020204" pitchFamily="34" charset="0"/>
                <a:ea typeface="Open Sans" panose="020B0606030504020204" pitchFamily="34" charset="0"/>
                <a:cs typeface="Open Sans" panose="020B0606030504020204" pitchFamily="34" charset="0"/>
              </a:rPr>
              <a:t>1996 </a:t>
            </a:r>
            <a:r>
              <a:rPr lang="it-IT" sz="1000" dirty="0">
                <a:latin typeface="Open Sans" panose="020B0606030504020204" pitchFamily="34" charset="0"/>
                <a:ea typeface="Open Sans" panose="020B0606030504020204" pitchFamily="34" charset="0"/>
                <a:cs typeface="Open Sans" panose="020B0606030504020204" pitchFamily="34" charset="0"/>
              </a:rPr>
              <a:t>Governo Prodi I Min LPS Damiano - prosegue il modello concertazione sociale </a:t>
            </a:r>
          </a:p>
          <a:p>
            <a:r>
              <a:rPr lang="it-IT" sz="1000" b="1" dirty="0">
                <a:latin typeface="Open Sans" panose="020B0606030504020204" pitchFamily="34" charset="0"/>
                <a:ea typeface="Open Sans" panose="020B0606030504020204" pitchFamily="34" charset="0"/>
                <a:cs typeface="Open Sans" panose="020B0606030504020204" pitchFamily="34" charset="0"/>
              </a:rPr>
              <a:t>L. 449/1997 (Governo Prodi)</a:t>
            </a:r>
          </a:p>
          <a:p>
            <a:r>
              <a:rPr lang="it-IT" sz="1000" dirty="0">
                <a:latin typeface="Open Sans" panose="020B0606030504020204" pitchFamily="34" charset="0"/>
                <a:ea typeface="Open Sans" panose="020B0606030504020204" pitchFamily="34" charset="0"/>
                <a:cs typeface="Open Sans" panose="020B0606030504020204" pitchFamily="34" charset="0"/>
              </a:rPr>
              <a:t>Obiettivo generale: Ristrutturazione del bilancio dello Stato per conseguire i requisiti di accesso all’Euro (2001) - le riforme sono quasi sempre contenute in manovre economico finanziario  </a:t>
            </a:r>
          </a:p>
          <a:p>
            <a:r>
              <a:rPr lang="it-IT" sz="1000" i="1" dirty="0">
                <a:latin typeface="Open Sans" panose="020B0606030504020204" pitchFamily="34" charset="0"/>
                <a:ea typeface="Open Sans" panose="020B0606030504020204" pitchFamily="34" charset="0"/>
                <a:cs typeface="Open Sans" panose="020B0606030504020204" pitchFamily="34" charset="0"/>
              </a:rPr>
              <a:t>Art. 64. (Norme finali) 1. Le entrate derivanti dalla presente legge sono riservate all'erario e concorrono alla copertura degli oneri per il servizio del debito pubblico, nonché alla realizzazione delle linee di politica economica e finanziaria in funzione degli impegni di riequilibrio del bilancio assunti in sede comunitaria. Con decreto del Ministro delle finanze, di concerto con il Ministro del tesoro, del bilancio e della programmazione economica, da emanare entro novanta giorni dalla data di entrata in vigore della presente legge, sono stabilite, ove necessario, le modalità di attuazione del presente articolo.</a:t>
            </a:r>
          </a:p>
          <a:p>
            <a:r>
              <a:rPr lang="it-IT" sz="1000" dirty="0">
                <a:latin typeface="Open Sans" panose="020B0606030504020204" pitchFamily="34" charset="0"/>
                <a:ea typeface="Open Sans" panose="020B0606030504020204" pitchFamily="34" charset="0"/>
                <a:cs typeface="Open Sans" panose="020B0606030504020204" pitchFamily="34" charset="0"/>
              </a:rPr>
              <a:t>Target/risultato spesa: valore della manovra complessiva 25.000MLD Lire - miglioramento rapporto indebitamento netto (saldo bilancio stato) / PIL che però rimarrà invariato al 2,6% - dalla relazione di fine anno 1998 di Banca d’Italia: Secondo le previsioni elaborate dall’INPS e dalla Ragioneria generale dello Stato, in assenza di interventi correttivi, la dinamica della spesa pensionistica richiederà nei prossimi decenni un aumento delle aliquote contributive o un maggiore ricorso alla fiscalità generale. Entrambe le soluzioni contrastano con l’esigenza di ridurre la pressione fiscale. Per contenere la dinamica della spesa senza incidere negativamente sul tenore di vita dei futuri pensionati, è necessario assicurare un significativo aumento dell’età media di pensionamento e sviluppare la previdenza integrativa lungo le linee tracciate dalle riforme già introdotte. </a:t>
            </a:r>
          </a:p>
          <a:p>
            <a:r>
              <a:rPr lang="it-IT" sz="1000" dirty="0">
                <a:latin typeface="Open Sans" panose="020B0606030504020204" pitchFamily="34" charset="0"/>
                <a:ea typeface="Open Sans" panose="020B0606030504020204" pitchFamily="34" charset="0"/>
                <a:cs typeface="Open Sans" panose="020B0606030504020204" pitchFamily="34" charset="0"/>
              </a:rPr>
              <a:t>Risparmi manovre 1992-1997 = 144mila MLD Lire </a:t>
            </a:r>
          </a:p>
          <a:p>
            <a:r>
              <a:rPr lang="it-IT" sz="1000" dirty="0">
                <a:latin typeface="Open Sans" panose="020B0606030504020204" pitchFamily="34" charset="0"/>
                <a:ea typeface="Open Sans" panose="020B0606030504020204" pitchFamily="34" charset="0"/>
                <a:cs typeface="Open Sans" panose="020B0606030504020204" pitchFamily="34" charset="0"/>
              </a:rPr>
              <a:t>Misure previdenziali: </a:t>
            </a:r>
          </a:p>
          <a:p>
            <a:r>
              <a:rPr lang="it-IT" sz="1000" dirty="0" smtClean="0">
                <a:latin typeface="Open Sans" panose="020B0606030504020204" pitchFamily="34" charset="0"/>
                <a:ea typeface="Open Sans" panose="020B0606030504020204" pitchFamily="34" charset="0"/>
                <a:cs typeface="Open Sans" panose="020B0606030504020204" pitchFamily="34" charset="0"/>
              </a:rPr>
              <a:t>•   	accelerazione </a:t>
            </a:r>
            <a:r>
              <a:rPr lang="it-IT" sz="1000" dirty="0">
                <a:latin typeface="Open Sans" panose="020B0606030504020204" pitchFamily="34" charset="0"/>
                <a:ea typeface="Open Sans" panose="020B0606030504020204" pitchFamily="34" charset="0"/>
                <a:cs typeface="Open Sans" panose="020B0606030504020204" pitchFamily="34" charset="0"/>
              </a:rPr>
              <a:t>escalation età associata ai 35 anni per la pensione di anzianità (Dini andava a regime 57 anni nel 2006 Prodi a regime nel 2002) - sono esenti operai </a:t>
            </a:r>
            <a:r>
              <a:rPr lang="it-IT" sz="1000" dirty="0" smtClean="0">
                <a:latin typeface="Open Sans" panose="020B0606030504020204" pitchFamily="34" charset="0"/>
                <a:ea typeface="Open Sans" panose="020B0606030504020204" pitchFamily="34" charset="0"/>
                <a:cs typeface="Open Sans" panose="020B0606030504020204" pitchFamily="34" charset="0"/>
              </a:rPr>
              <a:t>	impiegati </a:t>
            </a:r>
            <a:r>
              <a:rPr lang="it-IT" sz="1000" dirty="0">
                <a:latin typeface="Open Sans" panose="020B0606030504020204" pitchFamily="34" charset="0"/>
                <a:ea typeface="Open Sans" panose="020B0606030504020204" pitchFamily="34" charset="0"/>
                <a:cs typeface="Open Sans" panose="020B0606030504020204" pitchFamily="34" charset="0"/>
              </a:rPr>
              <a:t>precoci disoccupati e versamenti volontari</a:t>
            </a:r>
          </a:p>
          <a:p>
            <a:r>
              <a:rPr lang="it-IT" sz="1000" dirty="0">
                <a:latin typeface="Open Sans" panose="020B0606030504020204" pitchFamily="34" charset="0"/>
                <a:ea typeface="Open Sans" panose="020B0606030504020204" pitchFamily="34" charset="0"/>
                <a:cs typeface="Open Sans" panose="020B0606030504020204" pitchFamily="34" charset="0"/>
              </a:rPr>
              <a:t>•	aliquote di calcolo delle pensioni unificate (anche Fondi)</a:t>
            </a:r>
          </a:p>
          <a:p>
            <a:r>
              <a:rPr lang="it-IT" sz="1000" dirty="0">
                <a:latin typeface="Open Sans" panose="020B0606030504020204" pitchFamily="34" charset="0"/>
                <a:ea typeface="Open Sans" panose="020B0606030504020204" pitchFamily="34" charset="0"/>
                <a:cs typeface="Open Sans" panose="020B0606030504020204" pitchFamily="34" charset="0"/>
              </a:rPr>
              <a:t>•	cessa il regime del pensionamento anticipato nel </a:t>
            </a:r>
            <a:r>
              <a:rPr lang="it-IT" sz="1000" dirty="0" smtClean="0">
                <a:latin typeface="Open Sans" panose="020B0606030504020204" pitchFamily="34" charset="0"/>
                <a:ea typeface="Open Sans" panose="020B0606030504020204" pitchFamily="34" charset="0"/>
                <a:cs typeface="Open Sans" panose="020B0606030504020204" pitchFamily="34" charset="0"/>
              </a:rPr>
              <a:t>Pubblico Impiego </a:t>
            </a:r>
            <a:r>
              <a:rPr lang="it-IT" sz="1000" dirty="0">
                <a:latin typeface="Open Sans" panose="020B0606030504020204" pitchFamily="34" charset="0"/>
                <a:ea typeface="Open Sans" panose="020B0606030504020204" pitchFamily="34" charset="0"/>
                <a:cs typeface="Open Sans" panose="020B0606030504020204" pitchFamily="34" charset="0"/>
              </a:rPr>
              <a:t>(baby residuali) con penalizzazione</a:t>
            </a:r>
          </a:p>
          <a:p>
            <a:r>
              <a:rPr lang="it-IT" sz="1000" dirty="0">
                <a:latin typeface="Open Sans" panose="020B0606030504020204" pitchFamily="34" charset="0"/>
                <a:ea typeface="Open Sans" panose="020B0606030504020204" pitchFamily="34" charset="0"/>
                <a:cs typeface="Open Sans" panose="020B0606030504020204" pitchFamily="34" charset="0"/>
              </a:rPr>
              <a:t>•	armonizzazione aliquote di finanziamento Fondo Elettici e Telefonici</a:t>
            </a:r>
          </a:p>
          <a:p>
            <a:r>
              <a:rPr lang="it-IT" sz="1000" dirty="0">
                <a:latin typeface="Open Sans" panose="020B0606030504020204" pitchFamily="34" charset="0"/>
                <a:ea typeface="Open Sans" panose="020B0606030504020204" pitchFamily="34" charset="0"/>
                <a:cs typeface="Open Sans" panose="020B0606030504020204" pitchFamily="34" charset="0"/>
              </a:rPr>
              <a:t>•	innalzamento graduale aliquote di finanziamento della </a:t>
            </a:r>
            <a:r>
              <a:rPr lang="it-IT" sz="1000" dirty="0" smtClean="0">
                <a:latin typeface="Open Sans" panose="020B0606030504020204" pitchFamily="34" charset="0"/>
                <a:ea typeface="Open Sans" panose="020B0606030504020204" pitchFamily="34" charset="0"/>
                <a:cs typeface="Open Sans" panose="020B0606030504020204" pitchFamily="34" charset="0"/>
              </a:rPr>
              <a:t>Gestione Separata </a:t>
            </a:r>
            <a:r>
              <a:rPr lang="it-IT" sz="1000" dirty="0">
                <a:latin typeface="Open Sans" panose="020B0606030504020204" pitchFamily="34" charset="0"/>
                <a:ea typeface="Open Sans" panose="020B0606030504020204" pitchFamily="34" charset="0"/>
                <a:cs typeface="Open Sans" panose="020B0606030504020204" pitchFamily="34" charset="0"/>
              </a:rPr>
              <a:t>dal 15% al 19% - previsione che verrà ampiamente superata da disposizioni successive</a:t>
            </a:r>
          </a:p>
          <a:p>
            <a:r>
              <a:rPr lang="it-IT" sz="1000" dirty="0">
                <a:latin typeface="Open Sans" panose="020B0606030504020204" pitchFamily="34" charset="0"/>
                <a:ea typeface="Open Sans" panose="020B0606030504020204" pitchFamily="34" charset="0"/>
                <a:cs typeface="Open Sans" panose="020B0606030504020204" pitchFamily="34" charset="0"/>
              </a:rPr>
              <a:t>•	innalzamento aliquote di finanziamento delle </a:t>
            </a:r>
            <a:r>
              <a:rPr lang="it-IT" sz="1000" dirty="0" smtClean="0">
                <a:latin typeface="Open Sans" panose="020B0606030504020204" pitchFamily="34" charset="0"/>
                <a:ea typeface="Open Sans" panose="020B0606030504020204" pitchFamily="34" charset="0"/>
                <a:cs typeface="Open Sans" panose="020B0606030504020204" pitchFamily="34" charset="0"/>
              </a:rPr>
              <a:t>Gestioni Speciali Lavoro Autonomo </a:t>
            </a:r>
            <a:r>
              <a:rPr lang="it-IT" sz="1000" dirty="0">
                <a:latin typeface="Open Sans" panose="020B0606030504020204" pitchFamily="34" charset="0"/>
                <a:ea typeface="Open Sans" panose="020B0606030504020204" pitchFamily="34" charset="0"/>
                <a:cs typeface="Open Sans" panose="020B0606030504020204" pitchFamily="34" charset="0"/>
              </a:rPr>
              <a:t>fino al 19%</a:t>
            </a:r>
          </a:p>
          <a:p>
            <a:endParaRPr lang="it-IT" sz="1000" dirty="0">
              <a:latin typeface="Open Sans" panose="020B0606030504020204" pitchFamily="34" charset="0"/>
              <a:ea typeface="Open Sans" panose="020B0606030504020204" pitchFamily="34" charset="0"/>
              <a:cs typeface="Open Sans" panose="020B0606030504020204" pitchFamily="34" charset="0"/>
            </a:endParaRPr>
          </a:p>
          <a:p>
            <a:r>
              <a:rPr lang="it-IT" sz="1000" b="1" dirty="0">
                <a:latin typeface="Open Sans" panose="020B0606030504020204" pitchFamily="34" charset="0"/>
                <a:ea typeface="Open Sans" panose="020B0606030504020204" pitchFamily="34" charset="0"/>
                <a:cs typeface="Open Sans" panose="020B0606030504020204" pitchFamily="34" charset="0"/>
              </a:rPr>
              <a:t>Legge 196/1997 (Pacchetto Treu) </a:t>
            </a:r>
            <a:r>
              <a:rPr lang="it-IT" sz="1000" dirty="0">
                <a:latin typeface="Open Sans" panose="020B0606030504020204" pitchFamily="34" charset="0"/>
                <a:ea typeface="Open Sans" panose="020B0606030504020204" pitchFamily="34" charset="0"/>
                <a:cs typeface="Open Sans" panose="020B0606030504020204" pitchFamily="34" charset="0"/>
              </a:rPr>
              <a:t>e Dlgs 469/1997: riforma collocamento attraverso decentramento a regioni dei servizi per </a:t>
            </a:r>
            <a:r>
              <a:rPr lang="it-IT" sz="1000" dirty="0" smtClean="0">
                <a:latin typeface="Open Sans" panose="020B0606030504020204" pitchFamily="34" charset="0"/>
                <a:ea typeface="Open Sans" panose="020B0606030504020204" pitchFamily="34" charset="0"/>
                <a:cs typeface="Open Sans" panose="020B0606030504020204" pitchFamily="34" charset="0"/>
              </a:rPr>
              <a:t>l’impiego e istituzione Centri per l’Impiego nel territorio; </a:t>
            </a:r>
            <a:r>
              <a:rPr lang="it-IT" sz="1000" dirty="0">
                <a:latin typeface="Open Sans" panose="020B0606030504020204" pitchFamily="34" charset="0"/>
                <a:ea typeface="Open Sans" panose="020B0606030504020204" pitchFamily="34" charset="0"/>
                <a:cs typeface="Open Sans" panose="020B0606030504020204" pitchFamily="34" charset="0"/>
              </a:rPr>
              <a:t>superamento del monopolio pubblico, apertura regolata a privati iscritti a albo nazionale per attività di incrocio domanda/offerta (somministrazione, intermediazione, ricerca e selezione, supporto a ricollocazione; gratuità per il </a:t>
            </a:r>
            <a:r>
              <a:rPr lang="it-IT" sz="1000" dirty="0" smtClean="0">
                <a:latin typeface="Open Sans" panose="020B0606030504020204" pitchFamily="34" charset="0"/>
                <a:ea typeface="Open Sans" panose="020B0606030504020204" pitchFamily="34" charset="0"/>
                <a:cs typeface="Open Sans" panose="020B0606030504020204" pitchFamily="34" charset="0"/>
              </a:rPr>
              <a:t>lavoratore), in deroga al precedente divieto generalizzato di interposizione di manodopera (L.1368/1960). </a:t>
            </a:r>
            <a:br>
              <a:rPr lang="it-IT" sz="1000" dirty="0" smtClean="0">
                <a:latin typeface="Open Sans" panose="020B0606030504020204" pitchFamily="34" charset="0"/>
                <a:ea typeface="Open Sans" panose="020B0606030504020204" pitchFamily="34" charset="0"/>
                <a:cs typeface="Open Sans" panose="020B0606030504020204" pitchFamily="34" charset="0"/>
              </a:rPr>
            </a:br>
            <a:r>
              <a:rPr lang="it-IT" sz="1000" dirty="0" smtClean="0">
                <a:latin typeface="Open Sans" panose="020B0606030504020204" pitchFamily="34" charset="0"/>
                <a:ea typeface="Open Sans" panose="020B0606030504020204" pitchFamily="34" charset="0"/>
                <a:cs typeface="Open Sans" panose="020B0606030504020204" pitchFamily="34" charset="0"/>
              </a:rPr>
              <a:t>Sul </a:t>
            </a:r>
            <a:r>
              <a:rPr lang="it-IT" sz="1000" dirty="0">
                <a:latin typeface="Open Sans" panose="020B0606030504020204" pitchFamily="34" charset="0"/>
                <a:ea typeface="Open Sans" panose="020B0606030504020204" pitchFamily="34" charset="0"/>
                <a:cs typeface="Open Sans" panose="020B0606030504020204" pitchFamily="34" charset="0"/>
              </a:rPr>
              <a:t>versante dei contratti individuali introduzione della fattispecie del lavoro interinale (temporaneità, specializzazione, parità di trattamento). Caratteristiche: forma scritta, subordinazione, rapporto triangolare datore di lavoro-lavoratore-impresa utilizzatrice, corrispondenza fra contratto di lavoro e contratto commerciale fra società di somministrazione e impresa utilizzatrice, responsabilità solidale fra imprese, regolazione causali oggettive da parte di CCNL, disciplina della durata, delle proroghe, delle percentuali massime di utilizzo.</a:t>
            </a:r>
          </a:p>
          <a:p>
            <a:r>
              <a:rPr lang="it-IT" sz="1000" dirty="0">
                <a:latin typeface="Open Sans" panose="020B0606030504020204" pitchFamily="34" charset="0"/>
                <a:ea typeface="Open Sans" panose="020B0606030504020204" pitchFamily="34" charset="0"/>
                <a:cs typeface="Open Sans" panose="020B0606030504020204" pitchFamily="34" charset="0"/>
              </a:rPr>
              <a:t>Introduzione fattispecie del tirocinio formativo, a condizione di obbligo scolastico assolto; massimo 12 mesi e non ha natura di rapporto di </a:t>
            </a:r>
            <a:r>
              <a:rPr lang="it-IT" sz="1000" dirty="0" smtClean="0">
                <a:latin typeface="Open Sans" panose="020B0606030504020204" pitchFamily="34" charset="0"/>
                <a:ea typeface="Open Sans" panose="020B0606030504020204" pitchFamily="34" charset="0"/>
                <a:cs typeface="Open Sans" panose="020B0606030504020204" pitchFamily="34" charset="0"/>
              </a:rPr>
              <a:t>lavoro.</a:t>
            </a:r>
            <a:endParaRPr lang="it-IT"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41" name="TextBox 240">
            <a:extLst>
              <a:ext uri="{FF2B5EF4-FFF2-40B4-BE49-F238E27FC236}">
                <a16:creationId xmlns="" xmlns:a16="http://schemas.microsoft.com/office/drawing/2014/main" id="{E52A4684-FF17-4BE6-8C99-A5B08EE7F233}"/>
              </a:ext>
            </a:extLst>
          </p:cNvPr>
          <p:cNvSpPr txBox="1"/>
          <p:nvPr/>
        </p:nvSpPr>
        <p:spPr>
          <a:xfrm>
            <a:off x="11067939" y="1014344"/>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244" name="TextBox 243">
            <a:extLst>
              <a:ext uri="{FF2B5EF4-FFF2-40B4-BE49-F238E27FC236}">
                <a16:creationId xmlns="" xmlns:a16="http://schemas.microsoft.com/office/drawing/2014/main" id="{B50F1C80-CDE9-4845-83B3-EB3BD1419D08}"/>
              </a:ext>
            </a:extLst>
          </p:cNvPr>
          <p:cNvSpPr txBox="1"/>
          <p:nvPr/>
        </p:nvSpPr>
        <p:spPr>
          <a:xfrm>
            <a:off x="506095" y="917268"/>
            <a:ext cx="11179810" cy="1091032"/>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1998</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600" b="1" dirty="0">
                <a:latin typeface="Open Sans" panose="020B0606030504020204" pitchFamily="34" charset="0"/>
                <a:ea typeface="Open Sans" panose="020B0606030504020204" pitchFamily="34" charset="0"/>
                <a:cs typeface="Open Sans" panose="020B0606030504020204" pitchFamily="34" charset="0"/>
              </a:rPr>
              <a:t>Patto di Natale: </a:t>
            </a:r>
            <a:r>
              <a:rPr lang="it-IT" sz="1600" dirty="0">
                <a:latin typeface="Open Sans" panose="020B0606030504020204" pitchFamily="34" charset="0"/>
                <a:ea typeface="Open Sans" panose="020B0606030504020204" pitchFamily="34" charset="0"/>
                <a:cs typeface="Open Sans" panose="020B0606030504020204" pitchFamily="34" charset="0"/>
              </a:rPr>
              <a:t>controllo </a:t>
            </a:r>
            <a:r>
              <a:rPr lang="it-IT" sz="1600" dirty="0" smtClean="0">
                <a:latin typeface="Open Sans" panose="020B0606030504020204" pitchFamily="34" charset="0"/>
                <a:ea typeface="Open Sans" panose="020B0606030504020204" pitchFamily="34" charset="0"/>
                <a:cs typeface="Open Sans" panose="020B0606030504020204" pitchFamily="34" charset="0"/>
              </a:rPr>
              <a:t>inflazione</a:t>
            </a:r>
            <a:r>
              <a:rPr lang="it-IT" sz="1600" dirty="0">
                <a:latin typeface="Open Sans" panose="020B0606030504020204" pitchFamily="34" charset="0"/>
                <a:ea typeface="Open Sans" panose="020B0606030504020204" pitchFamily="34" charset="0"/>
                <a:cs typeface="Open Sans" panose="020B0606030504020204" pitchFamily="34" charset="0"/>
              </a:rPr>
              <a:t>, sviluppo, Mezzogiorno, occupazione, formazione professionale, formazione continua, </a:t>
            </a:r>
            <a:r>
              <a:rPr lang="it-IT" sz="1600" dirty="0" smtClean="0">
                <a:latin typeface="Open Sans" panose="020B0606030504020204" pitchFamily="34" charset="0"/>
                <a:ea typeface="Open Sans" panose="020B0606030504020204" pitchFamily="34" charset="0"/>
                <a:cs typeface="Open Sans" panose="020B0606030504020204" pitchFamily="34" charset="0"/>
              </a:rPr>
              <a:t>obiettivo obbligo </a:t>
            </a:r>
            <a:r>
              <a:rPr lang="it-IT" sz="1600" dirty="0">
                <a:latin typeface="Open Sans" panose="020B0606030504020204" pitchFamily="34" charset="0"/>
                <a:ea typeface="Open Sans" panose="020B0606030504020204" pitchFamily="34" charset="0"/>
                <a:cs typeface="Open Sans" panose="020B0606030504020204" pitchFamily="34" charset="0"/>
              </a:rPr>
              <a:t>scolastico innalzato a 18 anni </a:t>
            </a:r>
          </a:p>
        </p:txBody>
      </p:sp>
      <p:sp>
        <p:nvSpPr>
          <p:cNvPr id="245" name="TextBox 244">
            <a:extLst>
              <a:ext uri="{FF2B5EF4-FFF2-40B4-BE49-F238E27FC236}">
                <a16:creationId xmlns="" xmlns:a16="http://schemas.microsoft.com/office/drawing/2014/main" id="{EB384D78-8F33-4EB4-BFD1-9526ED8F3733}"/>
              </a:ext>
            </a:extLst>
          </p:cNvPr>
          <p:cNvSpPr txBox="1"/>
          <p:nvPr/>
        </p:nvSpPr>
        <p:spPr>
          <a:xfrm>
            <a:off x="11067939" y="1016076"/>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246" name="TextBox 245">
            <a:extLst>
              <a:ext uri="{FF2B5EF4-FFF2-40B4-BE49-F238E27FC236}">
                <a16:creationId xmlns="" xmlns:a16="http://schemas.microsoft.com/office/drawing/2014/main" id="{AE29BDDA-6163-45B3-BD6A-179C85397D0A}"/>
              </a:ext>
            </a:extLst>
          </p:cNvPr>
          <p:cNvSpPr txBox="1"/>
          <p:nvPr/>
        </p:nvSpPr>
        <p:spPr>
          <a:xfrm>
            <a:off x="506095" y="926700"/>
            <a:ext cx="11179810" cy="2568359"/>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2000</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600" b="1" dirty="0">
                <a:latin typeface="Open Sans" panose="020B0606030504020204" pitchFamily="34" charset="0"/>
                <a:ea typeface="Open Sans" panose="020B0606030504020204" pitchFamily="34" charset="0"/>
                <a:cs typeface="Open Sans" panose="020B0606030504020204" pitchFamily="34" charset="0"/>
              </a:rPr>
              <a:t>L. 388/2000 (Legge Finanziaria - Governo Amato II)</a:t>
            </a:r>
          </a:p>
          <a:p>
            <a:endParaRPr lang="it-IT" sz="1600" dirty="0">
              <a:latin typeface="Open Sans" panose="020B0606030504020204" pitchFamily="34" charset="0"/>
              <a:ea typeface="Open Sans" panose="020B0606030504020204" pitchFamily="34" charset="0"/>
              <a:cs typeface="Open Sans" panose="020B0606030504020204" pitchFamily="34" charset="0"/>
            </a:endParaRPr>
          </a:p>
          <a:p>
            <a:r>
              <a:rPr lang="it-IT" sz="1600" dirty="0">
                <a:latin typeface="Open Sans" panose="020B0606030504020204" pitchFamily="34" charset="0"/>
                <a:ea typeface="Open Sans" panose="020B0606030504020204" pitchFamily="34" charset="0"/>
                <a:cs typeface="Open Sans" panose="020B0606030504020204" pitchFamily="34" charset="0"/>
              </a:rPr>
              <a:t>Segna il ritorno a marginali politiche di spesa - aumento delle maggiorazioni sociali e dell’assegno sociale - prima forma di totalizzazione periodi contributivi (art.71) - totale cumulabilità pensione/lavoro over 40 anni inversione trend normativo - TFR dipendenti pubblici nei Fondi di previdenza complementare -  </a:t>
            </a:r>
          </a:p>
          <a:p>
            <a:endParaRPr lang="it-IT" sz="1600" dirty="0">
              <a:latin typeface="Open Sans" panose="020B0606030504020204" pitchFamily="34" charset="0"/>
              <a:ea typeface="Open Sans" panose="020B0606030504020204" pitchFamily="34" charset="0"/>
              <a:cs typeface="Open Sans" panose="020B0606030504020204" pitchFamily="34" charset="0"/>
            </a:endParaRPr>
          </a:p>
          <a:p>
            <a:r>
              <a:rPr lang="it-IT" sz="1600" b="1" dirty="0">
                <a:latin typeface="Open Sans" panose="020B0606030504020204" pitchFamily="34" charset="0"/>
                <a:ea typeface="Open Sans" panose="020B0606030504020204" pitchFamily="34" charset="0"/>
                <a:cs typeface="Open Sans" panose="020B0606030504020204" pitchFamily="34" charset="0"/>
              </a:rPr>
              <a:t>L. 53/2000 (Congedi parentali): </a:t>
            </a:r>
            <a:r>
              <a:rPr lang="it-IT" sz="1600" dirty="0">
                <a:latin typeface="Open Sans" panose="020B0606030504020204" pitchFamily="34" charset="0"/>
                <a:ea typeface="Open Sans" panose="020B0606030504020204" pitchFamily="34" charset="0"/>
                <a:cs typeface="Open Sans" panose="020B0606030504020204" pitchFamily="34" charset="0"/>
              </a:rPr>
              <a:t>norme a favore di ripartizione lavoro di cura fra uomini  e donne e conciliazione vita/lavoro</a:t>
            </a:r>
          </a:p>
        </p:txBody>
      </p:sp>
      <p:sp>
        <p:nvSpPr>
          <p:cNvPr id="247" name="TextBox 246">
            <a:extLst>
              <a:ext uri="{FF2B5EF4-FFF2-40B4-BE49-F238E27FC236}">
                <a16:creationId xmlns="" xmlns:a16="http://schemas.microsoft.com/office/drawing/2014/main" id="{5225285B-3B21-4E2B-8A6E-495936D8CC96}"/>
              </a:ext>
            </a:extLst>
          </p:cNvPr>
          <p:cNvSpPr txBox="1"/>
          <p:nvPr/>
        </p:nvSpPr>
        <p:spPr>
          <a:xfrm>
            <a:off x="11067939" y="1014092"/>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248" name="TextBox 247">
            <a:extLst>
              <a:ext uri="{FF2B5EF4-FFF2-40B4-BE49-F238E27FC236}">
                <a16:creationId xmlns="" xmlns:a16="http://schemas.microsoft.com/office/drawing/2014/main" id="{BFA8B259-1B7E-4D32-BF5F-6011BCE20368}"/>
              </a:ext>
            </a:extLst>
          </p:cNvPr>
          <p:cNvSpPr txBox="1"/>
          <p:nvPr/>
        </p:nvSpPr>
        <p:spPr>
          <a:xfrm>
            <a:off x="506095" y="925190"/>
            <a:ext cx="11179810" cy="4784350"/>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2001</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600" dirty="0" smtClean="0">
                <a:latin typeface="Open Sans" panose="020B0606030504020204" pitchFamily="34" charset="0"/>
                <a:ea typeface="Open Sans" panose="020B0606030504020204" pitchFamily="34" charset="0"/>
                <a:cs typeface="Open Sans" panose="020B0606030504020204" pitchFamily="34" charset="0"/>
              </a:rPr>
              <a:t>Contesto: a settembre un attacco terroristico colpisce il World </a:t>
            </a:r>
            <a:r>
              <a:rPr lang="it-IT" sz="1600" dirty="0" err="1" smtClean="0">
                <a:latin typeface="Open Sans" panose="020B0606030504020204" pitchFamily="34" charset="0"/>
                <a:ea typeface="Open Sans" panose="020B0606030504020204" pitchFamily="34" charset="0"/>
                <a:cs typeface="Open Sans" panose="020B0606030504020204" pitchFamily="34" charset="0"/>
              </a:rPr>
              <a:t>Trade</a:t>
            </a:r>
            <a:r>
              <a:rPr lang="it-IT" sz="1600" dirty="0" smtClean="0">
                <a:latin typeface="Open Sans" panose="020B0606030504020204" pitchFamily="34" charset="0"/>
                <a:ea typeface="Open Sans" panose="020B0606030504020204" pitchFamily="34" charset="0"/>
                <a:cs typeface="Open Sans" panose="020B0606030504020204" pitchFamily="34" charset="0"/>
              </a:rPr>
              <a:t> Center a NYC e il Pentagono a Washington; la FED taglia i tassi di interesse per undici volte; la coalizione a guida USA e UK </a:t>
            </a:r>
            <a:r>
              <a:rPr lang="it-IT" sz="1600" dirty="0">
                <a:latin typeface="Open Sans" panose="020B0606030504020204" pitchFamily="34" charset="0"/>
                <a:ea typeface="Open Sans" panose="020B0606030504020204" pitchFamily="34" charset="0"/>
                <a:cs typeface="Open Sans" panose="020B0606030504020204" pitchFamily="34" charset="0"/>
              </a:rPr>
              <a:t>invade </a:t>
            </a:r>
            <a:r>
              <a:rPr lang="it-IT" sz="1600" dirty="0" smtClean="0">
                <a:latin typeface="Open Sans" panose="020B0606030504020204" pitchFamily="34" charset="0"/>
                <a:ea typeface="Open Sans" panose="020B0606030504020204" pitchFamily="34" charset="0"/>
                <a:cs typeface="Open Sans" panose="020B0606030504020204" pitchFamily="34" charset="0"/>
              </a:rPr>
              <a:t>l’Afghanistan. Ha inizio la crisi siriana, che si trasforma in conflitto nel 2012. Sommosse popolari in Tunisia innescano la primavera araba. In Italia referendum sulle modifiche al Titolo V della Costituzione; a luglio il summit G8 riunito a Genova si svolge in un clima di violenta repressione delle proteste; il 31 dicembre viene abolita la Lira e sostituita dalla nuova moneta unica europea.</a:t>
            </a:r>
          </a:p>
          <a:p>
            <a:endParaRPr lang="it-IT" sz="1600" b="1" dirty="0" smtClean="0">
              <a:latin typeface="Open Sans" panose="020B0606030504020204" pitchFamily="34" charset="0"/>
              <a:ea typeface="Open Sans" panose="020B0606030504020204" pitchFamily="34" charset="0"/>
              <a:cs typeface="Open Sans" panose="020B0606030504020204" pitchFamily="34" charset="0"/>
            </a:endParaRPr>
          </a:p>
          <a:p>
            <a:r>
              <a:rPr lang="it-IT" sz="1600" b="1" dirty="0" err="1" smtClean="0">
                <a:latin typeface="Open Sans" panose="020B0606030504020204" pitchFamily="34" charset="0"/>
                <a:ea typeface="Open Sans" panose="020B0606030504020204" pitchFamily="34" charset="0"/>
                <a:cs typeface="Open Sans" panose="020B0606030504020204" pitchFamily="34" charset="0"/>
              </a:rPr>
              <a:t>Dlgs</a:t>
            </a:r>
            <a:r>
              <a:rPr lang="it-IT" sz="1600" b="1" dirty="0" smtClean="0">
                <a:latin typeface="Open Sans" panose="020B0606030504020204" pitchFamily="34" charset="0"/>
                <a:ea typeface="Open Sans" panose="020B0606030504020204" pitchFamily="34" charset="0"/>
                <a:cs typeface="Open Sans" panose="020B0606030504020204" pitchFamily="34" charset="0"/>
              </a:rPr>
              <a:t> </a:t>
            </a:r>
            <a:r>
              <a:rPr lang="it-IT" sz="1600" b="1" dirty="0">
                <a:latin typeface="Open Sans" panose="020B0606030504020204" pitchFamily="34" charset="0"/>
                <a:ea typeface="Open Sans" panose="020B0606030504020204" pitchFamily="34" charset="0"/>
                <a:cs typeface="Open Sans" panose="020B0606030504020204" pitchFamily="34" charset="0"/>
              </a:rPr>
              <a:t>361/2001 </a:t>
            </a:r>
            <a:r>
              <a:rPr lang="it-IT" sz="1600" dirty="0">
                <a:latin typeface="Open Sans" panose="020B0606030504020204" pitchFamily="34" charset="0"/>
                <a:ea typeface="Open Sans" panose="020B0606030504020204" pitchFamily="34" charset="0"/>
                <a:cs typeface="Open Sans" panose="020B0606030504020204" pitchFamily="34" charset="0"/>
              </a:rPr>
              <a:t>in attuazione Direttiva 1999/70/CE (post accordo con CES): riforma dei contratti a termine. Ragioni tecniche, produttive, organizzative o sostitutive. CCNL perdono potere regolatorio causali, conservano quello su limiti quantitativi, salvo alcune eccezioni. Prorogabilità in caso di durata inferiore ai tre anni.</a:t>
            </a:r>
          </a:p>
          <a:p>
            <a:endParaRPr lang="it-IT" sz="1600" b="1" dirty="0">
              <a:latin typeface="Open Sans" panose="020B0606030504020204" pitchFamily="34" charset="0"/>
              <a:ea typeface="Open Sans" panose="020B0606030504020204" pitchFamily="34" charset="0"/>
              <a:cs typeface="Open Sans" panose="020B0606030504020204" pitchFamily="34" charset="0"/>
            </a:endParaRPr>
          </a:p>
          <a:p>
            <a:r>
              <a:rPr lang="it-IT" sz="1600" b="1" dirty="0">
                <a:latin typeface="Open Sans" panose="020B0606030504020204" pitchFamily="34" charset="0"/>
                <a:ea typeface="Open Sans" panose="020B0606030504020204" pitchFamily="34" charset="0"/>
                <a:cs typeface="Open Sans" panose="020B0606030504020204" pitchFamily="34" charset="0"/>
              </a:rPr>
              <a:t>Libro Bianco del Governo </a:t>
            </a:r>
            <a:r>
              <a:rPr lang="it-IT" sz="1600" dirty="0">
                <a:latin typeface="Open Sans" panose="020B0606030504020204" pitchFamily="34" charset="0"/>
                <a:ea typeface="Open Sans" panose="020B0606030504020204" pitchFamily="34" charset="0"/>
                <a:cs typeface="Open Sans" panose="020B0606030504020204" pitchFamily="34" charset="0"/>
              </a:rPr>
              <a:t>per la riforma del mercato del lavoro: si accentua il carattere mercantile del contratto di lavoro (derogabilità individuale assistita </a:t>
            </a:r>
            <a:r>
              <a:rPr lang="it-IT" sz="1600" dirty="0" smtClean="0">
                <a:latin typeface="Open Sans" panose="020B0606030504020204" pitchFamily="34" charset="0"/>
                <a:ea typeface="Open Sans" panose="020B0606030504020204" pitchFamily="34" charset="0"/>
                <a:cs typeface="Open Sans" panose="020B0606030504020204" pitchFamily="34" charset="0"/>
              </a:rPr>
              <a:t>da </a:t>
            </a:r>
            <a:r>
              <a:rPr lang="it-IT" sz="1600" dirty="0">
                <a:latin typeface="Open Sans" panose="020B0606030504020204" pitchFamily="34" charset="0"/>
                <a:ea typeface="Open Sans" panose="020B0606030504020204" pitchFamily="34" charset="0"/>
                <a:cs typeface="Open Sans" panose="020B0606030504020204" pitchFamily="34" charset="0"/>
              </a:rPr>
              <a:t>norme collettive; arbitrato secondo equità). Le relazioni industriali vengono informate alla regola dell’accordo collettivo a maggioranza, senza misura della rappresentatività effettiva. Modello “soft law”: </a:t>
            </a:r>
            <a:r>
              <a:rPr lang="it-IT" sz="1600" dirty="0" smtClean="0">
                <a:latin typeface="Open Sans" panose="020B0606030504020204" pitchFamily="34" charset="0"/>
                <a:ea typeface="Open Sans" panose="020B0606030504020204" pitchFamily="34" charset="0"/>
                <a:cs typeface="Open Sans" panose="020B0606030504020204" pitchFamily="34" charset="0"/>
              </a:rPr>
              <a:t>nel lavoro subordinato revisione </a:t>
            </a:r>
            <a:r>
              <a:rPr lang="it-IT" sz="1600" dirty="0">
                <a:latin typeface="Open Sans" panose="020B0606030504020204" pitchFamily="34" charset="0"/>
                <a:ea typeface="Open Sans" panose="020B0606030504020204" pitchFamily="34" charset="0"/>
                <a:cs typeface="Open Sans" panose="020B0606030504020204" pitchFamily="34" charset="0"/>
              </a:rPr>
              <a:t>complessiva delle norme del MdL, a bassa intensità di esigibilità. </a:t>
            </a:r>
            <a:r>
              <a:rPr lang="it-IT" sz="1600" dirty="0" smtClean="0">
                <a:latin typeface="Open Sans" panose="020B0606030504020204" pitchFamily="34" charset="0"/>
                <a:ea typeface="Open Sans" panose="020B0606030504020204" pitchFamily="34" charset="0"/>
                <a:cs typeface="Open Sans" panose="020B0606030504020204" pitchFamily="34" charset="0"/>
              </a:rPr>
              <a:t>Insieme </a:t>
            </a:r>
            <a:r>
              <a:rPr lang="it-IT" sz="1600" dirty="0">
                <a:latin typeface="Open Sans" panose="020B0606030504020204" pitchFamily="34" charset="0"/>
                <a:ea typeface="Open Sans" panose="020B0606030504020204" pitchFamily="34" charset="0"/>
                <a:cs typeface="Open Sans" panose="020B0606030504020204" pitchFamily="34" charset="0"/>
              </a:rPr>
              <a:t>a revisione della disciplina di tutela nei licenziamenti </a:t>
            </a:r>
            <a:r>
              <a:rPr lang="it-IT" sz="1600" dirty="0" smtClean="0">
                <a:latin typeface="Open Sans" panose="020B0606030504020204" pitchFamily="34" charset="0"/>
                <a:ea typeface="Open Sans" panose="020B0606030504020204" pitchFamily="34" charset="0"/>
                <a:cs typeface="Open Sans" panose="020B0606030504020204" pitchFamily="34" charset="0"/>
              </a:rPr>
              <a:t>(limitazione reintegro ex art.18 St. Lav.).</a:t>
            </a:r>
            <a:endParaRPr lang="it-IT"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49" name="TextBox 248">
            <a:extLst>
              <a:ext uri="{FF2B5EF4-FFF2-40B4-BE49-F238E27FC236}">
                <a16:creationId xmlns="" xmlns:a16="http://schemas.microsoft.com/office/drawing/2014/main" id="{321A6366-1E91-43F5-8E18-96302F95BADF}"/>
              </a:ext>
            </a:extLst>
          </p:cNvPr>
          <p:cNvSpPr txBox="1"/>
          <p:nvPr/>
        </p:nvSpPr>
        <p:spPr>
          <a:xfrm>
            <a:off x="11067939" y="999435"/>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152" name="TextBox 151">
            <a:extLst>
              <a:ext uri="{FF2B5EF4-FFF2-40B4-BE49-F238E27FC236}">
                <a16:creationId xmlns="" xmlns:a16="http://schemas.microsoft.com/office/drawing/2014/main" id="{039B33BD-63E0-4008-B46B-0C1787BA81FF}"/>
              </a:ext>
            </a:extLst>
          </p:cNvPr>
          <p:cNvSpPr txBox="1"/>
          <p:nvPr/>
        </p:nvSpPr>
        <p:spPr>
          <a:xfrm>
            <a:off x="506095" y="933092"/>
            <a:ext cx="11179810" cy="1337253"/>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2002</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600" b="1" dirty="0">
                <a:latin typeface="Open Sans" panose="020B0606030504020204" pitchFamily="34" charset="0"/>
                <a:ea typeface="Open Sans" panose="020B0606030504020204" pitchFamily="34" charset="0"/>
                <a:cs typeface="Open Sans" panose="020B0606030504020204" pitchFamily="34" charset="0"/>
              </a:rPr>
              <a:t>Patto per l’Italia: </a:t>
            </a:r>
            <a:r>
              <a:rPr lang="it-IT" sz="1600" dirty="0">
                <a:latin typeface="Open Sans" panose="020B0606030504020204" pitchFamily="34" charset="0"/>
                <a:ea typeface="Open Sans" panose="020B0606030504020204" pitchFamily="34" charset="0"/>
                <a:cs typeface="Open Sans" panose="020B0606030504020204" pitchFamily="34" charset="0"/>
              </a:rPr>
              <a:t>accordo separato su contenuti Libro Bianco </a:t>
            </a:r>
            <a:r>
              <a:rPr lang="it-IT" sz="1600" dirty="0" smtClean="0">
                <a:latin typeface="Open Sans" panose="020B0606030504020204" pitchFamily="34" charset="0"/>
                <a:ea typeface="Open Sans" panose="020B0606030504020204" pitchFamily="34" charset="0"/>
                <a:cs typeface="Open Sans" panose="020B0606030504020204" pitchFamily="34" charset="0"/>
              </a:rPr>
              <a:t>2001 </a:t>
            </a:r>
            <a:r>
              <a:rPr lang="it-IT" sz="1600" dirty="0">
                <a:latin typeface="Open Sans" panose="020B0606030504020204" pitchFamily="34" charset="0"/>
                <a:ea typeface="Open Sans" panose="020B0606030504020204" pitchFamily="34" charset="0"/>
                <a:cs typeface="Open Sans" panose="020B0606030504020204" pitchFamily="34" charset="0"/>
              </a:rPr>
              <a:t>tra Governo, associazioni datoriali, Cisl Uil, sindacati autonomi. Sospensione reintegro licenziamenti per tre anni per aziende che crescono oltre i 16 dipendenti.</a:t>
            </a:r>
          </a:p>
        </p:txBody>
      </p:sp>
      <p:sp>
        <p:nvSpPr>
          <p:cNvPr id="153" name="TextBox 152">
            <a:extLst>
              <a:ext uri="{FF2B5EF4-FFF2-40B4-BE49-F238E27FC236}">
                <a16:creationId xmlns="" xmlns:a16="http://schemas.microsoft.com/office/drawing/2014/main" id="{51BD1B24-5422-4EF2-B7CA-EDE0D9A7AE81}"/>
              </a:ext>
            </a:extLst>
          </p:cNvPr>
          <p:cNvSpPr txBox="1"/>
          <p:nvPr/>
        </p:nvSpPr>
        <p:spPr>
          <a:xfrm>
            <a:off x="11067939" y="992194"/>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154" name="TextBox 153">
            <a:extLst>
              <a:ext uri="{FF2B5EF4-FFF2-40B4-BE49-F238E27FC236}">
                <a16:creationId xmlns="" xmlns:a16="http://schemas.microsoft.com/office/drawing/2014/main" id="{02143CBC-EEB6-4489-81F7-2B95BF5523E8}"/>
              </a:ext>
            </a:extLst>
          </p:cNvPr>
          <p:cNvSpPr txBox="1"/>
          <p:nvPr/>
        </p:nvSpPr>
        <p:spPr>
          <a:xfrm>
            <a:off x="506095" y="914835"/>
            <a:ext cx="11179810" cy="3799465"/>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2003</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600" dirty="0" smtClean="0">
                <a:latin typeface="Open Sans" panose="020B0606030504020204" pitchFamily="34" charset="0"/>
                <a:ea typeface="Open Sans" panose="020B0606030504020204" pitchFamily="34" charset="0"/>
                <a:cs typeface="Open Sans" panose="020B0606030504020204" pitchFamily="34" charset="0"/>
              </a:rPr>
              <a:t>Contesto: una coalizione internazionale guidata dagli USA invade l’Iraq.</a:t>
            </a:r>
          </a:p>
          <a:p>
            <a:endParaRPr lang="it-IT" sz="1600" dirty="0" smtClean="0">
              <a:latin typeface="Open Sans" panose="020B0606030504020204" pitchFamily="34" charset="0"/>
              <a:ea typeface="Open Sans" panose="020B0606030504020204" pitchFamily="34" charset="0"/>
              <a:cs typeface="Open Sans" panose="020B0606030504020204" pitchFamily="34" charset="0"/>
            </a:endParaRPr>
          </a:p>
          <a:p>
            <a:r>
              <a:rPr lang="it-IT" sz="1600" dirty="0" smtClean="0">
                <a:latin typeface="Open Sans" panose="020B0606030504020204" pitchFamily="34" charset="0"/>
                <a:ea typeface="Open Sans" panose="020B0606030504020204" pitchFamily="34" charset="0"/>
                <a:cs typeface="Open Sans" panose="020B0606030504020204" pitchFamily="34" charset="0"/>
              </a:rPr>
              <a:t>Legge </a:t>
            </a:r>
            <a:r>
              <a:rPr lang="it-IT" sz="1600" dirty="0">
                <a:latin typeface="Open Sans" panose="020B0606030504020204" pitchFamily="34" charset="0"/>
                <a:ea typeface="Open Sans" panose="020B0606030504020204" pitchFamily="34" charset="0"/>
                <a:cs typeface="Open Sans" panose="020B0606030504020204" pitchFamily="34" charset="0"/>
              </a:rPr>
              <a:t>30/2003 e </a:t>
            </a:r>
            <a:r>
              <a:rPr lang="it-IT" sz="1600" b="1" dirty="0">
                <a:latin typeface="Open Sans" panose="020B0606030504020204" pitchFamily="34" charset="0"/>
                <a:ea typeface="Open Sans" panose="020B0606030504020204" pitchFamily="34" charset="0"/>
                <a:cs typeface="Open Sans" panose="020B0606030504020204" pitchFamily="34" charset="0"/>
              </a:rPr>
              <a:t>Dlgs 276/2003</a:t>
            </a:r>
            <a:r>
              <a:rPr lang="it-IT" sz="1600" dirty="0">
                <a:latin typeface="Open Sans" panose="020B0606030504020204" pitchFamily="34" charset="0"/>
                <a:ea typeface="Open Sans" panose="020B0606030504020204" pitchFamily="34" charset="0"/>
                <a:cs typeface="Open Sans" panose="020B0606030504020204" pitchFamily="34" charset="0"/>
              </a:rPr>
              <a:t>: precarizzazione del lavoro subordinato attraverso moltiplicazione tipologie contrattuali non </a:t>
            </a:r>
            <a:r>
              <a:rPr lang="it-IT" sz="1600" dirty="0" smtClean="0">
                <a:latin typeface="Open Sans" panose="020B0606030504020204" pitchFamily="34" charset="0"/>
                <a:ea typeface="Open Sans" panose="020B0606030504020204" pitchFamily="34" charset="0"/>
                <a:cs typeface="Open Sans" panose="020B0606030504020204" pitchFamily="34" charset="0"/>
              </a:rPr>
              <a:t>standard; </a:t>
            </a:r>
            <a:r>
              <a:rPr lang="it-IT" sz="1600" dirty="0">
                <a:latin typeface="Open Sans" panose="020B0606030504020204" pitchFamily="34" charset="0"/>
                <a:ea typeface="Open Sans" panose="020B0606030504020204" pitchFamily="34" charset="0"/>
                <a:cs typeface="Open Sans" panose="020B0606030504020204" pitchFamily="34" charset="0"/>
              </a:rPr>
              <a:t>modifiche alla disciplina del lavoro interinale (somministrazione a termine e staff leasing</a:t>
            </a:r>
            <a:r>
              <a:rPr lang="it-IT" sz="1600" dirty="0" smtClean="0">
                <a:latin typeface="Open Sans" panose="020B0606030504020204" pitchFamily="34" charset="0"/>
                <a:ea typeface="Open Sans" panose="020B0606030504020204" pitchFamily="34" charset="0"/>
                <a:cs typeface="Open Sans" panose="020B0606030504020204" pitchFamily="34" charset="0"/>
              </a:rPr>
              <a:t>); </a:t>
            </a:r>
            <a:r>
              <a:rPr lang="it-IT" sz="1600" dirty="0">
                <a:latin typeface="Open Sans" panose="020B0606030504020204" pitchFamily="34" charset="0"/>
                <a:ea typeface="Open Sans" panose="020B0606030504020204" pitchFamily="34" charset="0"/>
                <a:cs typeface="Open Sans" panose="020B0606030504020204" pitchFamily="34" charset="0"/>
              </a:rPr>
              <a:t>lavoro intermittente (causali definite da CCNL e limiti di età -&lt;25 anni /&gt;45 anni</a:t>
            </a:r>
            <a:r>
              <a:rPr lang="it-IT" sz="1600" dirty="0" smtClean="0">
                <a:latin typeface="Open Sans" panose="020B0606030504020204" pitchFamily="34" charset="0"/>
                <a:ea typeface="Open Sans" panose="020B0606030504020204" pitchFamily="34" charset="0"/>
                <a:cs typeface="Open Sans" panose="020B0606030504020204" pitchFamily="34" charset="0"/>
              </a:rPr>
              <a:t>); </a:t>
            </a:r>
            <a:r>
              <a:rPr lang="it-IT" sz="1600" dirty="0">
                <a:latin typeface="Open Sans" panose="020B0606030504020204" pitchFamily="34" charset="0"/>
                <a:ea typeface="Open Sans" panose="020B0606030504020204" pitchFamily="34" charset="0"/>
                <a:cs typeface="Open Sans" panose="020B0606030504020204" pitchFamily="34" charset="0"/>
              </a:rPr>
              <a:t>lavoro </a:t>
            </a:r>
            <a:r>
              <a:rPr lang="it-IT" sz="1600" dirty="0" smtClean="0">
                <a:latin typeface="Open Sans" panose="020B0606030504020204" pitchFamily="34" charset="0"/>
                <a:ea typeface="Open Sans" panose="020B0606030504020204" pitchFamily="34" charset="0"/>
                <a:cs typeface="Open Sans" panose="020B0606030504020204" pitchFamily="34" charset="0"/>
              </a:rPr>
              <a:t>ripartito; </a:t>
            </a:r>
            <a:r>
              <a:rPr lang="it-IT" sz="1600" dirty="0">
                <a:latin typeface="Open Sans" panose="020B0606030504020204" pitchFamily="34" charset="0"/>
                <a:ea typeface="Open Sans" panose="020B0606030504020204" pitchFamily="34" charset="0"/>
                <a:cs typeface="Open Sans" panose="020B0606030504020204" pitchFamily="34" charset="0"/>
              </a:rPr>
              <a:t>contratto di inserimento (limiti caratteristiche soggettive). Revisione della parasubordinazione: abrogazione collaborazioni coordinate e continuative; collaborazione ammessa solo in relazione a progetto (co.co.pro); forma scritta del contratto; diritto alla sospensione del contratto in caso di malattia e maternità; introduzione lavoro accessorio (voucher) con esclusiva fissazione di limiti soggettivi. Revisione art. 2112 C.C. Introduzione certificazione rapporti di </a:t>
            </a:r>
            <a:r>
              <a:rPr lang="it-IT" sz="1600" dirty="0" smtClean="0">
                <a:latin typeface="Open Sans" panose="020B0606030504020204" pitchFamily="34" charset="0"/>
                <a:ea typeface="Open Sans" panose="020B0606030504020204" pitchFamily="34" charset="0"/>
                <a:cs typeface="Open Sans" panose="020B0606030504020204" pitchFamily="34" charset="0"/>
              </a:rPr>
              <a:t>lavoro.</a:t>
            </a:r>
            <a:br>
              <a:rPr lang="it-IT" sz="1600" dirty="0" smtClean="0">
                <a:latin typeface="Open Sans" panose="020B0606030504020204" pitchFamily="34" charset="0"/>
                <a:ea typeface="Open Sans" panose="020B0606030504020204" pitchFamily="34" charset="0"/>
                <a:cs typeface="Open Sans" panose="020B0606030504020204" pitchFamily="34" charset="0"/>
              </a:rPr>
            </a:br>
            <a:endParaRPr lang="it-IT" sz="1600" dirty="0" smtClean="0">
              <a:latin typeface="Open Sans" panose="020B0606030504020204" pitchFamily="34" charset="0"/>
              <a:ea typeface="Open Sans" panose="020B0606030504020204" pitchFamily="34" charset="0"/>
              <a:cs typeface="Open Sans" panose="020B0606030504020204" pitchFamily="34" charset="0"/>
            </a:endParaRPr>
          </a:p>
          <a:p>
            <a:r>
              <a:rPr lang="it-IT" sz="1600" dirty="0" smtClean="0">
                <a:latin typeface="Open Sans" panose="020B0606030504020204" pitchFamily="34" charset="0"/>
                <a:ea typeface="Open Sans" panose="020B0606030504020204" pitchFamily="34" charset="0"/>
                <a:cs typeface="Open Sans" panose="020B0606030504020204" pitchFamily="34" charset="0"/>
              </a:rPr>
              <a:t>Nessuna modifica alla disciplina dei licenziamenti in seguito alla manifestazione nazionale CGIL 23 a marzo contro l’attuazione del Libro Bianco.</a:t>
            </a:r>
            <a:endParaRPr lang="it-IT"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55" name="TextBox 154">
            <a:extLst>
              <a:ext uri="{FF2B5EF4-FFF2-40B4-BE49-F238E27FC236}">
                <a16:creationId xmlns="" xmlns:a16="http://schemas.microsoft.com/office/drawing/2014/main" id="{B02C592F-41BC-4528-8913-A19148E96899}"/>
              </a:ext>
            </a:extLst>
          </p:cNvPr>
          <p:cNvSpPr txBox="1"/>
          <p:nvPr/>
        </p:nvSpPr>
        <p:spPr>
          <a:xfrm>
            <a:off x="11067939" y="972906"/>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156" name="TextBox 155">
            <a:extLst>
              <a:ext uri="{FF2B5EF4-FFF2-40B4-BE49-F238E27FC236}">
                <a16:creationId xmlns="" xmlns:a16="http://schemas.microsoft.com/office/drawing/2014/main" id="{7AC3C398-EF44-4327-8C26-D84EFDE7BAFC}"/>
              </a:ext>
            </a:extLst>
          </p:cNvPr>
          <p:cNvSpPr txBox="1"/>
          <p:nvPr/>
        </p:nvSpPr>
        <p:spPr>
          <a:xfrm>
            <a:off x="506095" y="914835"/>
            <a:ext cx="11179810" cy="5800013"/>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2004 e 2005</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300" dirty="0">
                <a:latin typeface="Open Sans" panose="020B0606030504020204" pitchFamily="34" charset="0"/>
                <a:ea typeface="Open Sans" panose="020B0606030504020204" pitchFamily="34" charset="0"/>
                <a:cs typeface="Open Sans" panose="020B0606030504020204" pitchFamily="34" charset="0"/>
              </a:rPr>
              <a:t>Contesto: ad Harvard nasce Facebook e il giorno di S. Stefano il più grande maremoto della storia provoca nel sudest asiatico oltre 0,5ML di vittime - Governo Berlusconi II dal 2001 MLPS è </a:t>
            </a:r>
            <a:r>
              <a:rPr lang="it-IT" sz="1300" dirty="0" smtClean="0">
                <a:latin typeface="Open Sans" panose="020B0606030504020204" pitchFamily="34" charset="0"/>
                <a:ea typeface="Open Sans" panose="020B0606030504020204" pitchFamily="34" charset="0"/>
                <a:cs typeface="Open Sans" panose="020B0606030504020204" pitchFamily="34" charset="0"/>
              </a:rPr>
              <a:t>Maroni.  </a:t>
            </a:r>
            <a:endParaRPr lang="it-IT" sz="1300" dirty="0">
              <a:latin typeface="Open Sans" panose="020B0606030504020204" pitchFamily="34" charset="0"/>
              <a:ea typeface="Open Sans" panose="020B0606030504020204" pitchFamily="34" charset="0"/>
              <a:cs typeface="Open Sans" panose="020B0606030504020204" pitchFamily="34" charset="0"/>
            </a:endParaRPr>
          </a:p>
          <a:p>
            <a:endParaRPr lang="it-IT" sz="1300" dirty="0">
              <a:latin typeface="Open Sans" panose="020B0606030504020204" pitchFamily="34" charset="0"/>
              <a:ea typeface="Open Sans" panose="020B0606030504020204" pitchFamily="34" charset="0"/>
              <a:cs typeface="Open Sans" panose="020B0606030504020204" pitchFamily="34" charset="0"/>
            </a:endParaRPr>
          </a:p>
          <a:p>
            <a:r>
              <a:rPr lang="it-IT" sz="1300" b="1" dirty="0">
                <a:latin typeface="Open Sans" panose="020B0606030504020204" pitchFamily="34" charset="0"/>
                <a:ea typeface="Open Sans" panose="020B0606030504020204" pitchFamily="34" charset="0"/>
                <a:cs typeface="Open Sans" panose="020B0606030504020204" pitchFamily="34" charset="0"/>
              </a:rPr>
              <a:t>L.243/2004 e Dlgs 252/2005</a:t>
            </a:r>
          </a:p>
          <a:p>
            <a:r>
              <a:rPr lang="it-IT" sz="1300" dirty="0">
                <a:latin typeface="Open Sans" panose="020B0606030504020204" pitchFamily="34" charset="0"/>
                <a:ea typeface="Open Sans" panose="020B0606030504020204" pitchFamily="34" charset="0"/>
                <a:cs typeface="Open Sans" panose="020B0606030504020204" pitchFamily="34" charset="0"/>
              </a:rPr>
              <a:t>Obiettivo generale: riduzione della spesa previdenziale mediante incremento età pensionabile effettiva - incentivo all’adesione alla previdenza complementare; la manovra viene presentata come riequilibrio generazionale e incentivo ai lavoratori più anziani (cosiddetto “super-bonus") </a:t>
            </a:r>
          </a:p>
          <a:p>
            <a:r>
              <a:rPr lang="it-IT" sz="1300" dirty="0">
                <a:latin typeface="Open Sans" panose="020B0606030504020204" pitchFamily="34" charset="0"/>
                <a:ea typeface="Open Sans" panose="020B0606030504020204" pitchFamily="34" charset="0"/>
                <a:cs typeface="Open Sans" panose="020B0606030504020204" pitchFamily="34" charset="0"/>
              </a:rPr>
              <a:t>Target/risultato spesa: nel bilancio dell’INPS separare assistenza previdenza per favorire analisi più precise  </a:t>
            </a:r>
          </a:p>
          <a:p>
            <a:r>
              <a:rPr lang="it-IT" sz="1300" dirty="0">
                <a:latin typeface="Open Sans" panose="020B0606030504020204" pitchFamily="34" charset="0"/>
                <a:ea typeface="Open Sans" panose="020B0606030504020204" pitchFamily="34" charset="0"/>
                <a:cs typeface="Open Sans" panose="020B0606030504020204" pitchFamily="34" charset="0"/>
              </a:rPr>
              <a:t>Misure previdenziali: </a:t>
            </a:r>
          </a:p>
          <a:p>
            <a:r>
              <a:rPr lang="it-IT" sz="1300" dirty="0">
                <a:latin typeface="Open Sans" panose="020B0606030504020204" pitchFamily="34" charset="0"/>
                <a:ea typeface="Open Sans" panose="020B0606030504020204" pitchFamily="34" charset="0"/>
                <a:cs typeface="Open Sans" panose="020B0606030504020204" pitchFamily="34" charset="0"/>
              </a:rPr>
              <a:t>•	totalizzazione sia per ANZ che per VO con minimo di 5 anni nella gestione e riduzione da 6 a 3 anni </a:t>
            </a:r>
            <a:r>
              <a:rPr lang="it-IT" sz="1300" dirty="0" smtClean="0">
                <a:latin typeface="Open Sans" panose="020B0606030504020204" pitchFamily="34" charset="0"/>
                <a:ea typeface="Open Sans" panose="020B0606030504020204" pitchFamily="34" charset="0"/>
                <a:cs typeface="Open Sans" panose="020B0606030504020204" pitchFamily="34" charset="0"/>
              </a:rPr>
              <a:t>contributi per </a:t>
            </a:r>
            <a:r>
              <a:rPr lang="it-IT" sz="1300" dirty="0">
                <a:latin typeface="Open Sans" panose="020B0606030504020204" pitchFamily="34" charset="0"/>
                <a:ea typeface="Open Sans" panose="020B0606030504020204" pitchFamily="34" charset="0"/>
                <a:cs typeface="Open Sans" panose="020B0606030504020204" pitchFamily="34" charset="0"/>
              </a:rPr>
              <a:t>cumulo</a:t>
            </a:r>
          </a:p>
          <a:p>
            <a:r>
              <a:rPr lang="it-IT" sz="1300" dirty="0">
                <a:latin typeface="Open Sans" panose="020B0606030504020204" pitchFamily="34" charset="0"/>
                <a:ea typeface="Open Sans" panose="020B0606030504020204" pitchFamily="34" charset="0"/>
                <a:cs typeface="Open Sans" panose="020B0606030504020204" pitchFamily="34" charset="0"/>
              </a:rPr>
              <a:t>•	riscatto laurea pagato dai genitori</a:t>
            </a:r>
          </a:p>
          <a:p>
            <a:r>
              <a:rPr lang="it-IT" sz="1300" dirty="0">
                <a:latin typeface="Open Sans" panose="020B0606030504020204" pitchFamily="34" charset="0"/>
                <a:ea typeface="Open Sans" panose="020B0606030504020204" pitchFamily="34" charset="0"/>
                <a:cs typeface="Open Sans" panose="020B0606030504020204" pitchFamily="34" charset="0"/>
              </a:rPr>
              <a:t>•	pensione anzianità a 40 anni senza età o 35 + età (61F-62M) dal 2009 quota 95 poi 96 poi 97 a regime nel 2013</a:t>
            </a:r>
          </a:p>
          <a:p>
            <a:r>
              <a:rPr lang="it-IT" sz="1300" dirty="0">
                <a:latin typeface="Open Sans" panose="020B0606030504020204" pitchFamily="34" charset="0"/>
                <a:ea typeface="Open Sans" panose="020B0606030504020204" pitchFamily="34" charset="0"/>
                <a:cs typeface="Open Sans" panose="020B0606030504020204" pitchFamily="34" charset="0"/>
              </a:rPr>
              <a:t>•	</a:t>
            </a:r>
            <a:r>
              <a:rPr lang="it-IT" sz="1300" b="1" dirty="0">
                <a:latin typeface="Open Sans" panose="020B0606030504020204" pitchFamily="34" charset="0"/>
                <a:ea typeface="Open Sans" panose="020B0606030504020204" pitchFamily="34" charset="0"/>
                <a:cs typeface="Open Sans" panose="020B0606030504020204" pitchFamily="34" charset="0"/>
              </a:rPr>
              <a:t>introduzione dei requisiti vecchiaia del retributivo anche nel contributivo (60/65)</a:t>
            </a:r>
          </a:p>
          <a:p>
            <a:r>
              <a:rPr lang="it-IT" sz="1300" dirty="0">
                <a:latin typeface="Open Sans" panose="020B0606030504020204" pitchFamily="34" charset="0"/>
                <a:ea typeface="Open Sans" panose="020B0606030504020204" pitchFamily="34" charset="0"/>
                <a:cs typeface="Open Sans" panose="020B0606030504020204" pitchFamily="34" charset="0"/>
              </a:rPr>
              <a:t>•	superbonus (post requisiti anzianità se lavoro no contributi e li prendo in busta paga) - transitoria 2004/2007</a:t>
            </a:r>
          </a:p>
          <a:p>
            <a:r>
              <a:rPr lang="it-IT" sz="1300" dirty="0">
                <a:latin typeface="Open Sans" panose="020B0606030504020204" pitchFamily="34" charset="0"/>
                <a:ea typeface="Open Sans" panose="020B0606030504020204" pitchFamily="34" charset="0"/>
                <a:cs typeface="Open Sans" panose="020B0606030504020204" pitchFamily="34" charset="0"/>
              </a:rPr>
              <a:t>•	revisioni finestre (surrettizio incremento del requisito)</a:t>
            </a:r>
          </a:p>
          <a:p>
            <a:r>
              <a:rPr lang="it-IT" sz="1300" dirty="0">
                <a:latin typeface="Open Sans" panose="020B0606030504020204" pitchFamily="34" charset="0"/>
                <a:ea typeface="Open Sans" panose="020B0606030504020204" pitchFamily="34" charset="0"/>
                <a:cs typeface="Open Sans" panose="020B0606030504020204" pitchFamily="34" charset="0"/>
              </a:rPr>
              <a:t>•	opzione donna</a:t>
            </a:r>
          </a:p>
          <a:p>
            <a:r>
              <a:rPr lang="it-IT" sz="1300" dirty="0">
                <a:latin typeface="Open Sans" panose="020B0606030504020204" pitchFamily="34" charset="0"/>
                <a:ea typeface="Open Sans" panose="020B0606030504020204" pitchFamily="34" charset="0"/>
                <a:cs typeface="Open Sans" panose="020B0606030504020204" pitchFamily="34" charset="0"/>
              </a:rPr>
              <a:t>•	armonizzazione requisiti di pensionamento tutte le gestioni obbligatorie di diritto pubblico</a:t>
            </a:r>
          </a:p>
          <a:p>
            <a:r>
              <a:rPr lang="it-IT" sz="1300" dirty="0">
                <a:latin typeface="Open Sans" panose="020B0606030504020204" pitchFamily="34" charset="0"/>
                <a:ea typeface="Open Sans" panose="020B0606030504020204" pitchFamily="34" charset="0"/>
                <a:cs typeface="Open Sans" panose="020B0606030504020204" pitchFamily="34" charset="0"/>
              </a:rPr>
              <a:t>•	commissione per rideterminare ogni 3 anni i coefficienti di trasformazione dal 2010</a:t>
            </a:r>
          </a:p>
          <a:p>
            <a:r>
              <a:rPr lang="it-IT" sz="1300" dirty="0">
                <a:latin typeface="Open Sans" panose="020B0606030504020204" pitchFamily="34" charset="0"/>
                <a:ea typeface="Open Sans" panose="020B0606030504020204" pitchFamily="34" charset="0"/>
                <a:cs typeface="Open Sans" panose="020B0606030504020204" pitchFamily="34" charset="0"/>
              </a:rPr>
              <a:t>•	contributo pensioni d’oro (incostituzionale?)</a:t>
            </a:r>
          </a:p>
          <a:p>
            <a:r>
              <a:rPr lang="it-IT" sz="1300" dirty="0">
                <a:latin typeface="Open Sans" panose="020B0606030504020204" pitchFamily="34" charset="0"/>
                <a:ea typeface="Open Sans" panose="020B0606030504020204" pitchFamily="34" charset="0"/>
                <a:cs typeface="Open Sans" panose="020B0606030504020204" pitchFamily="34" charset="0"/>
              </a:rPr>
              <a:t>•	incremento durata e importo </a:t>
            </a:r>
            <a:r>
              <a:rPr lang="it-IT" sz="1300" dirty="0" smtClean="0">
                <a:latin typeface="Open Sans" panose="020B0606030504020204" pitchFamily="34" charset="0"/>
                <a:ea typeface="Open Sans" panose="020B0606030504020204" pitchFamily="34" charset="0"/>
                <a:cs typeface="Open Sans" panose="020B0606030504020204" pitchFamily="34" charset="0"/>
              </a:rPr>
              <a:t>Disoccupazione </a:t>
            </a:r>
            <a:r>
              <a:rPr lang="it-IT" sz="1300" dirty="0">
                <a:latin typeface="Open Sans" panose="020B0606030504020204" pitchFamily="34" charset="0"/>
                <a:ea typeface="Open Sans" panose="020B0606030504020204" pitchFamily="34" charset="0"/>
                <a:cs typeface="Open Sans" panose="020B0606030504020204" pitchFamily="34" charset="0"/>
              </a:rPr>
              <a:t>ordinaria</a:t>
            </a:r>
          </a:p>
          <a:p>
            <a:r>
              <a:rPr lang="it-IT" sz="1300" dirty="0">
                <a:latin typeface="Open Sans" panose="020B0606030504020204" pitchFamily="34" charset="0"/>
                <a:ea typeface="Open Sans" panose="020B0606030504020204" pitchFamily="34" charset="0"/>
                <a:cs typeface="Open Sans" panose="020B0606030504020204" pitchFamily="34" charset="0"/>
              </a:rPr>
              <a:t>•	sospensione perequazione automatica over 8TM</a:t>
            </a:r>
          </a:p>
          <a:p>
            <a:r>
              <a:rPr lang="it-IT" sz="1300" dirty="0">
                <a:latin typeface="Open Sans" panose="020B0606030504020204" pitchFamily="34" charset="0"/>
                <a:ea typeface="Open Sans" panose="020B0606030504020204" pitchFamily="34" charset="0"/>
                <a:cs typeface="Open Sans" panose="020B0606030504020204" pitchFamily="34" charset="0"/>
              </a:rPr>
              <a:t>•	abrogazione lavoro intermittente e somministrazione a T Indeterminato</a:t>
            </a:r>
          </a:p>
          <a:p>
            <a:r>
              <a:rPr lang="it-IT" sz="1300" dirty="0">
                <a:latin typeface="Open Sans" panose="020B0606030504020204" pitchFamily="34" charset="0"/>
                <a:ea typeface="Open Sans" panose="020B0606030504020204" pitchFamily="34" charset="0"/>
                <a:cs typeface="Open Sans" panose="020B0606030504020204" pitchFamily="34" charset="0"/>
              </a:rPr>
              <a:t>•	il Dlgs.252 è l’attuazione della delega in materia di previdenza complementare </a:t>
            </a:r>
          </a:p>
          <a:p>
            <a:r>
              <a:rPr lang="it-IT" sz="1300" dirty="0">
                <a:latin typeface="Open Sans" panose="020B0606030504020204" pitchFamily="34" charset="0"/>
                <a:ea typeface="Open Sans" panose="020B0606030504020204" pitchFamily="34" charset="0"/>
                <a:cs typeface="Open Sans" panose="020B0606030504020204" pitchFamily="34" charset="0"/>
              </a:rPr>
              <a:t>1.	silenzio assenso TFR e accesso al credito agevolato per le imprese interessate</a:t>
            </a:r>
          </a:p>
          <a:p>
            <a:r>
              <a:rPr lang="it-IT" sz="1300" dirty="0">
                <a:latin typeface="Open Sans" panose="020B0606030504020204" pitchFamily="34" charset="0"/>
                <a:ea typeface="Open Sans" panose="020B0606030504020204" pitchFamily="34" charset="0"/>
                <a:cs typeface="Open Sans" panose="020B0606030504020204" pitchFamily="34" charset="0"/>
              </a:rPr>
              <a:t>2.	quote incedibili insequestrabili impignorabili</a:t>
            </a:r>
          </a:p>
          <a:p>
            <a:r>
              <a:rPr lang="it-IT" sz="1300" dirty="0">
                <a:latin typeface="Open Sans" panose="020B0606030504020204" pitchFamily="34" charset="0"/>
                <a:ea typeface="Open Sans" panose="020B0606030504020204" pitchFamily="34" charset="0"/>
                <a:cs typeface="Open Sans" panose="020B0606030504020204" pitchFamily="34" charset="0"/>
              </a:rPr>
              <a:t>3.	ampliamento agevolazioni fiscali </a:t>
            </a:r>
          </a:p>
        </p:txBody>
      </p:sp>
      <p:sp>
        <p:nvSpPr>
          <p:cNvPr id="157" name="TextBox 156">
            <a:extLst>
              <a:ext uri="{FF2B5EF4-FFF2-40B4-BE49-F238E27FC236}">
                <a16:creationId xmlns="" xmlns:a16="http://schemas.microsoft.com/office/drawing/2014/main" id="{AFB8C8BE-1A15-46BB-8550-FD52AA602678}"/>
              </a:ext>
            </a:extLst>
          </p:cNvPr>
          <p:cNvSpPr txBox="1"/>
          <p:nvPr/>
        </p:nvSpPr>
        <p:spPr>
          <a:xfrm>
            <a:off x="11067939" y="965479"/>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158" name="TextBox 157">
            <a:extLst>
              <a:ext uri="{FF2B5EF4-FFF2-40B4-BE49-F238E27FC236}">
                <a16:creationId xmlns="" xmlns:a16="http://schemas.microsoft.com/office/drawing/2014/main" id="{DC68396E-026D-40D0-A96C-95C444DAAEEA}"/>
              </a:ext>
            </a:extLst>
          </p:cNvPr>
          <p:cNvSpPr txBox="1"/>
          <p:nvPr/>
        </p:nvSpPr>
        <p:spPr>
          <a:xfrm>
            <a:off x="506095" y="915435"/>
            <a:ext cx="11179810" cy="998699"/>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2009</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300" b="1" dirty="0">
                <a:latin typeface="Open Sans" panose="020B0606030504020204" pitchFamily="34" charset="0"/>
                <a:ea typeface="Open Sans" panose="020B0606030504020204" pitchFamily="34" charset="0"/>
                <a:cs typeface="Open Sans" panose="020B0606030504020204" pitchFamily="34" charset="0"/>
              </a:rPr>
              <a:t>Accordo Quadro sulla riforma degli Assetti Contrattuali.</a:t>
            </a:r>
            <a:r>
              <a:rPr lang="it-IT" sz="1300" dirty="0">
                <a:latin typeface="Open Sans" panose="020B0606030504020204" pitchFamily="34" charset="0"/>
                <a:ea typeface="Open Sans" panose="020B0606030504020204" pitchFamily="34" charset="0"/>
                <a:cs typeface="Open Sans" panose="020B0606030504020204" pitchFamily="34" charset="0"/>
              </a:rPr>
              <a:t> Accordo separato Confindustria, Cisl Uil. Unica vigenza triennale parte economica e normativa; revisione indicatore aumenti retributivi; derogabilità negoziata del primo livello contrattazione.</a:t>
            </a:r>
          </a:p>
        </p:txBody>
      </p:sp>
      <p:sp>
        <p:nvSpPr>
          <p:cNvPr id="159" name="TextBox 158">
            <a:extLst>
              <a:ext uri="{FF2B5EF4-FFF2-40B4-BE49-F238E27FC236}">
                <a16:creationId xmlns="" xmlns:a16="http://schemas.microsoft.com/office/drawing/2014/main" id="{4FC9E883-2802-434A-BF39-F577711D53D5}"/>
              </a:ext>
            </a:extLst>
          </p:cNvPr>
          <p:cNvSpPr txBox="1"/>
          <p:nvPr/>
        </p:nvSpPr>
        <p:spPr>
          <a:xfrm>
            <a:off x="11067939" y="967912"/>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160" name="TextBox 159">
            <a:extLst>
              <a:ext uri="{FF2B5EF4-FFF2-40B4-BE49-F238E27FC236}">
                <a16:creationId xmlns="" xmlns:a16="http://schemas.microsoft.com/office/drawing/2014/main" id="{588C9AFD-0B3D-4B4F-B684-85BA4E6E0E6A}"/>
              </a:ext>
            </a:extLst>
          </p:cNvPr>
          <p:cNvSpPr txBox="1"/>
          <p:nvPr/>
        </p:nvSpPr>
        <p:spPr>
          <a:xfrm>
            <a:off x="506095" y="916756"/>
            <a:ext cx="11179810" cy="2999246"/>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2010</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300" dirty="0">
                <a:latin typeface="Open Sans" panose="020B0606030504020204" pitchFamily="34" charset="0"/>
                <a:ea typeface="Open Sans" panose="020B0606030504020204" pitchFamily="34" charset="0"/>
                <a:cs typeface="Open Sans" panose="020B0606030504020204" pitchFamily="34" charset="0"/>
              </a:rPr>
              <a:t>Contesto: tentativo “in extremis” del Governo Berlusconi 4 di non essere travolto dalla crisi economica - fa la sua comparsa una parola temibile che accompagnerà la vita pubblica italiana per alcuni anni: spread </a:t>
            </a:r>
          </a:p>
          <a:p>
            <a:r>
              <a:rPr lang="it-IT" sz="1300" b="1" dirty="0">
                <a:latin typeface="Open Sans" panose="020B0606030504020204" pitchFamily="34" charset="0"/>
                <a:ea typeface="Open Sans" panose="020B0606030504020204" pitchFamily="34" charset="0"/>
                <a:cs typeface="Open Sans" panose="020B0606030504020204" pitchFamily="34" charset="0"/>
              </a:rPr>
              <a:t>Legge 122/2010</a:t>
            </a:r>
          </a:p>
          <a:p>
            <a:r>
              <a:rPr lang="it-IT" sz="1300" dirty="0">
                <a:latin typeface="Open Sans" panose="020B0606030504020204" pitchFamily="34" charset="0"/>
                <a:ea typeface="Open Sans" panose="020B0606030504020204" pitchFamily="34" charset="0"/>
                <a:cs typeface="Open Sans" panose="020B0606030504020204" pitchFamily="34" charset="0"/>
              </a:rPr>
              <a:t>Obiettivo generale: riduzione della spesa pubblica (anche tagli alle retribuzioni nel PI) nella direzione del contenimento della dinamica dello </a:t>
            </a:r>
            <a:r>
              <a:rPr lang="it-IT" sz="1300" dirty="0" smtClean="0">
                <a:latin typeface="Open Sans" panose="020B0606030504020204" pitchFamily="34" charset="0"/>
                <a:ea typeface="Open Sans" panose="020B0606030504020204" pitchFamily="34" charset="0"/>
                <a:cs typeface="Open Sans" panose="020B0606030504020204" pitchFamily="34" charset="0"/>
              </a:rPr>
              <a:t>spread. </a:t>
            </a:r>
            <a:endParaRPr lang="it-IT" sz="1300" dirty="0">
              <a:latin typeface="Open Sans" panose="020B0606030504020204" pitchFamily="34" charset="0"/>
              <a:ea typeface="Open Sans" panose="020B0606030504020204" pitchFamily="34" charset="0"/>
              <a:cs typeface="Open Sans" panose="020B0606030504020204" pitchFamily="34" charset="0"/>
            </a:endParaRPr>
          </a:p>
          <a:p>
            <a:r>
              <a:rPr lang="it-IT" sz="1300" dirty="0">
                <a:latin typeface="Open Sans" panose="020B0606030504020204" pitchFamily="34" charset="0"/>
                <a:ea typeface="Open Sans" panose="020B0606030504020204" pitchFamily="34" charset="0"/>
                <a:cs typeface="Open Sans" panose="020B0606030504020204" pitchFamily="34" charset="0"/>
              </a:rPr>
              <a:t>Target/risultato spesa: portata aspetti previdenziali sottovalutata </a:t>
            </a:r>
          </a:p>
          <a:p>
            <a:r>
              <a:rPr lang="it-IT" sz="1300" dirty="0">
                <a:latin typeface="Open Sans" panose="020B0606030504020204" pitchFamily="34" charset="0"/>
                <a:ea typeface="Open Sans" panose="020B0606030504020204" pitchFamily="34" charset="0"/>
                <a:cs typeface="Open Sans" panose="020B0606030504020204" pitchFamily="34" charset="0"/>
              </a:rPr>
              <a:t>Misure previdenziali:</a:t>
            </a:r>
          </a:p>
          <a:p>
            <a:r>
              <a:rPr lang="it-IT" sz="1300" dirty="0">
                <a:latin typeface="Open Sans" panose="020B0606030504020204" pitchFamily="34" charset="0"/>
                <a:ea typeface="Open Sans" panose="020B0606030504020204" pitchFamily="34" charset="0"/>
                <a:cs typeface="Open Sans" panose="020B0606030504020204" pitchFamily="34" charset="0"/>
              </a:rPr>
              <a:t>•	primi tagli ai patronati (30ML/anno per 3 AA)</a:t>
            </a:r>
          </a:p>
          <a:p>
            <a:r>
              <a:rPr lang="it-IT" sz="1300" dirty="0">
                <a:latin typeface="Open Sans" panose="020B0606030504020204" pitchFamily="34" charset="0"/>
                <a:ea typeface="Open Sans" panose="020B0606030504020204" pitchFamily="34" charset="0"/>
                <a:cs typeface="Open Sans" panose="020B0606030504020204" pitchFamily="34" charset="0"/>
              </a:rPr>
              <a:t>•	finestra di 12 MM</a:t>
            </a:r>
          </a:p>
          <a:p>
            <a:r>
              <a:rPr lang="it-IT" sz="1300" dirty="0">
                <a:latin typeface="Open Sans" panose="020B0606030504020204" pitchFamily="34" charset="0"/>
                <a:ea typeface="Open Sans" panose="020B0606030504020204" pitchFamily="34" charset="0"/>
                <a:cs typeface="Open Sans" panose="020B0606030504020204" pitchFamily="34" charset="0"/>
              </a:rPr>
              <a:t>•	elevazione età pensionabile donne dipendenti pubbliche da 61 a 65 AA senza progressività</a:t>
            </a:r>
          </a:p>
          <a:p>
            <a:r>
              <a:rPr lang="it-IT" sz="1300" dirty="0">
                <a:latin typeface="Open Sans" panose="020B0606030504020204" pitchFamily="34" charset="0"/>
                <a:ea typeface="Open Sans" panose="020B0606030504020204" pitchFamily="34" charset="0"/>
                <a:cs typeface="Open Sans" panose="020B0606030504020204" pitchFamily="34" charset="0"/>
              </a:rPr>
              <a:t>•	ricongiunzioni: via la 322/58 gratuita (pensionamento differito nel PI), art.1 della L.29/79 diventa oneroso, art. 2 più oneroso</a:t>
            </a:r>
          </a:p>
          <a:p>
            <a:r>
              <a:rPr lang="it-IT" sz="1300" dirty="0">
                <a:latin typeface="Open Sans" panose="020B0606030504020204" pitchFamily="34" charset="0"/>
                <a:ea typeface="Open Sans" panose="020B0606030504020204" pitchFamily="34" charset="0"/>
                <a:cs typeface="Open Sans" panose="020B0606030504020204" pitchFamily="34" charset="0"/>
              </a:rPr>
              <a:t>•	dal 2015 adeguamento all’aspettativa di vita di vecchiaia e anzianità primo gradino 3 MM</a:t>
            </a:r>
          </a:p>
        </p:txBody>
      </p:sp>
      <p:sp>
        <p:nvSpPr>
          <p:cNvPr id="161" name="TextBox 160">
            <a:extLst>
              <a:ext uri="{FF2B5EF4-FFF2-40B4-BE49-F238E27FC236}">
                <a16:creationId xmlns="" xmlns:a16="http://schemas.microsoft.com/office/drawing/2014/main" id="{01A91A80-4825-41CD-A093-E34B34848BB8}"/>
              </a:ext>
            </a:extLst>
          </p:cNvPr>
          <p:cNvSpPr txBox="1"/>
          <p:nvPr/>
        </p:nvSpPr>
        <p:spPr>
          <a:xfrm>
            <a:off x="11067939" y="963071"/>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162" name="TextBox 161">
            <a:extLst>
              <a:ext uri="{FF2B5EF4-FFF2-40B4-BE49-F238E27FC236}">
                <a16:creationId xmlns="" xmlns:a16="http://schemas.microsoft.com/office/drawing/2014/main" id="{89C29E72-649C-42FD-A6C2-16BF1CD8F9B7}"/>
              </a:ext>
            </a:extLst>
          </p:cNvPr>
          <p:cNvSpPr txBox="1"/>
          <p:nvPr/>
        </p:nvSpPr>
        <p:spPr>
          <a:xfrm>
            <a:off x="506095" y="910541"/>
            <a:ext cx="11179810" cy="5399903"/>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2011</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200" dirty="0">
                <a:latin typeface="Open Sans" panose="020B0606030504020204" pitchFamily="34" charset="0"/>
                <a:ea typeface="Open Sans" panose="020B0606030504020204" pitchFamily="34" charset="0"/>
                <a:cs typeface="Open Sans" panose="020B0606030504020204" pitchFamily="34" charset="0"/>
              </a:rPr>
              <a:t>Contesto: governo “tecnico” Monti. Pressione dello spread e Memorandum UE al Governo </a:t>
            </a:r>
            <a:r>
              <a:rPr lang="it-IT" sz="1200" dirty="0" smtClean="0">
                <a:latin typeface="Open Sans" panose="020B0606030504020204" pitchFamily="34" charset="0"/>
                <a:ea typeface="Open Sans" panose="020B0606030504020204" pitchFamily="34" charset="0"/>
                <a:cs typeface="Open Sans" panose="020B0606030504020204" pitchFamily="34" charset="0"/>
              </a:rPr>
              <a:t>Italiano. </a:t>
            </a:r>
            <a:endParaRPr lang="it-IT" sz="1200" dirty="0">
              <a:latin typeface="Open Sans" panose="020B0606030504020204" pitchFamily="34" charset="0"/>
              <a:ea typeface="Open Sans" panose="020B0606030504020204" pitchFamily="34" charset="0"/>
              <a:cs typeface="Open Sans" panose="020B0606030504020204" pitchFamily="34" charset="0"/>
            </a:endParaRPr>
          </a:p>
          <a:p>
            <a:r>
              <a:rPr lang="it-IT" sz="1200" dirty="0">
                <a:latin typeface="Open Sans" panose="020B0606030504020204" pitchFamily="34" charset="0"/>
                <a:ea typeface="Open Sans" panose="020B0606030504020204" pitchFamily="34" charset="0"/>
                <a:cs typeface="Open Sans" panose="020B0606030504020204" pitchFamily="34" charset="0"/>
              </a:rPr>
              <a:t>L. 214/2011 (Riforma Monti-Fornero)</a:t>
            </a:r>
          </a:p>
          <a:p>
            <a:endParaRPr lang="it-IT" sz="1200" dirty="0">
              <a:latin typeface="Open Sans" panose="020B0606030504020204" pitchFamily="34" charset="0"/>
              <a:ea typeface="Open Sans" panose="020B0606030504020204" pitchFamily="34" charset="0"/>
              <a:cs typeface="Open Sans" panose="020B0606030504020204" pitchFamily="34" charset="0"/>
            </a:endParaRPr>
          </a:p>
          <a:p>
            <a:r>
              <a:rPr lang="it-IT" sz="1200" dirty="0">
                <a:latin typeface="Open Sans" panose="020B0606030504020204" pitchFamily="34" charset="0"/>
                <a:ea typeface="Open Sans" panose="020B0606030504020204" pitchFamily="34" charset="0"/>
                <a:cs typeface="Open Sans" panose="020B0606030504020204" pitchFamily="34" charset="0"/>
              </a:rPr>
              <a:t>Obiettivo generale: ridurre drammaticamente il rapporto spesa/PIL migliorando il rating del debito e i parametri Maastricht.</a:t>
            </a:r>
          </a:p>
          <a:p>
            <a:r>
              <a:rPr lang="it-IT" sz="1200" dirty="0">
                <a:latin typeface="Open Sans" panose="020B0606030504020204" pitchFamily="34" charset="0"/>
                <a:ea typeface="Open Sans" panose="020B0606030504020204" pitchFamily="34" charset="0"/>
                <a:cs typeface="Open Sans" panose="020B0606030504020204" pitchFamily="34" charset="0"/>
              </a:rPr>
              <a:t>Target/risultato spesa: 100MLD in 10 anni 2012-2021 da aggiungere ai risparmi delle riforme precedenti (80MLD al netto di tutte le correzioni successive esodati interventi 2017 ecc.) - nel 2019 spesa previdenziale sotto i 9 punti di PIL </a:t>
            </a:r>
          </a:p>
          <a:p>
            <a:r>
              <a:rPr lang="it-IT" sz="1200" dirty="0">
                <a:latin typeface="Open Sans" panose="020B0606030504020204" pitchFamily="34" charset="0"/>
                <a:ea typeface="Open Sans" panose="020B0606030504020204" pitchFamily="34" charset="0"/>
                <a:cs typeface="Open Sans" panose="020B0606030504020204" pitchFamily="34" charset="0"/>
              </a:rPr>
              <a:t>Misure previdenziali:</a:t>
            </a:r>
          </a:p>
          <a:p>
            <a:r>
              <a:rPr lang="it-IT" sz="1200" dirty="0">
                <a:latin typeface="Open Sans" panose="020B0606030504020204" pitchFamily="34" charset="0"/>
                <a:ea typeface="Open Sans" panose="020B0606030504020204" pitchFamily="34" charset="0"/>
                <a:cs typeface="Open Sans" panose="020B0606030504020204" pitchFamily="34" charset="0"/>
              </a:rPr>
              <a:t>•	dal 2012 pro-quota contributivo per tutti</a:t>
            </a:r>
          </a:p>
          <a:p>
            <a:r>
              <a:rPr lang="it-IT" sz="1200" dirty="0">
                <a:latin typeface="Open Sans" panose="020B0606030504020204" pitchFamily="34" charset="0"/>
                <a:ea typeface="Open Sans" panose="020B0606030504020204" pitchFamily="34" charset="0"/>
                <a:cs typeface="Open Sans" panose="020B0606030504020204" pitchFamily="34" charset="0"/>
              </a:rPr>
              <a:t>•	coefficienti di trasformazione definiti per età fino a 70</a:t>
            </a:r>
          </a:p>
          <a:p>
            <a:r>
              <a:rPr lang="it-IT" sz="1200" dirty="0">
                <a:latin typeface="Open Sans" panose="020B0606030504020204" pitchFamily="34" charset="0"/>
                <a:ea typeface="Open Sans" panose="020B0606030504020204" pitchFamily="34" charset="0"/>
                <a:cs typeface="Open Sans" panose="020B0606030504020204" pitchFamily="34" charset="0"/>
              </a:rPr>
              <a:t>•	abolizione finestre</a:t>
            </a:r>
          </a:p>
          <a:p>
            <a:r>
              <a:rPr lang="it-IT" sz="1200" dirty="0">
                <a:latin typeface="Open Sans" panose="020B0606030504020204" pitchFamily="34" charset="0"/>
                <a:ea typeface="Open Sans" panose="020B0606030504020204" pitchFamily="34" charset="0"/>
                <a:cs typeface="Open Sans" panose="020B0606030504020204" pitchFamily="34" charset="0"/>
              </a:rPr>
              <a:t>•	anticipata (non più anzianità, culturale) con 42AA 1MM maschi 41AA 1MM femmine</a:t>
            </a:r>
          </a:p>
          <a:p>
            <a:r>
              <a:rPr lang="it-IT" sz="1200" dirty="0">
                <a:latin typeface="Open Sans" panose="020B0606030504020204" pitchFamily="34" charset="0"/>
                <a:ea typeface="Open Sans" panose="020B0606030504020204" pitchFamily="34" charset="0"/>
                <a:cs typeface="Open Sans" panose="020B0606030504020204" pitchFamily="34" charset="0"/>
              </a:rPr>
              <a:t>•	adeguamento attesa di vita confermato dal 2019 ogni 2 anni non più ogni 3</a:t>
            </a:r>
          </a:p>
          <a:p>
            <a:r>
              <a:rPr lang="it-IT" sz="1200" dirty="0">
                <a:latin typeface="Open Sans" panose="020B0606030504020204" pitchFamily="34" charset="0"/>
                <a:ea typeface="Open Sans" panose="020B0606030504020204" pitchFamily="34" charset="0"/>
                <a:cs typeface="Open Sans" panose="020B0606030504020204" pitchFamily="34" charset="0"/>
              </a:rPr>
              <a:t>•	opzione donna confermata</a:t>
            </a:r>
          </a:p>
          <a:p>
            <a:r>
              <a:rPr lang="it-IT" sz="1200" dirty="0">
                <a:latin typeface="Open Sans" panose="020B0606030504020204" pitchFamily="34" charset="0"/>
                <a:ea typeface="Open Sans" panose="020B0606030504020204" pitchFamily="34" charset="0"/>
                <a:cs typeface="Open Sans" panose="020B0606030504020204" pitchFamily="34" charset="0"/>
              </a:rPr>
              <a:t>•	deroga per chi ha perfezionato ante 2011</a:t>
            </a:r>
          </a:p>
          <a:p>
            <a:r>
              <a:rPr lang="it-IT" sz="1200" dirty="0">
                <a:latin typeface="Open Sans" panose="020B0606030504020204" pitchFamily="34" charset="0"/>
                <a:ea typeface="Open Sans" panose="020B0606030504020204" pitchFamily="34" charset="0"/>
                <a:cs typeface="Open Sans" panose="020B0606030504020204" pitchFamily="34" charset="0"/>
              </a:rPr>
              <a:t>•	esodati: prime 5 categorie con limiti di spesa programmati nel tempo fino al 2019</a:t>
            </a:r>
          </a:p>
          <a:p>
            <a:r>
              <a:rPr lang="it-IT" sz="1200" dirty="0">
                <a:latin typeface="Open Sans" panose="020B0606030504020204" pitchFamily="34" charset="0"/>
                <a:ea typeface="Open Sans" panose="020B0606030504020204" pitchFamily="34" charset="0"/>
                <a:cs typeface="Open Sans" panose="020B0606030504020204" pitchFamily="34" charset="0"/>
              </a:rPr>
              <a:t>•	vecchiaia donne privato 62AA dal 2012 poi innalzato fino a 66 nel 2018</a:t>
            </a:r>
          </a:p>
          <a:p>
            <a:r>
              <a:rPr lang="it-IT" sz="1200" dirty="0">
                <a:latin typeface="Open Sans" panose="020B0606030504020204" pitchFamily="34" charset="0"/>
                <a:ea typeface="Open Sans" panose="020B0606030504020204" pitchFamily="34" charset="0"/>
                <a:cs typeface="Open Sans" panose="020B0606030504020204" pitchFamily="34" charset="0"/>
              </a:rPr>
              <a:t>•	vecchiaia donne autonome 63AA 6MM dal 2014 - deroghe per le nate nel 1952 e 1953</a:t>
            </a:r>
          </a:p>
          <a:p>
            <a:r>
              <a:rPr lang="it-IT" sz="1200" dirty="0">
                <a:latin typeface="Open Sans" panose="020B0606030504020204" pitchFamily="34" charset="0"/>
                <a:ea typeface="Open Sans" panose="020B0606030504020204" pitchFamily="34" charset="0"/>
                <a:cs typeface="Open Sans" panose="020B0606030504020204" pitchFamily="34" charset="0"/>
              </a:rPr>
              <a:t>•	vecchiaia uomini e donne pubblico 66AA dal 2012 - soglia minima per tutti nel 2012 67AA</a:t>
            </a:r>
          </a:p>
          <a:p>
            <a:r>
              <a:rPr lang="it-IT" sz="1200" dirty="0">
                <a:latin typeface="Open Sans" panose="020B0606030504020204" pitchFamily="34" charset="0"/>
                <a:ea typeface="Open Sans" panose="020B0606030504020204" pitchFamily="34" charset="0"/>
                <a:cs typeface="Open Sans" panose="020B0606030504020204" pitchFamily="34" charset="0"/>
              </a:rPr>
              <a:t>•	meccanismo vecchiaia nel contributivo a 66AA o 70AA secondo il montante accumulato</a:t>
            </a:r>
          </a:p>
          <a:p>
            <a:r>
              <a:rPr lang="it-IT" sz="1200" dirty="0">
                <a:latin typeface="Open Sans" panose="020B0606030504020204" pitchFamily="34" charset="0"/>
                <a:ea typeface="Open Sans" panose="020B0606030504020204" pitchFamily="34" charset="0"/>
                <a:cs typeface="Open Sans" panose="020B0606030504020204" pitchFamily="34" charset="0"/>
              </a:rPr>
              <a:t>•	abrogato il minimo di 3AA per totalizzare </a:t>
            </a:r>
          </a:p>
          <a:p>
            <a:r>
              <a:rPr lang="it-IT" sz="1200" dirty="0">
                <a:latin typeface="Open Sans" panose="020B0606030504020204" pitchFamily="34" charset="0"/>
                <a:ea typeface="Open Sans" panose="020B0606030504020204" pitchFamily="34" charset="0"/>
                <a:cs typeface="Open Sans" panose="020B0606030504020204" pitchFamily="34" charset="0"/>
              </a:rPr>
              <a:t>•	innalzata età assegno sociale</a:t>
            </a:r>
          </a:p>
          <a:p>
            <a:r>
              <a:rPr lang="it-IT" sz="1200" dirty="0">
                <a:latin typeface="Open Sans" panose="020B0606030504020204" pitchFamily="34" charset="0"/>
                <a:ea typeface="Open Sans" panose="020B0606030504020204" pitchFamily="34" charset="0"/>
                <a:cs typeface="Open Sans" panose="020B0606030504020204" pitchFamily="34" charset="0"/>
              </a:rPr>
              <a:t>•	aumentate aliquote contributive autonomi dal 21,6 al 24%</a:t>
            </a:r>
          </a:p>
          <a:p>
            <a:r>
              <a:rPr lang="it-IT" sz="1200" dirty="0">
                <a:latin typeface="Open Sans" panose="020B0606030504020204" pitchFamily="34" charset="0"/>
                <a:ea typeface="Open Sans" panose="020B0606030504020204" pitchFamily="34" charset="0"/>
                <a:cs typeface="Open Sans" panose="020B0606030504020204" pitchFamily="34" charset="0"/>
              </a:rPr>
              <a:t>•	perequazione automatica soltanto fino a 3 volte il TM</a:t>
            </a:r>
          </a:p>
          <a:p>
            <a:endParaRPr lang="it-IT" sz="1200" dirty="0">
              <a:latin typeface="Open Sans" panose="020B0606030504020204" pitchFamily="34" charset="0"/>
              <a:ea typeface="Open Sans" panose="020B0606030504020204" pitchFamily="34" charset="0"/>
              <a:cs typeface="Open Sans" panose="020B0606030504020204" pitchFamily="34" charset="0"/>
            </a:endParaRPr>
          </a:p>
          <a:p>
            <a:r>
              <a:rPr lang="it-IT" sz="1200" b="1" dirty="0">
                <a:latin typeface="Open Sans" panose="020B0606030504020204" pitchFamily="34" charset="0"/>
                <a:ea typeface="Open Sans" panose="020B0606030504020204" pitchFamily="34" charset="0"/>
                <a:cs typeface="Open Sans" panose="020B0606030504020204" pitchFamily="34" charset="0"/>
              </a:rPr>
              <a:t>Dlgs 138/2011 art. 8 </a:t>
            </a:r>
            <a:r>
              <a:rPr lang="it-IT" sz="1200" dirty="0">
                <a:latin typeface="Open Sans" panose="020B0606030504020204" pitchFamily="34" charset="0"/>
                <a:ea typeface="Open Sans" panose="020B0606030504020204" pitchFamily="34" charset="0"/>
                <a:cs typeface="Open Sans" panose="020B0606030504020204" pitchFamily="34" charset="0"/>
              </a:rPr>
              <a:t>(Decreto Sacconi): contratti di prossimità. Derogabilità negoziata delle norme di </a:t>
            </a:r>
            <a:r>
              <a:rPr lang="it-IT" sz="1200" dirty="0" smtClean="0">
                <a:latin typeface="Open Sans" panose="020B0606030504020204" pitchFamily="34" charset="0"/>
                <a:ea typeface="Open Sans" panose="020B0606030504020204" pitchFamily="34" charset="0"/>
                <a:cs typeface="Open Sans" panose="020B0606030504020204" pitchFamily="34" charset="0"/>
              </a:rPr>
              <a:t>legge (contrattazione concessiva). </a:t>
            </a:r>
            <a:r>
              <a:rPr lang="it-IT" sz="1200" dirty="0">
                <a:latin typeface="Open Sans" panose="020B0606030504020204" pitchFamily="34" charset="0"/>
                <a:ea typeface="Open Sans" panose="020B0606030504020204" pitchFamily="34" charset="0"/>
                <a:cs typeface="Open Sans" panose="020B0606030504020204" pitchFamily="34" charset="0"/>
              </a:rPr>
              <a:t>Parziale inversione della gerarchia delle </a:t>
            </a:r>
            <a:r>
              <a:rPr lang="it-IT" sz="1200" dirty="0" smtClean="0">
                <a:latin typeface="Open Sans" panose="020B0606030504020204" pitchFamily="34" charset="0"/>
                <a:ea typeface="Open Sans" panose="020B0606030504020204" pitchFamily="34" charset="0"/>
                <a:cs typeface="Open Sans" panose="020B0606030504020204" pitchFamily="34" charset="0"/>
              </a:rPr>
              <a:t>fonti (dubbi di costituzionalità). </a:t>
            </a:r>
            <a:endParaRPr lang="it-IT"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3" name="TextBox 162">
            <a:extLst>
              <a:ext uri="{FF2B5EF4-FFF2-40B4-BE49-F238E27FC236}">
                <a16:creationId xmlns="" xmlns:a16="http://schemas.microsoft.com/office/drawing/2014/main" id="{5AC9BFD9-55D2-4457-AA04-B598457F96DB}"/>
              </a:ext>
            </a:extLst>
          </p:cNvPr>
          <p:cNvSpPr txBox="1"/>
          <p:nvPr/>
        </p:nvSpPr>
        <p:spPr>
          <a:xfrm>
            <a:off x="11067939" y="972781"/>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164" name="TextBox 163">
            <a:extLst>
              <a:ext uri="{FF2B5EF4-FFF2-40B4-BE49-F238E27FC236}">
                <a16:creationId xmlns="" xmlns:a16="http://schemas.microsoft.com/office/drawing/2014/main" id="{E78F6BBC-BBB9-4549-8D1D-F6EDF3D78D72}"/>
              </a:ext>
            </a:extLst>
          </p:cNvPr>
          <p:cNvSpPr txBox="1"/>
          <p:nvPr/>
        </p:nvSpPr>
        <p:spPr>
          <a:xfrm>
            <a:off x="506095" y="906980"/>
            <a:ext cx="11179810" cy="4291908"/>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2012</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600" dirty="0" smtClean="0">
                <a:latin typeface="Open Sans" panose="020B0606030504020204" pitchFamily="34" charset="0"/>
                <a:ea typeface="Open Sans" panose="020B0606030504020204" pitchFamily="34" charset="0"/>
                <a:cs typeface="Open Sans" panose="020B0606030504020204" pitchFamily="34" charset="0"/>
              </a:rPr>
              <a:t>Contesto: Pareggio di bilancio in Costituzione Italiana.</a:t>
            </a:r>
          </a:p>
          <a:p>
            <a:endParaRPr lang="it-IT" sz="1600" b="1" dirty="0">
              <a:latin typeface="Open Sans" panose="020B0606030504020204" pitchFamily="34" charset="0"/>
              <a:ea typeface="Open Sans" panose="020B0606030504020204" pitchFamily="34" charset="0"/>
              <a:cs typeface="Open Sans" panose="020B0606030504020204" pitchFamily="34" charset="0"/>
            </a:endParaRPr>
          </a:p>
          <a:p>
            <a:r>
              <a:rPr lang="it-IT" sz="1600" b="1" dirty="0" smtClean="0">
                <a:latin typeface="Open Sans" panose="020B0606030504020204" pitchFamily="34" charset="0"/>
                <a:ea typeface="Open Sans" panose="020B0606030504020204" pitchFamily="34" charset="0"/>
                <a:cs typeface="Open Sans" panose="020B0606030504020204" pitchFamily="34" charset="0"/>
              </a:rPr>
              <a:t>Legge </a:t>
            </a:r>
            <a:r>
              <a:rPr lang="it-IT" sz="1600" b="1" dirty="0">
                <a:latin typeface="Open Sans" panose="020B0606030504020204" pitchFamily="34" charset="0"/>
                <a:ea typeface="Open Sans" panose="020B0606030504020204" pitchFamily="34" charset="0"/>
                <a:cs typeface="Open Sans" panose="020B0606030504020204" pitchFamily="34" charset="0"/>
              </a:rPr>
              <a:t>92/2012 </a:t>
            </a:r>
            <a:r>
              <a:rPr lang="it-IT" sz="1600" dirty="0">
                <a:latin typeface="Open Sans" panose="020B0606030504020204" pitchFamily="34" charset="0"/>
                <a:ea typeface="Open Sans" panose="020B0606030504020204" pitchFamily="34" charset="0"/>
                <a:cs typeface="Open Sans" panose="020B0606030504020204" pitchFamily="34" charset="0"/>
              </a:rPr>
              <a:t>(Legge Fornero): modifica disciplina contratto a termine (incremento aliquota contributiva; nessuna causale per durata &lt;12 mesi; incremento intervallo nella successione dei contratti); modifica disciplina appalti (derogabilità negoziata a responsabilità solidale; liticonsorzio fra committente, appaltatore e subappaltatore necessario per controversie su recuperi retributivi e contributivi); modifiche disciplina licenziamenti individuali per motivi economici (nuova procedura preventiva in sede amministrativa con funzione deflattiva del contenzioso; modifica regime sanzionatorio –reintegro possibile solo per manifesta insussistenza del fatto/licenziamento per superamento comporto o per inidoneità fisica risultato illegittimo; nelle altre ipotesi 12-24 mensilità risarcimento); modifica disciplina licenziamenti collettivi (accordo ha efficacia sanante sui vizi di comunicazione; applicazione regime meramente risarcitorio nei casi di  vizi di procedura; riforma degli ammortizzatori sociali (ASPI,  revisione durata indennità mobilità fino a sua estinzione, estensione CIGS a tipologie imprese soggette ad estensione in deroga; abrogazione CIGS per cessazione attività e procedura concorsuale senza continuità di attività, modello alternativo fondato su bilateralità). Contratto di apprendistato: riduzione oneri di conversione.</a:t>
            </a:r>
          </a:p>
        </p:txBody>
      </p:sp>
      <p:sp>
        <p:nvSpPr>
          <p:cNvPr id="165" name="TextBox 164">
            <a:extLst>
              <a:ext uri="{FF2B5EF4-FFF2-40B4-BE49-F238E27FC236}">
                <a16:creationId xmlns="" xmlns:a16="http://schemas.microsoft.com/office/drawing/2014/main" id="{EBCC1E03-F078-4752-BC44-4E271CABF0B6}"/>
              </a:ext>
            </a:extLst>
          </p:cNvPr>
          <p:cNvSpPr txBox="1"/>
          <p:nvPr/>
        </p:nvSpPr>
        <p:spPr>
          <a:xfrm>
            <a:off x="11067939" y="958669"/>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166" name="TextBox 165">
            <a:extLst>
              <a:ext uri="{FF2B5EF4-FFF2-40B4-BE49-F238E27FC236}">
                <a16:creationId xmlns="" xmlns:a16="http://schemas.microsoft.com/office/drawing/2014/main" id="{F021E619-40AB-4490-8D46-49E9FE541A73}"/>
              </a:ext>
            </a:extLst>
          </p:cNvPr>
          <p:cNvSpPr txBox="1"/>
          <p:nvPr/>
        </p:nvSpPr>
        <p:spPr>
          <a:xfrm>
            <a:off x="506095" y="920697"/>
            <a:ext cx="11179810" cy="2814580"/>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2014</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600" b="1" dirty="0">
                <a:latin typeface="Open Sans" panose="020B0606030504020204" pitchFamily="34" charset="0"/>
                <a:ea typeface="Open Sans" panose="020B0606030504020204" pitchFamily="34" charset="0"/>
                <a:cs typeface="Open Sans" panose="020B0606030504020204" pitchFamily="34" charset="0"/>
              </a:rPr>
              <a:t>L. 34/2014 </a:t>
            </a:r>
            <a:r>
              <a:rPr lang="it-IT" sz="1600" dirty="0">
                <a:latin typeface="Open Sans" panose="020B0606030504020204" pitchFamily="34" charset="0"/>
                <a:ea typeface="Open Sans" panose="020B0606030504020204" pitchFamily="34" charset="0"/>
                <a:cs typeface="Open Sans" panose="020B0606030504020204" pitchFamily="34" charset="0"/>
              </a:rPr>
              <a:t>(Decreto Poletti): ulteriore liberalizzazione attraverso completa acausalità; illegittimità solo in assenza di forma </a:t>
            </a:r>
            <a:r>
              <a:rPr lang="it-IT" sz="1600" dirty="0" smtClean="0">
                <a:latin typeface="Open Sans" panose="020B0606030504020204" pitchFamily="34" charset="0"/>
                <a:ea typeface="Open Sans" panose="020B0606030504020204" pitchFamily="34" charset="0"/>
                <a:cs typeface="Open Sans" panose="020B0606030504020204" pitchFamily="34" charset="0"/>
              </a:rPr>
              <a:t>scritta, </a:t>
            </a:r>
            <a:r>
              <a:rPr lang="it-IT" sz="1600" dirty="0">
                <a:latin typeface="Open Sans" panose="020B0606030504020204" pitchFamily="34" charset="0"/>
                <a:ea typeface="Open Sans" panose="020B0606030504020204" pitchFamily="34" charset="0"/>
                <a:cs typeface="Open Sans" panose="020B0606030504020204" pitchFamily="34" charset="0"/>
              </a:rPr>
              <a:t>limiti quantitativi alla durata (36 mesi comprese proroghe – max 5 - e 20% organico complessivo, salvo eccezioni previste). Modifiche a disciplina della somministrazione a tempo determinato (soppressione delle causali). </a:t>
            </a:r>
          </a:p>
          <a:p>
            <a:endParaRPr lang="it-IT" sz="1600" b="1" dirty="0" smtClean="0">
              <a:latin typeface="Open Sans" panose="020B0606030504020204" pitchFamily="34" charset="0"/>
              <a:ea typeface="Open Sans" panose="020B0606030504020204" pitchFamily="34" charset="0"/>
              <a:cs typeface="Open Sans" panose="020B0606030504020204" pitchFamily="34" charset="0"/>
            </a:endParaRPr>
          </a:p>
          <a:p>
            <a:r>
              <a:rPr lang="it-IT" sz="1600" b="1" dirty="0" smtClean="0">
                <a:latin typeface="Open Sans" panose="020B0606030504020204" pitchFamily="34" charset="0"/>
                <a:ea typeface="Open Sans" panose="020B0606030504020204" pitchFamily="34" charset="0"/>
                <a:cs typeface="Open Sans" panose="020B0606030504020204" pitchFamily="34" charset="0"/>
              </a:rPr>
              <a:t>L</a:t>
            </a:r>
            <a:r>
              <a:rPr lang="it-IT" sz="1600" b="1" dirty="0">
                <a:latin typeface="Open Sans" panose="020B0606030504020204" pitchFamily="34" charset="0"/>
                <a:ea typeface="Open Sans" panose="020B0606030504020204" pitchFamily="34" charset="0"/>
                <a:cs typeface="Open Sans" panose="020B0606030504020204" pitchFamily="34" charset="0"/>
              </a:rPr>
              <a:t>. 190/2014 </a:t>
            </a:r>
            <a:r>
              <a:rPr lang="it-IT" sz="1600" dirty="0">
                <a:latin typeface="Open Sans" panose="020B0606030504020204" pitchFamily="34" charset="0"/>
                <a:ea typeface="Open Sans" panose="020B0606030504020204" pitchFamily="34" charset="0"/>
                <a:cs typeface="Open Sans" panose="020B0606030504020204" pitchFamily="34" charset="0"/>
              </a:rPr>
              <a:t>(Legge di stabilità): incentivi alle imprese per l’occupazione a tempo indeterminato (esonero versamento contributivo per nuove assunzioni, max 36 mesi).</a:t>
            </a:r>
          </a:p>
          <a:p>
            <a:endParaRPr lang="it-IT" sz="1600" b="1" dirty="0" smtClean="0">
              <a:latin typeface="Open Sans" panose="020B0606030504020204" pitchFamily="34" charset="0"/>
              <a:ea typeface="Open Sans" panose="020B0606030504020204" pitchFamily="34" charset="0"/>
              <a:cs typeface="Open Sans" panose="020B0606030504020204" pitchFamily="34" charset="0"/>
            </a:endParaRPr>
          </a:p>
          <a:p>
            <a:r>
              <a:rPr lang="it-IT" sz="1600" b="1" dirty="0" smtClean="0">
                <a:latin typeface="Open Sans" panose="020B0606030504020204" pitchFamily="34" charset="0"/>
                <a:ea typeface="Open Sans" panose="020B0606030504020204" pitchFamily="34" charset="0"/>
                <a:cs typeface="Open Sans" panose="020B0606030504020204" pitchFamily="34" charset="0"/>
              </a:rPr>
              <a:t>L</a:t>
            </a:r>
            <a:r>
              <a:rPr lang="it-IT" sz="1600" b="1" dirty="0">
                <a:latin typeface="Open Sans" panose="020B0606030504020204" pitchFamily="34" charset="0"/>
                <a:ea typeface="Open Sans" panose="020B0606030504020204" pitchFamily="34" charset="0"/>
                <a:cs typeface="Open Sans" panose="020B0606030504020204" pitchFamily="34" charset="0"/>
              </a:rPr>
              <a:t>. 183/2014 (Jobs Act) </a:t>
            </a:r>
            <a:r>
              <a:rPr lang="it-IT" sz="1600" dirty="0">
                <a:latin typeface="Open Sans" panose="020B0606030504020204" pitchFamily="34" charset="0"/>
                <a:ea typeface="Open Sans" panose="020B0606030504020204" pitchFamily="34" charset="0"/>
                <a:cs typeface="Open Sans" panose="020B0606030504020204" pitchFamily="34" charset="0"/>
              </a:rPr>
              <a:t>Legge delega: si realizza attraverso 8 Decreti Legislativi nel 2015</a:t>
            </a:r>
          </a:p>
        </p:txBody>
      </p:sp>
      <p:sp>
        <p:nvSpPr>
          <p:cNvPr id="167" name="TextBox 166">
            <a:extLst>
              <a:ext uri="{FF2B5EF4-FFF2-40B4-BE49-F238E27FC236}">
                <a16:creationId xmlns="" xmlns:a16="http://schemas.microsoft.com/office/drawing/2014/main" id="{BF4F2C67-B743-4A8C-A4B0-2202D9F10428}"/>
              </a:ext>
            </a:extLst>
          </p:cNvPr>
          <p:cNvSpPr txBox="1"/>
          <p:nvPr/>
        </p:nvSpPr>
        <p:spPr>
          <a:xfrm>
            <a:off x="11067939" y="958669"/>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168" name="TextBox 167">
            <a:extLst>
              <a:ext uri="{FF2B5EF4-FFF2-40B4-BE49-F238E27FC236}">
                <a16:creationId xmlns="" xmlns:a16="http://schemas.microsoft.com/office/drawing/2014/main" id="{0E6786BA-93F2-48B8-84BC-85195256FD42}"/>
              </a:ext>
            </a:extLst>
          </p:cNvPr>
          <p:cNvSpPr txBox="1"/>
          <p:nvPr/>
        </p:nvSpPr>
        <p:spPr>
          <a:xfrm>
            <a:off x="506095" y="910541"/>
            <a:ext cx="11179810" cy="5769235"/>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2015</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200" b="1" dirty="0">
                <a:latin typeface="Open Sans" panose="020B0606030504020204" pitchFamily="34" charset="0"/>
                <a:ea typeface="Open Sans" panose="020B0606030504020204" pitchFamily="34" charset="0"/>
                <a:cs typeface="Open Sans" panose="020B0606030504020204" pitchFamily="34" charset="0"/>
              </a:rPr>
              <a:t>Dlgs 23/2015 (contratto a tutele crescenti). </a:t>
            </a:r>
            <a:r>
              <a:rPr lang="it-IT" sz="1200" dirty="0">
                <a:latin typeface="Open Sans" panose="020B0606030504020204" pitchFamily="34" charset="0"/>
                <a:ea typeface="Open Sans" panose="020B0606030504020204" pitchFamily="34" charset="0"/>
                <a:cs typeface="Open Sans" panose="020B0606030504020204" pitchFamily="34" charset="0"/>
              </a:rPr>
              <a:t>Si tratta di una modifica della disciplina del licenziamento individuale per gli assunti del settore privato successivamente al </a:t>
            </a:r>
            <a:r>
              <a:rPr lang="it-IT" sz="1200" dirty="0" smtClean="0">
                <a:latin typeface="Open Sans" panose="020B0606030504020204" pitchFamily="34" charset="0"/>
                <a:ea typeface="Open Sans" panose="020B0606030504020204" pitchFamily="34" charset="0"/>
                <a:cs typeface="Open Sans" panose="020B0606030504020204" pitchFamily="34" charset="0"/>
              </a:rPr>
              <a:t>7/3/2015</a:t>
            </a:r>
            <a:r>
              <a:rPr lang="it-IT" sz="1200" dirty="0">
                <a:latin typeface="Open Sans" panose="020B0606030504020204" pitchFamily="34" charset="0"/>
                <a:ea typeface="Open Sans" panose="020B0606030504020204" pitchFamily="34" charset="0"/>
                <a:cs typeface="Open Sans" panose="020B0606030504020204" pitchFamily="34" charset="0"/>
              </a:rPr>
              <a:t>, comprese le trasformazioni a tempo indeterminato di contratti a termine e di apprendistato in corso (escluse le rideterminazioni in giudizio) e i rapporti di lavoro di imprese che salgono oltre la soglia dei 15 dipendenti. Per tutti gli altri resta in vigore la disciplina dei licenziamenti individuali, come modificata dalla Legge 92/2012. Nello specifico:</a:t>
            </a:r>
          </a:p>
          <a:p>
            <a:r>
              <a:rPr lang="it-IT" sz="1200" dirty="0">
                <a:latin typeface="Open Sans" panose="020B0606030504020204" pitchFamily="34" charset="0"/>
                <a:ea typeface="Open Sans" panose="020B0606030504020204" pitchFamily="34" charset="0"/>
                <a:cs typeface="Open Sans" panose="020B0606030504020204" pitchFamily="34" charset="0"/>
              </a:rPr>
              <a:t>•	Licenziamenti discriminatori o nulli per altri motivi: resta il reintegro</a:t>
            </a:r>
          </a:p>
          <a:p>
            <a:r>
              <a:rPr lang="it-IT" sz="1200" dirty="0">
                <a:latin typeface="Open Sans" panose="020B0606030504020204" pitchFamily="34" charset="0"/>
                <a:ea typeface="Open Sans" panose="020B0606030504020204" pitchFamily="34" charset="0"/>
                <a:cs typeface="Open Sans" panose="020B0606030504020204" pitchFamily="34" charset="0"/>
              </a:rPr>
              <a:t>•	Licenziamenti disciplinari, per motivi economici individuali, collettivi per riduzione di personale: solo tutela economica con risarcimento crescente in proporzione alla anzianità (2 mensilità per ogni anno di servizio, con minimo quattro e massimo 24 mensilità). Solo per licenziamento disciplinare con insussistenza del fatto materiale contestato si prevede il reintegro. Risarcimenti minori per vizi meramente procedurali.</a:t>
            </a:r>
          </a:p>
          <a:p>
            <a:r>
              <a:rPr lang="it-IT" sz="1200" dirty="0">
                <a:latin typeface="Open Sans" panose="020B0606030504020204" pitchFamily="34" charset="0"/>
                <a:ea typeface="Open Sans" panose="020B0606030504020204" pitchFamily="34" charset="0"/>
                <a:cs typeface="Open Sans" panose="020B0606030504020204" pitchFamily="34" charset="0"/>
              </a:rPr>
              <a:t>•	Procedura conciliativa per favorire anche fiscalmente l’accordo transattivo.</a:t>
            </a:r>
          </a:p>
          <a:p>
            <a:r>
              <a:rPr lang="it-IT" sz="1200" dirty="0">
                <a:latin typeface="Open Sans" panose="020B0606030504020204" pitchFamily="34" charset="0"/>
                <a:ea typeface="Open Sans" panose="020B0606030504020204" pitchFamily="34" charset="0"/>
                <a:cs typeface="Open Sans" panose="020B0606030504020204" pitchFamily="34" charset="0"/>
              </a:rPr>
              <a:t>•	Effetti sulla disciplina degli appalti</a:t>
            </a:r>
          </a:p>
          <a:p>
            <a:r>
              <a:rPr lang="it-IT" sz="1200" b="1" dirty="0">
                <a:latin typeface="Open Sans" panose="020B0606030504020204" pitchFamily="34" charset="0"/>
                <a:ea typeface="Open Sans" panose="020B0606030504020204" pitchFamily="34" charset="0"/>
                <a:cs typeface="Open Sans" panose="020B0606030504020204" pitchFamily="34" charset="0"/>
              </a:rPr>
              <a:t>Dlgs 22/2015 (riordino ammortizzatori sociali). </a:t>
            </a:r>
            <a:r>
              <a:rPr lang="it-IT" sz="1200" dirty="0">
                <a:latin typeface="Open Sans" panose="020B0606030504020204" pitchFamily="34" charset="0"/>
                <a:ea typeface="Open Sans" panose="020B0606030504020204" pitchFamily="34" charset="0"/>
                <a:cs typeface="Open Sans" panose="020B0606030504020204" pitchFamily="34" charset="0"/>
              </a:rPr>
              <a:t>NASPI sostituisce precedenti misure di sostegno al reddito per disoccupazione involontaria, dimissioni per giusta causa, risoluzione consensuale (solo nel caso di procedura conciliativa di cui alla L.92/2012), procedure di licenziamento collettivo. Forte correlazione con P.A.L. Nuovi requisiti di accesso (13 settimane contribuzione negli ultimi 4 anni e almeno 30 gg lavoro effettivo negli ultimi 12 mesi); nuovi limiti di durata (1/2 settimane di contribuzione degli ultimi 4 anni, per massimo due anni); nuovo massimale con decalage mensile. Introduzione sperimentale della </a:t>
            </a:r>
            <a:r>
              <a:rPr lang="it-IT" sz="1200" dirty="0" smtClean="0">
                <a:latin typeface="Open Sans" panose="020B0606030504020204" pitchFamily="34" charset="0"/>
                <a:ea typeface="Open Sans" panose="020B0606030504020204" pitchFamily="34" charset="0"/>
                <a:cs typeface="Open Sans" panose="020B0606030504020204" pitchFamily="34" charset="0"/>
              </a:rPr>
              <a:t>DIS-COLL </a:t>
            </a:r>
            <a:r>
              <a:rPr lang="it-IT" sz="1200" dirty="0">
                <a:latin typeface="Open Sans" panose="020B0606030504020204" pitchFamily="34" charset="0"/>
                <a:ea typeface="Open Sans" panose="020B0606030504020204" pitchFamily="34" charset="0"/>
                <a:cs typeface="Open Sans" panose="020B0606030504020204" pitchFamily="34" charset="0"/>
              </a:rPr>
              <a:t>per i collaboratori. Introduzione Assegno di Disoccupazione (ASDI) per beneficiari della Naspi senza occupazione e in stato di bisogno. Modifica disciplina CIGO e CIGS: max 24 mesi nel quinquennio mobile; contributi addizionali a carico del datore di lavoro (bonus malus)</a:t>
            </a:r>
          </a:p>
          <a:p>
            <a:r>
              <a:rPr lang="it-IT" sz="1200" b="1" dirty="0">
                <a:latin typeface="Open Sans" panose="020B0606030504020204" pitchFamily="34" charset="0"/>
                <a:ea typeface="Open Sans" panose="020B0606030504020204" pitchFamily="34" charset="0"/>
                <a:cs typeface="Open Sans" panose="020B0606030504020204" pitchFamily="34" charset="0"/>
              </a:rPr>
              <a:t>Dlgs 81/2015 </a:t>
            </a:r>
            <a:r>
              <a:rPr lang="it-IT" sz="1200" dirty="0">
                <a:latin typeface="Open Sans" panose="020B0606030504020204" pitchFamily="34" charset="0"/>
                <a:ea typeface="Open Sans" panose="020B0606030504020204" pitchFamily="34" charset="0"/>
                <a:cs typeface="Open Sans" panose="020B0606030504020204" pitchFamily="34" charset="0"/>
              </a:rPr>
              <a:t>riordino della disciplina delle collaborazioni: abrogazione del co.co.pro. Superamento co.co.co con conversione al rapporto di lavoro subordinato in presenza di prestazioni personali, continuative e organizzate dal committente (con alcune esclusioni, tra cui le prestazioni professionali che comportano iscrizione agli albi); stabilizzazione in caso di illegittimità. Modifica disciplina part time, in particolare limitando possibilità di intervento della contrattazione collettiva. Contratto somministrazione a tempo indeterminato: eliminazione elenco causali legittimanti. Modifiche disciplina lavoro accessorio (voucher) con ampliamento limiti reddituali annuali. Modifica disciplina delle mansioni (art.2103 C.C.).</a:t>
            </a:r>
          </a:p>
          <a:p>
            <a:r>
              <a:rPr lang="it-IT" sz="1200" b="1" dirty="0">
                <a:latin typeface="Open Sans" panose="020B0606030504020204" pitchFamily="34" charset="0"/>
                <a:ea typeface="Open Sans" panose="020B0606030504020204" pitchFamily="34" charset="0"/>
                <a:cs typeface="Open Sans" panose="020B0606030504020204" pitchFamily="34" charset="0"/>
              </a:rPr>
              <a:t>Dlgs 80/2015 </a:t>
            </a:r>
            <a:r>
              <a:rPr lang="it-IT" sz="1200" dirty="0">
                <a:latin typeface="Open Sans" panose="020B0606030504020204" pitchFamily="34" charset="0"/>
                <a:ea typeface="Open Sans" panose="020B0606030504020204" pitchFamily="34" charset="0"/>
                <a:cs typeface="Open Sans" panose="020B0606030504020204" pitchFamily="34" charset="0"/>
              </a:rPr>
              <a:t>ampliamento disciplina congedi parentali: maggiore flessibilità nell’utilizzo; congedo per donne vittime di violenza di genere.</a:t>
            </a:r>
          </a:p>
          <a:p>
            <a:r>
              <a:rPr lang="it-IT" sz="1200" b="1" dirty="0">
                <a:latin typeface="Open Sans" panose="020B0606030504020204" pitchFamily="34" charset="0"/>
                <a:ea typeface="Open Sans" panose="020B0606030504020204" pitchFamily="34" charset="0"/>
                <a:cs typeface="Open Sans" panose="020B0606030504020204" pitchFamily="34" charset="0"/>
              </a:rPr>
              <a:t>Dlgs 151/2015 </a:t>
            </a:r>
            <a:r>
              <a:rPr lang="it-IT" sz="1200" dirty="0">
                <a:latin typeface="Open Sans" panose="020B0606030504020204" pitchFamily="34" charset="0"/>
                <a:ea typeface="Open Sans" panose="020B0606030504020204" pitchFamily="34" charset="0"/>
                <a:cs typeface="Open Sans" panose="020B0606030504020204" pitchFamily="34" charset="0"/>
              </a:rPr>
              <a:t>revisione disciplina controllo a distanza dei lavoratori (“nuovo” art.4 Statuto dei Lavoratori); introduzione procedura dimissioni telematiche</a:t>
            </a:r>
          </a:p>
          <a:p>
            <a:r>
              <a:rPr lang="it-IT" sz="1200" b="1" dirty="0">
                <a:latin typeface="Open Sans" panose="020B0606030504020204" pitchFamily="34" charset="0"/>
                <a:ea typeface="Open Sans" panose="020B0606030504020204" pitchFamily="34" charset="0"/>
                <a:cs typeface="Open Sans" panose="020B0606030504020204" pitchFamily="34" charset="0"/>
              </a:rPr>
              <a:t>Dlgs 150/2015</a:t>
            </a:r>
            <a:r>
              <a:rPr lang="it-IT" sz="1200" dirty="0">
                <a:latin typeface="Open Sans" panose="020B0606030504020204" pitchFamily="34" charset="0"/>
                <a:ea typeface="Open Sans" panose="020B0606030504020204" pitchFamily="34" charset="0"/>
                <a:cs typeface="Open Sans" panose="020B0606030504020204" pitchFamily="34" charset="0"/>
              </a:rPr>
              <a:t> nascita Agenzia nazionale per le Politiche Attive del Lavoro, nuovi Centri per l’Impiego (presa in carico, profilazione, rilascio Assegno di Ricollocazione per i percettori di NASPI). </a:t>
            </a:r>
          </a:p>
        </p:txBody>
      </p:sp>
      <p:sp>
        <p:nvSpPr>
          <p:cNvPr id="169" name="TextBox 168">
            <a:extLst>
              <a:ext uri="{FF2B5EF4-FFF2-40B4-BE49-F238E27FC236}">
                <a16:creationId xmlns="" xmlns:a16="http://schemas.microsoft.com/office/drawing/2014/main" id="{43C23998-BB01-4576-93CD-CFD5587F02DA}"/>
              </a:ext>
            </a:extLst>
          </p:cNvPr>
          <p:cNvSpPr txBox="1"/>
          <p:nvPr/>
        </p:nvSpPr>
        <p:spPr>
          <a:xfrm>
            <a:off x="11067939" y="958669"/>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170" name="TextBox 169">
            <a:extLst>
              <a:ext uri="{FF2B5EF4-FFF2-40B4-BE49-F238E27FC236}">
                <a16:creationId xmlns="" xmlns:a16="http://schemas.microsoft.com/office/drawing/2014/main" id="{252184EE-98F7-4BFB-B152-FC07D5BD8F6A}"/>
              </a:ext>
            </a:extLst>
          </p:cNvPr>
          <p:cNvSpPr txBox="1"/>
          <p:nvPr/>
        </p:nvSpPr>
        <p:spPr>
          <a:xfrm>
            <a:off x="506095" y="920389"/>
            <a:ext cx="11179810" cy="1337253"/>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2016</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600" b="1" dirty="0">
                <a:latin typeface="Open Sans" panose="020B0606030504020204" pitchFamily="34" charset="0"/>
                <a:ea typeface="Open Sans" panose="020B0606030504020204" pitchFamily="34" charset="0"/>
                <a:cs typeface="Open Sans" panose="020B0606030504020204" pitchFamily="34" charset="0"/>
              </a:rPr>
              <a:t>Proposta di legge di iniziativa popolare (Carta dei Diritti Universali del Lavoro) Cgil: </a:t>
            </a:r>
            <a:r>
              <a:rPr lang="it-IT" sz="1600" dirty="0">
                <a:latin typeface="Open Sans" panose="020B0606030504020204" pitchFamily="34" charset="0"/>
                <a:ea typeface="Open Sans" panose="020B0606030504020204" pitchFamily="34" charset="0"/>
                <a:cs typeface="Open Sans" panose="020B0606030504020204" pitchFamily="34" charset="0"/>
              </a:rPr>
              <a:t>deposito con 3 milioni di firme a sostegno e successivo incardinamento nei lavori parlamentari. In parallelo raccolta di firme e deposito quesiti referendari a sostegno (licenziamenti, appalti, voucher)</a:t>
            </a:r>
          </a:p>
        </p:txBody>
      </p:sp>
      <p:sp>
        <p:nvSpPr>
          <p:cNvPr id="171" name="TextBox 170">
            <a:extLst>
              <a:ext uri="{FF2B5EF4-FFF2-40B4-BE49-F238E27FC236}">
                <a16:creationId xmlns="" xmlns:a16="http://schemas.microsoft.com/office/drawing/2014/main" id="{3298A8F8-4F31-476F-9E77-B194235C98E3}"/>
              </a:ext>
            </a:extLst>
          </p:cNvPr>
          <p:cNvSpPr txBox="1"/>
          <p:nvPr/>
        </p:nvSpPr>
        <p:spPr>
          <a:xfrm>
            <a:off x="11067939" y="964442"/>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172" name="TextBox 171">
            <a:extLst>
              <a:ext uri="{FF2B5EF4-FFF2-40B4-BE49-F238E27FC236}">
                <a16:creationId xmlns="" xmlns:a16="http://schemas.microsoft.com/office/drawing/2014/main" id="{3225E5AA-227C-44CB-A11E-4F83DFCFCC37}"/>
              </a:ext>
            </a:extLst>
          </p:cNvPr>
          <p:cNvSpPr txBox="1"/>
          <p:nvPr/>
        </p:nvSpPr>
        <p:spPr>
          <a:xfrm>
            <a:off x="506095" y="910487"/>
            <a:ext cx="11179810" cy="3307023"/>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2017</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600" b="1" dirty="0">
                <a:latin typeface="Open Sans" panose="020B0606030504020204" pitchFamily="34" charset="0"/>
                <a:ea typeface="Open Sans" panose="020B0606030504020204" pitchFamily="34" charset="0"/>
                <a:cs typeface="Open Sans" panose="020B0606030504020204" pitchFamily="34" charset="0"/>
              </a:rPr>
              <a:t>DL 2233-B/2017 (Lavoro Autonomo): </a:t>
            </a:r>
            <a:r>
              <a:rPr lang="it-IT" sz="1600" dirty="0">
                <a:latin typeface="Open Sans" panose="020B0606030504020204" pitchFamily="34" charset="0"/>
                <a:ea typeface="Open Sans" panose="020B0606030504020204" pitchFamily="34" charset="0"/>
                <a:cs typeface="Open Sans" panose="020B0606030504020204" pitchFamily="34" charset="0"/>
              </a:rPr>
              <a:t>revisione disciplina della collaborazione coordinata; decisiva l’individuazione di chi è titolare della organizzazione lavorativa per distinguere tra collaborazione ascrivibile all’area del lavoro autonomo e collaborazione da riqualificare in lavoro subordinato; introdotte alcune tutele di carattere individuale (interventi su maternità, malattia e infortunio); </a:t>
            </a:r>
            <a:r>
              <a:rPr lang="it-IT" sz="1600" dirty="0" smtClean="0">
                <a:latin typeface="Open Sans" panose="020B0606030504020204" pitchFamily="34" charset="0"/>
                <a:ea typeface="Open Sans" panose="020B0606030504020204" pitchFamily="34" charset="0"/>
                <a:cs typeface="Open Sans" panose="020B0606030504020204" pitchFamily="34" charset="0"/>
              </a:rPr>
              <a:t>DIS-COLL </a:t>
            </a:r>
            <a:r>
              <a:rPr lang="it-IT" sz="1600" dirty="0">
                <a:latin typeface="Open Sans" panose="020B0606030504020204" pitchFamily="34" charset="0"/>
                <a:ea typeface="Open Sans" panose="020B0606030504020204" pitchFamily="34" charset="0"/>
                <a:cs typeface="Open Sans" panose="020B0606030504020204" pitchFamily="34" charset="0"/>
              </a:rPr>
              <a:t>estesa anche ad assegnisti di ricerca. Demandi a decreti successivi per la riduzione delle aliquote contribuzione a gestione Separata INPS. Introduzione della disciplina del lavoro agile.</a:t>
            </a:r>
          </a:p>
          <a:p>
            <a:r>
              <a:rPr lang="it-IT" sz="1600" b="1" dirty="0">
                <a:latin typeface="Open Sans" panose="020B0606030504020204" pitchFamily="34" charset="0"/>
                <a:ea typeface="Open Sans" panose="020B0606030504020204" pitchFamily="34" charset="0"/>
                <a:cs typeface="Open Sans" panose="020B0606030504020204" pitchFamily="34" charset="0"/>
              </a:rPr>
              <a:t>Quesiti referendari Cgil</a:t>
            </a:r>
            <a:r>
              <a:rPr lang="it-IT" sz="1600" dirty="0">
                <a:latin typeface="Open Sans" panose="020B0606030504020204" pitchFamily="34" charset="0"/>
                <a:ea typeface="Open Sans" panose="020B0606030504020204" pitchFamily="34" charset="0"/>
                <a:cs typeface="Open Sans" panose="020B0606030504020204" pitchFamily="34" charset="0"/>
              </a:rPr>
              <a:t>: quesito su disciplina licenziamenti dichiarato inammissibile. Ammessi quesiti su appalti e voucher</a:t>
            </a:r>
          </a:p>
          <a:p>
            <a:r>
              <a:rPr lang="it-IT" sz="1600" b="1" dirty="0">
                <a:latin typeface="Open Sans" panose="020B0606030504020204" pitchFamily="34" charset="0"/>
                <a:ea typeface="Open Sans" panose="020B0606030504020204" pitchFamily="34" charset="0"/>
                <a:cs typeface="Open Sans" panose="020B0606030504020204" pitchFamily="34" charset="0"/>
              </a:rPr>
              <a:t>DL 25/2017: </a:t>
            </a:r>
            <a:r>
              <a:rPr lang="it-IT" sz="1600" dirty="0">
                <a:latin typeface="Open Sans" panose="020B0606030504020204" pitchFamily="34" charset="0"/>
                <a:ea typeface="Open Sans" panose="020B0606030504020204" pitchFamily="34" charset="0"/>
                <a:cs typeface="Open Sans" panose="020B0606030504020204" pitchFamily="34" charset="0"/>
              </a:rPr>
              <a:t>modifiche alla disciplina degli appalti recepiscono quesito referendario Cgil; abrogazione voucher. Entrambe le misure sterilizzano i quesiti referendari proposti. Sul lavoro accessorio, tuttavia, si introduce una nuova normativa, che di fatto parzialmente aggira il quesito referendario.</a:t>
            </a:r>
          </a:p>
        </p:txBody>
      </p:sp>
      <p:sp>
        <p:nvSpPr>
          <p:cNvPr id="174" name="TextBox 173">
            <a:extLst>
              <a:ext uri="{FF2B5EF4-FFF2-40B4-BE49-F238E27FC236}">
                <a16:creationId xmlns="" xmlns:a16="http://schemas.microsoft.com/office/drawing/2014/main" id="{31505831-2DDA-4583-AD3E-3420F07F58FD}"/>
              </a:ext>
            </a:extLst>
          </p:cNvPr>
          <p:cNvSpPr txBox="1"/>
          <p:nvPr/>
        </p:nvSpPr>
        <p:spPr>
          <a:xfrm>
            <a:off x="11067939" y="964442"/>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227" name="TextBox 2007">
            <a:extLst>
              <a:ext uri="{FF2B5EF4-FFF2-40B4-BE49-F238E27FC236}">
                <a16:creationId xmlns="" xmlns:a16="http://schemas.microsoft.com/office/drawing/2014/main" id="{7AC3C398-EF44-4327-8C26-D84EFDE7BAFC}"/>
              </a:ext>
            </a:extLst>
          </p:cNvPr>
          <p:cNvSpPr txBox="1"/>
          <p:nvPr/>
        </p:nvSpPr>
        <p:spPr>
          <a:xfrm>
            <a:off x="506095" y="918299"/>
            <a:ext cx="11179810" cy="5399903"/>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2007</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300" dirty="0" smtClean="0">
                <a:latin typeface="Open Sans" panose="020B0606030504020204" pitchFamily="34" charset="0"/>
                <a:ea typeface="Open Sans" panose="020B0606030504020204" pitchFamily="34" charset="0"/>
                <a:cs typeface="Open Sans" panose="020B0606030504020204" pitchFamily="34" charset="0"/>
              </a:rPr>
              <a:t>Contesto</a:t>
            </a:r>
            <a:r>
              <a:rPr lang="it-IT" sz="1300" dirty="0">
                <a:latin typeface="Open Sans" panose="020B0606030504020204" pitchFamily="34" charset="0"/>
                <a:ea typeface="Open Sans" panose="020B0606030504020204" pitchFamily="34" charset="0"/>
                <a:cs typeface="Open Sans" panose="020B0606030504020204" pitchFamily="34" charset="0"/>
              </a:rPr>
              <a:t> </a:t>
            </a:r>
            <a:r>
              <a:rPr lang="it-IT" sz="1300" dirty="0" smtClean="0">
                <a:latin typeface="Open Sans" panose="020B0606030504020204" pitchFamily="34" charset="0"/>
                <a:ea typeface="Open Sans" panose="020B0606030504020204" pitchFamily="34" charset="0"/>
                <a:cs typeface="Open Sans" panose="020B0606030504020204" pitchFamily="34" charset="0"/>
              </a:rPr>
              <a:t>sociale e politico: il 9 gennaio Steve Jobs presenta </a:t>
            </a:r>
            <a:r>
              <a:rPr lang="it-IT" sz="1300" dirty="0" err="1" smtClean="0">
                <a:latin typeface="Open Sans" panose="020B0606030504020204" pitchFamily="34" charset="0"/>
                <a:ea typeface="Open Sans" panose="020B0606030504020204" pitchFamily="34" charset="0"/>
                <a:cs typeface="Open Sans" panose="020B0606030504020204" pitchFamily="34" charset="0"/>
              </a:rPr>
              <a:t>iPhone</a:t>
            </a:r>
            <a:r>
              <a:rPr lang="it-IT" sz="1300" dirty="0" smtClean="0">
                <a:latin typeface="Open Sans" panose="020B0606030504020204" pitchFamily="34" charset="0"/>
                <a:ea typeface="Open Sans" panose="020B0606030504020204" pitchFamily="34" charset="0"/>
                <a:cs typeface="Open Sans" panose="020B0606030504020204" pitchFamily="34" charset="0"/>
              </a:rPr>
              <a:t>; il 10 febbraio uno sconosciuto </a:t>
            </a:r>
            <a:r>
              <a:rPr lang="it-IT" sz="1300" dirty="0">
                <a:latin typeface="Open Sans" panose="020B0606030504020204" pitchFamily="34" charset="0"/>
                <a:ea typeface="Open Sans" panose="020B0606030504020204" pitchFamily="34" charset="0"/>
                <a:cs typeface="Open Sans" panose="020B0606030504020204" pitchFamily="34" charset="0"/>
              </a:rPr>
              <a:t>senatore </a:t>
            </a:r>
            <a:r>
              <a:rPr lang="it-IT" sz="1300" dirty="0" smtClean="0">
                <a:latin typeface="Open Sans" panose="020B0606030504020204" pitchFamily="34" charset="0"/>
                <a:ea typeface="Open Sans" panose="020B0606030504020204" pitchFamily="34" charset="0"/>
                <a:cs typeface="Open Sans" panose="020B0606030504020204" pitchFamily="34" charset="0"/>
              </a:rPr>
              <a:t>del Massachusetts (Barack Hussein Obama) annuncia la sua candidatura alle elezioni presidenziali americane – nel 2006 la coalizione guidata da Romano Prodi (L’Unione) aveva vinto le elezioni politiche prendendo meno voti della destra guidata da Berlusconi (24k voti in più alla Camera e 230k in meno al Senato) – il 23 luglio protocollo firmato da Governo – parti sociali (iniziale NO di Confindustria che poi aderisce)</a:t>
            </a:r>
          </a:p>
          <a:p>
            <a:endParaRPr lang="it-IT" sz="1300" dirty="0">
              <a:latin typeface="Open Sans" panose="020B0606030504020204" pitchFamily="34" charset="0"/>
              <a:ea typeface="Open Sans" panose="020B0606030504020204" pitchFamily="34" charset="0"/>
              <a:cs typeface="Open Sans" panose="020B0606030504020204" pitchFamily="34" charset="0"/>
            </a:endParaRPr>
          </a:p>
          <a:p>
            <a:r>
              <a:rPr lang="it-IT" sz="1300" b="1" dirty="0" smtClean="0">
                <a:latin typeface="Open Sans" panose="020B0606030504020204" pitchFamily="34" charset="0"/>
                <a:ea typeface="Open Sans" panose="020B0606030504020204" pitchFamily="34" charset="0"/>
                <a:cs typeface="Open Sans" panose="020B0606030504020204" pitchFamily="34" charset="0"/>
              </a:rPr>
              <a:t>Riforma: L. 247/2007</a:t>
            </a:r>
          </a:p>
          <a:p>
            <a:r>
              <a:rPr lang="it-IT" sz="1300" dirty="0" smtClean="0">
                <a:latin typeface="Open Sans" panose="020B0606030504020204" pitchFamily="34" charset="0"/>
                <a:ea typeface="Open Sans" panose="020B0606030504020204" pitchFamily="34" charset="0"/>
                <a:cs typeface="Open Sans" panose="020B0606030504020204" pitchFamily="34" charset="0"/>
              </a:rPr>
              <a:t>Obiettivo generale: la legge è rubricata come norma di attuazione del protocollo 23 luglio 2007 su previdenza lavoro competitività – siamo all’apice della concertazione. La legge si propone di intervenire sul cosiddetto «scalone» introdotto dalla riforma «Maroni» che sarebbe entrato in vigore nel 2008, una sorta di pozzo avvelenato dal Governo precedente.</a:t>
            </a:r>
          </a:p>
          <a:p>
            <a:endParaRPr lang="it-IT" sz="1300" b="1" dirty="0" smtClean="0">
              <a:latin typeface="Open Sans" panose="020B0606030504020204" pitchFamily="34" charset="0"/>
              <a:ea typeface="Open Sans" panose="020B0606030504020204" pitchFamily="34" charset="0"/>
              <a:cs typeface="Open Sans" panose="020B0606030504020204" pitchFamily="34" charset="0"/>
            </a:endParaRPr>
          </a:p>
          <a:p>
            <a:r>
              <a:rPr lang="it-IT" sz="1300" b="1" dirty="0" smtClean="0">
                <a:latin typeface="Open Sans" panose="020B0606030504020204" pitchFamily="34" charset="0"/>
                <a:ea typeface="Open Sans" panose="020B0606030504020204" pitchFamily="34" charset="0"/>
                <a:cs typeface="Open Sans" panose="020B0606030504020204" pitchFamily="34" charset="0"/>
              </a:rPr>
              <a:t>Misure previdenziali: </a:t>
            </a:r>
          </a:p>
          <a:p>
            <a:pPr marL="285750" indent="-285750">
              <a:buFont typeface="Arial" panose="020B0604020202020204" pitchFamily="34" charset="0"/>
              <a:buChar char="•"/>
            </a:pPr>
            <a:r>
              <a:rPr lang="it-IT" sz="1300" dirty="0" smtClean="0">
                <a:latin typeface="Open Sans" panose="020B0606030504020204" pitchFamily="34" charset="0"/>
                <a:ea typeface="Open Sans" panose="020B0606030504020204" pitchFamily="34" charset="0"/>
                <a:cs typeface="Open Sans" panose="020B0606030504020204" pitchFamily="34" charset="0"/>
              </a:rPr>
              <a:t>Dal 2008 a giugno 2009 35+58 poi regime delle quote – requisiti aumentati di un anno per gli autonomi</a:t>
            </a:r>
          </a:p>
          <a:p>
            <a:pPr marL="285750" indent="-285750">
              <a:buFont typeface="Arial" panose="020B0604020202020204" pitchFamily="34" charset="0"/>
              <a:buChar char="•"/>
            </a:pPr>
            <a:r>
              <a:rPr lang="it-IT" sz="1300" dirty="0" smtClean="0">
                <a:latin typeface="Open Sans" panose="020B0606030504020204" pitchFamily="34" charset="0"/>
                <a:ea typeface="Open Sans" panose="020B0606030504020204" pitchFamily="34" charset="0"/>
                <a:cs typeface="Open Sans" panose="020B0606030504020204" pitchFamily="34" charset="0"/>
              </a:rPr>
              <a:t>Quota 95, 96, 97 a regime dal 1/1/2013</a:t>
            </a:r>
          </a:p>
          <a:p>
            <a:pPr marL="285750" indent="-285750">
              <a:buFont typeface="Arial" panose="020B0604020202020204" pitchFamily="34" charset="0"/>
              <a:buChar char="•"/>
            </a:pPr>
            <a:r>
              <a:rPr lang="it-IT" sz="1300" dirty="0" smtClean="0">
                <a:latin typeface="Open Sans" panose="020B0606030504020204" pitchFamily="34" charset="0"/>
                <a:ea typeface="Open Sans" panose="020B0606030504020204" pitchFamily="34" charset="0"/>
                <a:cs typeface="Open Sans" panose="020B0606030504020204" pitchFamily="34" charset="0"/>
              </a:rPr>
              <a:t>Finestra di 6 mesi per le pensioni di anzianità e di 3 mesi per la vecchiaia – regime speciale di finestre per chi va in pensione coi 40 anni.</a:t>
            </a:r>
          </a:p>
          <a:p>
            <a:pPr marL="285750" indent="-285750">
              <a:buFont typeface="Arial" panose="020B0604020202020204" pitchFamily="34" charset="0"/>
              <a:buChar char="•"/>
            </a:pPr>
            <a:r>
              <a:rPr lang="it-IT" sz="1300" dirty="0" smtClean="0">
                <a:latin typeface="Open Sans" panose="020B0606030504020204" pitchFamily="34" charset="0"/>
                <a:ea typeface="Open Sans" panose="020B0606030504020204" pitchFamily="34" charset="0"/>
                <a:cs typeface="Open Sans" panose="020B0606030504020204" pitchFamily="34" charset="0"/>
              </a:rPr>
              <a:t>Ci sono le deroghe – diritto già perfezionato al 12/2007 – autorizzati VV – aumento da 10k a 15k mobilità</a:t>
            </a:r>
          </a:p>
          <a:p>
            <a:pPr marL="285750" indent="-285750">
              <a:buFont typeface="Arial" panose="020B0604020202020204" pitchFamily="34" charset="0"/>
              <a:buChar char="•"/>
            </a:pPr>
            <a:r>
              <a:rPr lang="it-IT" sz="1300" dirty="0" smtClean="0">
                <a:latin typeface="Open Sans" panose="020B0606030504020204" pitchFamily="34" charset="0"/>
                <a:ea typeface="Open Sans" panose="020B0606030504020204" pitchFamily="34" charset="0"/>
                <a:cs typeface="Open Sans" panose="020B0606030504020204" pitchFamily="34" charset="0"/>
              </a:rPr>
              <a:t>Delega entro 13 MM Governo armonizzerà età pensionabile tranne FFAA e polizia</a:t>
            </a:r>
          </a:p>
          <a:p>
            <a:pPr marL="285750" indent="-285750">
              <a:buFont typeface="Arial" panose="020B0604020202020204" pitchFamily="34" charset="0"/>
              <a:buChar char="•"/>
            </a:pPr>
            <a:r>
              <a:rPr lang="it-IT" sz="1300" dirty="0" smtClean="0">
                <a:latin typeface="Open Sans" panose="020B0606030504020204" pitchFamily="34" charset="0"/>
                <a:ea typeface="Open Sans" panose="020B0606030504020204" pitchFamily="34" charset="0"/>
                <a:cs typeface="Open Sans" panose="020B0606030504020204" pitchFamily="34" charset="0"/>
              </a:rPr>
              <a:t>Delega entro 3 MM al </a:t>
            </a:r>
            <a:r>
              <a:rPr lang="it-IT" sz="1300" dirty="0">
                <a:latin typeface="Open Sans" panose="020B0606030504020204" pitchFamily="34" charset="0"/>
                <a:ea typeface="Open Sans" panose="020B0606030504020204" pitchFamily="34" charset="0"/>
                <a:cs typeface="Open Sans" panose="020B0606030504020204" pitchFamily="34" charset="0"/>
              </a:rPr>
              <a:t>Governo per usuranti – requisiti età nelle quote – 3MM – non attuato entro fine </a:t>
            </a:r>
            <a:r>
              <a:rPr lang="it-IT" sz="1300" dirty="0" smtClean="0">
                <a:latin typeface="Open Sans" panose="020B0606030504020204" pitchFamily="34" charset="0"/>
                <a:ea typeface="Open Sans" panose="020B0606030504020204" pitchFamily="34" charset="0"/>
                <a:cs typeface="Open Sans" panose="020B0606030504020204" pitchFamily="34" charset="0"/>
              </a:rPr>
              <a:t>legislatura</a:t>
            </a:r>
          </a:p>
          <a:p>
            <a:pPr marL="285750" indent="-285750">
              <a:buFont typeface="Arial" panose="020B0604020202020204" pitchFamily="34" charset="0"/>
              <a:buChar char="•"/>
            </a:pPr>
            <a:r>
              <a:rPr lang="it-IT" sz="1300" dirty="0" smtClean="0">
                <a:latin typeface="Open Sans" panose="020B0606030504020204" pitchFamily="34" charset="0"/>
                <a:ea typeface="Open Sans" panose="020B0606030504020204" pitchFamily="34" charset="0"/>
                <a:cs typeface="Open Sans" panose="020B0606030504020204" pitchFamily="34" charset="0"/>
              </a:rPr>
              <a:t>Introduzione di fatto della pensione di anzianità con 35 anni nel sistema contributivo</a:t>
            </a:r>
          </a:p>
          <a:p>
            <a:pPr marL="285750" indent="-285750">
              <a:buFont typeface="Arial" panose="020B0604020202020204" pitchFamily="34" charset="0"/>
              <a:buChar char="•"/>
            </a:pPr>
            <a:r>
              <a:rPr lang="it-IT" sz="1300" dirty="0" smtClean="0">
                <a:latin typeface="Open Sans" panose="020B0606030504020204" pitchFamily="34" charset="0"/>
                <a:ea typeface="Open Sans" panose="020B0606030504020204" pitchFamily="34" charset="0"/>
                <a:cs typeface="Open Sans" panose="020B0606030504020204" pitchFamily="34" charset="0"/>
              </a:rPr>
              <a:t>Commissione per la revisione dei coefficienti di trasformazione e la reintroduzione di principi di flessibilità di accesso alla pensione – revisione non effettuata</a:t>
            </a:r>
          </a:p>
          <a:p>
            <a:pPr marL="285750" indent="-285750">
              <a:buFont typeface="Arial" panose="020B0604020202020204" pitchFamily="34" charset="0"/>
              <a:buChar char="•"/>
            </a:pPr>
            <a:r>
              <a:rPr lang="it-IT" sz="1300" dirty="0" smtClean="0">
                <a:latin typeface="Open Sans" panose="020B0606030504020204" pitchFamily="34" charset="0"/>
                <a:ea typeface="Open Sans" panose="020B0606030504020204" pitchFamily="34" charset="0"/>
                <a:cs typeface="Open Sans" panose="020B0606030504020204" pitchFamily="34" charset="0"/>
              </a:rPr>
              <a:t>Proroga benefici previdenziali amianto fino al 12/2007</a:t>
            </a:r>
          </a:p>
          <a:p>
            <a:pPr marL="285750" indent="-285750">
              <a:buFont typeface="Arial" panose="020B0604020202020204" pitchFamily="34" charset="0"/>
              <a:buChar char="•"/>
            </a:pPr>
            <a:r>
              <a:rPr lang="it-IT" sz="1300" dirty="0" smtClean="0">
                <a:latin typeface="Open Sans" panose="020B0606030504020204" pitchFamily="34" charset="0"/>
                <a:ea typeface="Open Sans" panose="020B0606030504020204" pitchFamily="34" charset="0"/>
                <a:cs typeface="Open Sans" panose="020B0606030504020204" pitchFamily="34" charset="0"/>
              </a:rPr>
              <a:t>Limite periodi totalizzabili ridotto da 3 a 6 anni</a:t>
            </a:r>
          </a:p>
          <a:p>
            <a:pPr marL="285750" indent="-285750">
              <a:buFont typeface="Arial" panose="020B0604020202020204" pitchFamily="34" charset="0"/>
              <a:buChar char="•"/>
            </a:pPr>
            <a:r>
              <a:rPr lang="it-IT" sz="1300" dirty="0" smtClean="0">
                <a:latin typeface="Open Sans" panose="020B0606030504020204" pitchFamily="34" charset="0"/>
                <a:ea typeface="Open Sans" panose="020B0606030504020204" pitchFamily="34" charset="0"/>
                <a:cs typeface="Open Sans" panose="020B0606030504020204" pitchFamily="34" charset="0"/>
              </a:rPr>
              <a:t>Sospensione perequazione automatica oltre 8 volte TM</a:t>
            </a:r>
            <a:endParaRPr lang="it-IT"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28" name="TextBox 2007x">
            <a:extLst>
              <a:ext uri="{FF2B5EF4-FFF2-40B4-BE49-F238E27FC236}">
                <a16:creationId xmlns="" xmlns:a16="http://schemas.microsoft.com/office/drawing/2014/main" id="{AFB8C8BE-1A15-46BB-8550-FD52AA602678}"/>
              </a:ext>
            </a:extLst>
          </p:cNvPr>
          <p:cNvSpPr txBox="1"/>
          <p:nvPr/>
        </p:nvSpPr>
        <p:spPr>
          <a:xfrm>
            <a:off x="11067939" y="968943"/>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
        <p:nvSpPr>
          <p:cNvPr id="230" name="TextBox 2008">
            <a:extLst>
              <a:ext uri="{FF2B5EF4-FFF2-40B4-BE49-F238E27FC236}">
                <a16:creationId xmlns="" xmlns:a16="http://schemas.microsoft.com/office/drawing/2014/main" id="{7AC3C398-EF44-4327-8C26-D84EFDE7BAFC}"/>
              </a:ext>
            </a:extLst>
          </p:cNvPr>
          <p:cNvSpPr txBox="1"/>
          <p:nvPr/>
        </p:nvSpPr>
        <p:spPr>
          <a:xfrm>
            <a:off x="506095" y="910994"/>
            <a:ext cx="11179810" cy="1198753"/>
          </a:xfrm>
          <a:prstGeom prst="rect">
            <a:avLst/>
          </a:prstGeom>
          <a:solidFill>
            <a:schemeClr val="accent1">
              <a:lumMod val="20000"/>
              <a:lumOff val="80000"/>
            </a:schemeClr>
          </a:solidFill>
        </p:spPr>
        <p:txBody>
          <a:bodyPr wrap="square" lIns="360000" tIns="144000" rIns="360000" bIns="144000" rtlCol="0" anchor="ctr">
            <a:spAutoFit/>
          </a:bodyPr>
          <a:lstStyle/>
          <a:p>
            <a:pPr algn="ctr"/>
            <a:r>
              <a:rPr lang="it-IT" sz="2000" b="1"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2008</a:t>
            </a:r>
            <a:endParaRPr lang="it-IT"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300" dirty="0" smtClean="0">
                <a:latin typeface="Open Sans" panose="020B0606030504020204" pitchFamily="34" charset="0"/>
                <a:ea typeface="Open Sans" panose="020B0606030504020204" pitchFamily="34" charset="0"/>
                <a:cs typeface="Open Sans" panose="020B0606030504020204" pitchFamily="34" charset="0"/>
              </a:rPr>
              <a:t>Contesto</a:t>
            </a:r>
            <a:r>
              <a:rPr lang="it-IT" sz="1300" dirty="0">
                <a:latin typeface="Open Sans" panose="020B0606030504020204" pitchFamily="34" charset="0"/>
                <a:ea typeface="Open Sans" panose="020B0606030504020204" pitchFamily="34" charset="0"/>
                <a:cs typeface="Open Sans" panose="020B0606030504020204" pitchFamily="34" charset="0"/>
              </a:rPr>
              <a:t>: fallimento Lehman </a:t>
            </a:r>
            <a:r>
              <a:rPr lang="it-IT" sz="1300" dirty="0" err="1" smtClean="0">
                <a:latin typeface="Open Sans" panose="020B0606030504020204" pitchFamily="34" charset="0"/>
                <a:ea typeface="Open Sans" panose="020B0606030504020204" pitchFamily="34" charset="0"/>
                <a:cs typeface="Open Sans" panose="020B0606030504020204" pitchFamily="34" charset="0"/>
              </a:rPr>
              <a:t>Brothers</a:t>
            </a:r>
            <a:r>
              <a:rPr lang="it-IT" sz="1300" dirty="0" smtClean="0">
                <a:latin typeface="Open Sans" panose="020B0606030504020204" pitchFamily="34" charset="0"/>
                <a:ea typeface="Open Sans" panose="020B0606030504020204" pitchFamily="34" charset="0"/>
                <a:cs typeface="Open Sans" panose="020B0606030504020204" pitchFamily="34" charset="0"/>
              </a:rPr>
              <a:t>, da USA parte crisi del debito privato che si trasferisce su banche e su economia reale. Crisi dei debiti sovrani e in EU risposta improntata a politiche restrittive della spesa pubblica e del debito impattano su dinamiche investimenti delle economie più fragili dell’eurozona.</a:t>
            </a:r>
            <a:endParaRPr lang="it-IT"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231" name="TextBox 2008x">
            <a:extLst>
              <a:ext uri="{FF2B5EF4-FFF2-40B4-BE49-F238E27FC236}">
                <a16:creationId xmlns="" xmlns:a16="http://schemas.microsoft.com/office/drawing/2014/main" id="{AFB8C8BE-1A15-46BB-8550-FD52AA602678}"/>
              </a:ext>
            </a:extLst>
          </p:cNvPr>
          <p:cNvSpPr txBox="1"/>
          <p:nvPr/>
        </p:nvSpPr>
        <p:spPr>
          <a:xfrm>
            <a:off x="11067939" y="965479"/>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560" y="356616"/>
            <a:ext cx="9326880" cy="6144768"/>
          </a:xfrm>
          <a:prstGeom prst="rect">
            <a:avLst/>
          </a:prstGeom>
        </p:spPr>
      </p:pic>
      <p:sp>
        <p:nvSpPr>
          <p:cNvPr id="235" name="TextBox Immagine">
            <a:extLst>
              <a:ext uri="{FF2B5EF4-FFF2-40B4-BE49-F238E27FC236}">
                <a16:creationId xmlns="" xmlns:a16="http://schemas.microsoft.com/office/drawing/2014/main" id="{AFB8C8BE-1A15-46BB-8550-FD52AA602678}"/>
              </a:ext>
            </a:extLst>
          </p:cNvPr>
          <p:cNvSpPr txBox="1"/>
          <p:nvPr/>
        </p:nvSpPr>
        <p:spPr>
          <a:xfrm>
            <a:off x="10222812" y="446056"/>
            <a:ext cx="430884" cy="369332"/>
          </a:xfrm>
          <a:prstGeom prst="rect">
            <a:avLst/>
          </a:prstGeom>
          <a:noFill/>
        </p:spPr>
        <p:txBody>
          <a:bodyPr wrap="square" rtlCol="0" anchor="ctr">
            <a:spAutoFit/>
          </a:bodyPr>
          <a:lstStyle/>
          <a:p>
            <a:pPr algn="ctr"/>
            <a:r>
              <a:rPr lang="it-IT" b="1" dirty="0">
                <a:solidFill>
                  <a:schemeClr val="accent1">
                    <a:lumMod val="75000"/>
                  </a:schemeClr>
                </a:solidFill>
              </a:rPr>
              <a:t>X</a:t>
            </a:r>
          </a:p>
        </p:txBody>
      </p:sp>
    </p:spTree>
    <p:extLst>
      <p:ext uri="{BB962C8B-B14F-4D97-AF65-F5344CB8AC3E}">
        <p14:creationId xmlns:p14="http://schemas.microsoft.com/office/powerpoint/2010/main" val="29802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anim calcmode="lin" valueType="num">
                                      <p:cBhvr>
                                        <p:cTn id="8" dur="1000" fill="hold"/>
                                        <p:tgtEl>
                                          <p:spTgt spid="196"/>
                                        </p:tgtEl>
                                        <p:attrNameLst>
                                          <p:attrName>ppt_x</p:attrName>
                                        </p:attrNameLst>
                                      </p:cBhvr>
                                      <p:tavLst>
                                        <p:tav tm="0">
                                          <p:val>
                                            <p:strVal val="#ppt_x"/>
                                          </p:val>
                                        </p:tav>
                                        <p:tav tm="100000">
                                          <p:val>
                                            <p:strVal val="#ppt_x"/>
                                          </p:val>
                                        </p:tav>
                                      </p:tavLst>
                                    </p:anim>
                                    <p:anim calcmode="lin" valueType="num">
                                      <p:cBhvr>
                                        <p:cTn id="9" dur="1000" fill="hold"/>
                                        <p:tgtEl>
                                          <p:spTgt spid="1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wipe(left)">
                                      <p:cBhvr>
                                        <p:cTn id="28" dur="500"/>
                                        <p:tgtEl>
                                          <p:spTgt spid="220"/>
                                        </p:tgtEl>
                                      </p:cBhvr>
                                    </p:animEffect>
                                  </p:childTnLst>
                                </p:cTn>
                              </p:par>
                              <p:par>
                                <p:cTn id="29" presetID="22" presetClass="entr" presetSubtype="8" fill="hold" nodeType="withEffect">
                                  <p:stCondLst>
                                    <p:cond delay="0"/>
                                  </p:stCondLst>
                                  <p:childTnLst>
                                    <p:set>
                                      <p:cBhvr>
                                        <p:cTn id="30" dur="1" fill="hold">
                                          <p:stCondLst>
                                            <p:cond delay="0"/>
                                          </p:stCondLst>
                                        </p:cTn>
                                        <p:tgtEl>
                                          <p:spTgt spid="221"/>
                                        </p:tgtEl>
                                        <p:attrNameLst>
                                          <p:attrName>style.visibility</p:attrName>
                                        </p:attrNameLst>
                                      </p:cBhvr>
                                      <p:to>
                                        <p:strVal val="visible"/>
                                      </p:to>
                                    </p:set>
                                    <p:animEffect transition="in" filter="wipe(left)">
                                      <p:cBhvr>
                                        <p:cTn id="31" dur="500"/>
                                        <p:tgtEl>
                                          <p:spTgt spid="2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9"/>
                                        </p:tgtEl>
                                        <p:attrNameLst>
                                          <p:attrName>style.visibility</p:attrName>
                                        </p:attrNameLst>
                                      </p:cBhvr>
                                      <p:to>
                                        <p:strVal val="visible"/>
                                      </p:to>
                                    </p:set>
                                    <p:animEffect transition="in" filter="wipe(down)">
                                      <p:cBhvr>
                                        <p:cTn id="36" dur="500"/>
                                        <p:tgtEl>
                                          <p:spTgt spid="19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00"/>
                                        </p:tgtEl>
                                        <p:attrNameLst>
                                          <p:attrName>style.visibility</p:attrName>
                                        </p:attrNameLst>
                                      </p:cBhvr>
                                      <p:to>
                                        <p:strVal val="visible"/>
                                      </p:to>
                                    </p:set>
                                    <p:animEffect transition="in" filter="wipe(down)">
                                      <p:cBhvr>
                                        <p:cTn id="41" dur="500"/>
                                        <p:tgtEl>
                                          <p:spTgt spid="2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01"/>
                                        </p:tgtEl>
                                        <p:attrNameLst>
                                          <p:attrName>style.visibility</p:attrName>
                                        </p:attrNameLst>
                                      </p:cBhvr>
                                      <p:to>
                                        <p:strVal val="visible"/>
                                      </p:to>
                                    </p:set>
                                    <p:animEffect transition="in" filter="wipe(down)">
                                      <p:cBhvr>
                                        <p:cTn id="46" dur="500"/>
                                        <p:tgtEl>
                                          <p:spTgt spid="2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2"/>
                                        </p:tgtEl>
                                        <p:attrNameLst>
                                          <p:attrName>style.visibility</p:attrName>
                                        </p:attrNameLst>
                                      </p:cBhvr>
                                      <p:to>
                                        <p:strVal val="visible"/>
                                      </p:to>
                                    </p:set>
                                    <p:animEffect transition="in" filter="wipe(down)">
                                      <p:cBhvr>
                                        <p:cTn id="51" dur="500"/>
                                        <p:tgtEl>
                                          <p:spTgt spid="20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03"/>
                                        </p:tgtEl>
                                        <p:attrNameLst>
                                          <p:attrName>style.visibility</p:attrName>
                                        </p:attrNameLst>
                                      </p:cBhvr>
                                      <p:to>
                                        <p:strVal val="visible"/>
                                      </p:to>
                                    </p:set>
                                    <p:animEffect transition="in" filter="wipe(down)">
                                      <p:cBhvr>
                                        <p:cTn id="56" dur="500"/>
                                        <p:tgtEl>
                                          <p:spTgt spid="20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04"/>
                                        </p:tgtEl>
                                        <p:attrNameLst>
                                          <p:attrName>style.visibility</p:attrName>
                                        </p:attrNameLst>
                                      </p:cBhvr>
                                      <p:to>
                                        <p:strVal val="visible"/>
                                      </p:to>
                                    </p:set>
                                    <p:animEffect transition="in" filter="wipe(down)">
                                      <p:cBhvr>
                                        <p:cTn id="61" dur="500"/>
                                        <p:tgtEl>
                                          <p:spTgt spid="20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05"/>
                                        </p:tgtEl>
                                        <p:attrNameLst>
                                          <p:attrName>style.visibility</p:attrName>
                                        </p:attrNameLst>
                                      </p:cBhvr>
                                      <p:to>
                                        <p:strVal val="visible"/>
                                      </p:to>
                                    </p:set>
                                    <p:animEffect transition="in" filter="wipe(down)">
                                      <p:cBhvr>
                                        <p:cTn id="66" dur="500"/>
                                        <p:tgtEl>
                                          <p:spTgt spid="20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06"/>
                                        </p:tgtEl>
                                        <p:attrNameLst>
                                          <p:attrName>style.visibility</p:attrName>
                                        </p:attrNameLst>
                                      </p:cBhvr>
                                      <p:to>
                                        <p:strVal val="visible"/>
                                      </p:to>
                                    </p:set>
                                    <p:animEffect transition="in" filter="wipe(down)">
                                      <p:cBhvr>
                                        <p:cTn id="71" dur="500"/>
                                        <p:tgtEl>
                                          <p:spTgt spid="20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07"/>
                                        </p:tgtEl>
                                        <p:attrNameLst>
                                          <p:attrName>style.visibility</p:attrName>
                                        </p:attrNameLst>
                                      </p:cBhvr>
                                      <p:to>
                                        <p:strVal val="visible"/>
                                      </p:to>
                                    </p:set>
                                    <p:animEffect transition="in" filter="wipe(down)">
                                      <p:cBhvr>
                                        <p:cTn id="76" dur="500"/>
                                        <p:tgtEl>
                                          <p:spTgt spid="20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08"/>
                                        </p:tgtEl>
                                        <p:attrNameLst>
                                          <p:attrName>style.visibility</p:attrName>
                                        </p:attrNameLst>
                                      </p:cBhvr>
                                      <p:to>
                                        <p:strVal val="visible"/>
                                      </p:to>
                                    </p:set>
                                    <p:animEffect transition="in" filter="wipe(down)">
                                      <p:cBhvr>
                                        <p:cTn id="81" dur="500"/>
                                        <p:tgtEl>
                                          <p:spTgt spid="20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211"/>
                                        </p:tgtEl>
                                        <p:attrNameLst>
                                          <p:attrName>style.visibility</p:attrName>
                                        </p:attrNameLst>
                                      </p:cBhvr>
                                      <p:to>
                                        <p:strVal val="visible"/>
                                      </p:to>
                                    </p:set>
                                    <p:animEffect transition="in" filter="wipe(down)">
                                      <p:cBhvr>
                                        <p:cTn id="86" dur="500"/>
                                        <p:tgtEl>
                                          <p:spTgt spid="211"/>
                                        </p:tgtEl>
                                      </p:cBhvr>
                                    </p:animEffect>
                                  </p:childTnLst>
                                </p:cTn>
                              </p:par>
                              <p:par>
                                <p:cTn id="87" presetID="22" presetClass="entr" presetSubtype="4" fill="hold"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ipe(down)">
                                      <p:cBhvr>
                                        <p:cTn id="89" dur="500"/>
                                        <p:tgtEl>
                                          <p:spTgt spid="7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wipe(down)">
                                      <p:cBhvr>
                                        <p:cTn id="94" dur="500"/>
                                        <p:tgtEl>
                                          <p:spTgt spid="19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209"/>
                                        </p:tgtEl>
                                        <p:attrNameLst>
                                          <p:attrName>style.visibility</p:attrName>
                                        </p:attrNameLst>
                                      </p:cBhvr>
                                      <p:to>
                                        <p:strVal val="visible"/>
                                      </p:to>
                                    </p:set>
                                    <p:animEffect transition="in" filter="wipe(down)">
                                      <p:cBhvr>
                                        <p:cTn id="99" dur="500"/>
                                        <p:tgtEl>
                                          <p:spTgt spid="20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212"/>
                                        </p:tgtEl>
                                        <p:attrNameLst>
                                          <p:attrName>style.visibility</p:attrName>
                                        </p:attrNameLst>
                                      </p:cBhvr>
                                      <p:to>
                                        <p:strVal val="visible"/>
                                      </p:to>
                                    </p:set>
                                    <p:animEffect transition="in" filter="wipe(down)">
                                      <p:cBhvr>
                                        <p:cTn id="104" dur="500"/>
                                        <p:tgtEl>
                                          <p:spTgt spid="21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213"/>
                                        </p:tgtEl>
                                        <p:attrNameLst>
                                          <p:attrName>style.visibility</p:attrName>
                                        </p:attrNameLst>
                                      </p:cBhvr>
                                      <p:to>
                                        <p:strVal val="visible"/>
                                      </p:to>
                                    </p:set>
                                    <p:animEffect transition="in" filter="wipe(down)">
                                      <p:cBhvr>
                                        <p:cTn id="109" dur="500"/>
                                        <p:tgtEl>
                                          <p:spTgt spid="21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214"/>
                                        </p:tgtEl>
                                        <p:attrNameLst>
                                          <p:attrName>style.visibility</p:attrName>
                                        </p:attrNameLst>
                                      </p:cBhvr>
                                      <p:to>
                                        <p:strVal val="visible"/>
                                      </p:to>
                                    </p:set>
                                    <p:animEffect transition="in" filter="wipe(down)">
                                      <p:cBhvr>
                                        <p:cTn id="114" dur="500"/>
                                        <p:tgtEl>
                                          <p:spTgt spid="21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215"/>
                                        </p:tgtEl>
                                        <p:attrNameLst>
                                          <p:attrName>style.visibility</p:attrName>
                                        </p:attrNameLst>
                                      </p:cBhvr>
                                      <p:to>
                                        <p:strVal val="visible"/>
                                      </p:to>
                                    </p:set>
                                    <p:animEffect transition="in" filter="wipe(down)">
                                      <p:cBhvr>
                                        <p:cTn id="119" dur="500"/>
                                        <p:tgtEl>
                                          <p:spTgt spid="215"/>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216"/>
                                        </p:tgtEl>
                                        <p:attrNameLst>
                                          <p:attrName>style.visibility</p:attrName>
                                        </p:attrNameLst>
                                      </p:cBhvr>
                                      <p:to>
                                        <p:strVal val="visible"/>
                                      </p:to>
                                    </p:set>
                                    <p:animEffect transition="in" filter="wipe(down)">
                                      <p:cBhvr>
                                        <p:cTn id="124" dur="500"/>
                                        <p:tgtEl>
                                          <p:spTgt spid="21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217"/>
                                        </p:tgtEl>
                                        <p:attrNameLst>
                                          <p:attrName>style.visibility</p:attrName>
                                        </p:attrNameLst>
                                      </p:cBhvr>
                                      <p:to>
                                        <p:strVal val="visible"/>
                                      </p:to>
                                    </p:set>
                                    <p:animEffect transition="in" filter="wipe(down)">
                                      <p:cBhvr>
                                        <p:cTn id="129" dur="500"/>
                                        <p:tgtEl>
                                          <p:spTgt spid="217"/>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218"/>
                                        </p:tgtEl>
                                        <p:attrNameLst>
                                          <p:attrName>style.visibility</p:attrName>
                                        </p:attrNameLst>
                                      </p:cBhvr>
                                      <p:to>
                                        <p:strVal val="visible"/>
                                      </p:to>
                                    </p:set>
                                    <p:animEffect transition="in" filter="wipe(down)">
                                      <p:cBhvr>
                                        <p:cTn id="134" dur="500"/>
                                        <p:tgtEl>
                                          <p:spTgt spid="218"/>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219"/>
                                        </p:tgtEl>
                                        <p:attrNameLst>
                                          <p:attrName>style.visibility</p:attrName>
                                        </p:attrNameLst>
                                      </p:cBhvr>
                                      <p:to>
                                        <p:strVal val="visible"/>
                                      </p:to>
                                    </p:set>
                                    <p:animEffect transition="in" filter="wipe(down)">
                                      <p:cBhvr>
                                        <p:cTn id="139"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0" restart="whenNotActive" fill="hold" evtFilter="cancelBubble" nodeType="interactiveSeq">
                <p:stCondLst>
                  <p:cond evt="onClick" delay="0">
                    <p:tgtEl>
                      <p:spTgt spid="199"/>
                    </p:tgtEl>
                  </p:cond>
                </p:stCondLst>
                <p:endSync evt="end" delay="0">
                  <p:rtn val="all"/>
                </p:endSync>
                <p:childTnLst>
                  <p:par>
                    <p:cTn id="141" fill="hold">
                      <p:stCondLst>
                        <p:cond delay="0"/>
                      </p:stCondLst>
                      <p:childTnLst>
                        <p:par>
                          <p:cTn id="142" fill="hold">
                            <p:stCondLst>
                              <p:cond delay="0"/>
                            </p:stCondLst>
                            <p:childTnLst>
                              <p:par>
                                <p:cTn id="143" presetID="42" presetClass="entr" presetSubtype="0" fill="hold" grpId="0" nodeType="withEffect">
                                  <p:stCondLst>
                                    <p:cond delay="0"/>
                                  </p:stCondLst>
                                  <p:childTnLst>
                                    <p:set>
                                      <p:cBhvr>
                                        <p:cTn id="144" dur="1" fill="hold">
                                          <p:stCondLst>
                                            <p:cond delay="0"/>
                                          </p:stCondLst>
                                        </p:cTn>
                                        <p:tgtEl>
                                          <p:spTgt spid="225"/>
                                        </p:tgtEl>
                                        <p:attrNameLst>
                                          <p:attrName>style.visibility</p:attrName>
                                        </p:attrNameLst>
                                      </p:cBhvr>
                                      <p:to>
                                        <p:strVal val="visible"/>
                                      </p:to>
                                    </p:set>
                                    <p:animEffect transition="in" filter="fade">
                                      <p:cBhvr>
                                        <p:cTn id="145" dur="1000"/>
                                        <p:tgtEl>
                                          <p:spTgt spid="225"/>
                                        </p:tgtEl>
                                      </p:cBhvr>
                                    </p:animEffect>
                                    <p:anim calcmode="lin" valueType="num">
                                      <p:cBhvr>
                                        <p:cTn id="146" dur="1000" fill="hold"/>
                                        <p:tgtEl>
                                          <p:spTgt spid="225"/>
                                        </p:tgtEl>
                                        <p:attrNameLst>
                                          <p:attrName>ppt_x</p:attrName>
                                        </p:attrNameLst>
                                      </p:cBhvr>
                                      <p:tavLst>
                                        <p:tav tm="0">
                                          <p:val>
                                            <p:strVal val="#ppt_x"/>
                                          </p:val>
                                        </p:tav>
                                        <p:tav tm="100000">
                                          <p:val>
                                            <p:strVal val="#ppt_x"/>
                                          </p:val>
                                        </p:tav>
                                      </p:tavLst>
                                    </p:anim>
                                    <p:anim calcmode="lin" valueType="num">
                                      <p:cBhvr>
                                        <p:cTn id="147" dur="1000" fill="hold"/>
                                        <p:tgtEl>
                                          <p:spTgt spid="225"/>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229"/>
                                        </p:tgtEl>
                                        <p:attrNameLst>
                                          <p:attrName>style.visibility</p:attrName>
                                        </p:attrNameLst>
                                      </p:cBhvr>
                                      <p:to>
                                        <p:strVal val="visible"/>
                                      </p:to>
                                    </p:set>
                                    <p:animEffect transition="in" filter="fade">
                                      <p:cBhvr>
                                        <p:cTn id="150" dur="1000"/>
                                        <p:tgtEl>
                                          <p:spTgt spid="229"/>
                                        </p:tgtEl>
                                      </p:cBhvr>
                                    </p:animEffect>
                                    <p:anim calcmode="lin" valueType="num">
                                      <p:cBhvr>
                                        <p:cTn id="151" dur="1000" fill="hold"/>
                                        <p:tgtEl>
                                          <p:spTgt spid="229"/>
                                        </p:tgtEl>
                                        <p:attrNameLst>
                                          <p:attrName>ppt_x</p:attrName>
                                        </p:attrNameLst>
                                      </p:cBhvr>
                                      <p:tavLst>
                                        <p:tav tm="0">
                                          <p:val>
                                            <p:strVal val="#ppt_x"/>
                                          </p:val>
                                        </p:tav>
                                        <p:tav tm="100000">
                                          <p:val>
                                            <p:strVal val="#ppt_x"/>
                                          </p:val>
                                        </p:tav>
                                      </p:tavLst>
                                    </p:anim>
                                    <p:anim calcmode="lin" valueType="num">
                                      <p:cBhvr>
                                        <p:cTn id="152"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99"/>
                  </p:tgtEl>
                </p:cond>
              </p:nextCondLst>
            </p:seq>
            <p:seq concurrent="1" nextAc="seek">
              <p:cTn id="153" restart="whenNotActive" fill="hold" evtFilter="cancelBubble" nodeType="interactiveSeq">
                <p:stCondLst>
                  <p:cond evt="onClick" delay="0">
                    <p:tgtEl>
                      <p:spTgt spid="200"/>
                    </p:tgtEl>
                  </p:cond>
                </p:stCondLst>
                <p:endSync evt="end" delay="0">
                  <p:rtn val="all"/>
                </p:endSync>
                <p:childTnLst>
                  <p:par>
                    <p:cTn id="154" fill="hold">
                      <p:stCondLst>
                        <p:cond delay="0"/>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232"/>
                                        </p:tgtEl>
                                        <p:attrNameLst>
                                          <p:attrName>style.visibility</p:attrName>
                                        </p:attrNameLst>
                                      </p:cBhvr>
                                      <p:to>
                                        <p:strVal val="visible"/>
                                      </p:to>
                                    </p:set>
                                    <p:animEffect transition="in" filter="fade">
                                      <p:cBhvr>
                                        <p:cTn id="158" dur="1000"/>
                                        <p:tgtEl>
                                          <p:spTgt spid="232"/>
                                        </p:tgtEl>
                                      </p:cBhvr>
                                    </p:animEffect>
                                    <p:anim calcmode="lin" valueType="num">
                                      <p:cBhvr>
                                        <p:cTn id="159" dur="1000" fill="hold"/>
                                        <p:tgtEl>
                                          <p:spTgt spid="232"/>
                                        </p:tgtEl>
                                        <p:attrNameLst>
                                          <p:attrName>ppt_x</p:attrName>
                                        </p:attrNameLst>
                                      </p:cBhvr>
                                      <p:tavLst>
                                        <p:tav tm="0">
                                          <p:val>
                                            <p:strVal val="#ppt_x"/>
                                          </p:val>
                                        </p:tav>
                                        <p:tav tm="100000">
                                          <p:val>
                                            <p:strVal val="#ppt_x"/>
                                          </p:val>
                                        </p:tav>
                                      </p:tavLst>
                                    </p:anim>
                                    <p:anim calcmode="lin" valueType="num">
                                      <p:cBhvr>
                                        <p:cTn id="160" dur="1000" fill="hold"/>
                                        <p:tgtEl>
                                          <p:spTgt spid="232"/>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233"/>
                                        </p:tgtEl>
                                        <p:attrNameLst>
                                          <p:attrName>style.visibility</p:attrName>
                                        </p:attrNameLst>
                                      </p:cBhvr>
                                      <p:to>
                                        <p:strVal val="visible"/>
                                      </p:to>
                                    </p:set>
                                    <p:animEffect transition="in" filter="fade">
                                      <p:cBhvr>
                                        <p:cTn id="163" dur="1000"/>
                                        <p:tgtEl>
                                          <p:spTgt spid="233"/>
                                        </p:tgtEl>
                                      </p:cBhvr>
                                    </p:animEffect>
                                    <p:anim calcmode="lin" valueType="num">
                                      <p:cBhvr>
                                        <p:cTn id="164" dur="1000" fill="hold"/>
                                        <p:tgtEl>
                                          <p:spTgt spid="233"/>
                                        </p:tgtEl>
                                        <p:attrNameLst>
                                          <p:attrName>ppt_x</p:attrName>
                                        </p:attrNameLst>
                                      </p:cBhvr>
                                      <p:tavLst>
                                        <p:tav tm="0">
                                          <p:val>
                                            <p:strVal val="#ppt_x"/>
                                          </p:val>
                                        </p:tav>
                                        <p:tav tm="100000">
                                          <p:val>
                                            <p:strVal val="#ppt_x"/>
                                          </p:val>
                                        </p:tav>
                                      </p:tavLst>
                                    </p:anim>
                                    <p:anim calcmode="lin" valueType="num">
                                      <p:cBhvr>
                                        <p:cTn id="165" dur="1000" fill="hold"/>
                                        <p:tgtEl>
                                          <p:spTgt spid="23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0"/>
                  </p:tgtEl>
                </p:cond>
              </p:nextCondLst>
            </p:seq>
            <p:seq concurrent="1" nextAc="seek">
              <p:cTn id="166" restart="whenNotActive" fill="hold" evtFilter="cancelBubble" nodeType="interactiveSeq">
                <p:stCondLst>
                  <p:cond evt="onClick" delay="0">
                    <p:tgtEl>
                      <p:spTgt spid="229"/>
                    </p:tgtEl>
                  </p:cond>
                </p:stCondLst>
                <p:endSync evt="end" delay="0">
                  <p:rtn val="all"/>
                </p:endSync>
                <p:childTnLst>
                  <p:par>
                    <p:cTn id="167" fill="hold">
                      <p:stCondLst>
                        <p:cond delay="0"/>
                      </p:stCondLst>
                      <p:childTnLst>
                        <p:par>
                          <p:cTn id="168" fill="hold">
                            <p:stCondLst>
                              <p:cond delay="0"/>
                            </p:stCondLst>
                            <p:childTnLst>
                              <p:par>
                                <p:cTn id="169" presetID="42" presetClass="exit" presetSubtype="0" fill="hold" grpId="1" nodeType="clickEffect">
                                  <p:stCondLst>
                                    <p:cond delay="0"/>
                                  </p:stCondLst>
                                  <p:childTnLst>
                                    <p:animEffect transition="out" filter="fade">
                                      <p:cBhvr>
                                        <p:cTn id="170" dur="1000"/>
                                        <p:tgtEl>
                                          <p:spTgt spid="225"/>
                                        </p:tgtEl>
                                      </p:cBhvr>
                                    </p:animEffect>
                                    <p:anim calcmode="lin" valueType="num">
                                      <p:cBhvr>
                                        <p:cTn id="171" dur="1000"/>
                                        <p:tgtEl>
                                          <p:spTgt spid="225"/>
                                        </p:tgtEl>
                                        <p:attrNameLst>
                                          <p:attrName>ppt_x</p:attrName>
                                        </p:attrNameLst>
                                      </p:cBhvr>
                                      <p:tavLst>
                                        <p:tav tm="0">
                                          <p:val>
                                            <p:strVal val="ppt_x"/>
                                          </p:val>
                                        </p:tav>
                                        <p:tav tm="100000">
                                          <p:val>
                                            <p:strVal val="ppt_x"/>
                                          </p:val>
                                        </p:tav>
                                      </p:tavLst>
                                    </p:anim>
                                    <p:anim calcmode="lin" valueType="num">
                                      <p:cBhvr>
                                        <p:cTn id="172" dur="1000"/>
                                        <p:tgtEl>
                                          <p:spTgt spid="225"/>
                                        </p:tgtEl>
                                        <p:attrNameLst>
                                          <p:attrName>ppt_y</p:attrName>
                                        </p:attrNameLst>
                                      </p:cBhvr>
                                      <p:tavLst>
                                        <p:tav tm="0">
                                          <p:val>
                                            <p:strVal val="ppt_y"/>
                                          </p:val>
                                        </p:tav>
                                        <p:tav tm="100000">
                                          <p:val>
                                            <p:strVal val="ppt_y+.1"/>
                                          </p:val>
                                        </p:tav>
                                      </p:tavLst>
                                    </p:anim>
                                    <p:set>
                                      <p:cBhvr>
                                        <p:cTn id="173" dur="1" fill="hold">
                                          <p:stCondLst>
                                            <p:cond delay="999"/>
                                          </p:stCondLst>
                                        </p:cTn>
                                        <p:tgtEl>
                                          <p:spTgt spid="225"/>
                                        </p:tgtEl>
                                        <p:attrNameLst>
                                          <p:attrName>style.visibility</p:attrName>
                                        </p:attrNameLst>
                                      </p:cBhvr>
                                      <p:to>
                                        <p:strVal val="hidden"/>
                                      </p:to>
                                    </p:set>
                                  </p:childTnLst>
                                </p:cTn>
                              </p:par>
                              <p:par>
                                <p:cTn id="174" presetID="42" presetClass="exit" presetSubtype="0" fill="hold" grpId="1" nodeType="withEffect">
                                  <p:stCondLst>
                                    <p:cond delay="0"/>
                                  </p:stCondLst>
                                  <p:childTnLst>
                                    <p:animEffect transition="out" filter="fade">
                                      <p:cBhvr>
                                        <p:cTn id="175" dur="1000"/>
                                        <p:tgtEl>
                                          <p:spTgt spid="229"/>
                                        </p:tgtEl>
                                      </p:cBhvr>
                                    </p:animEffect>
                                    <p:anim calcmode="lin" valueType="num">
                                      <p:cBhvr>
                                        <p:cTn id="176" dur="1000"/>
                                        <p:tgtEl>
                                          <p:spTgt spid="229"/>
                                        </p:tgtEl>
                                        <p:attrNameLst>
                                          <p:attrName>ppt_x</p:attrName>
                                        </p:attrNameLst>
                                      </p:cBhvr>
                                      <p:tavLst>
                                        <p:tav tm="0">
                                          <p:val>
                                            <p:strVal val="ppt_x"/>
                                          </p:val>
                                        </p:tav>
                                        <p:tav tm="100000">
                                          <p:val>
                                            <p:strVal val="ppt_x"/>
                                          </p:val>
                                        </p:tav>
                                      </p:tavLst>
                                    </p:anim>
                                    <p:anim calcmode="lin" valueType="num">
                                      <p:cBhvr>
                                        <p:cTn id="177" dur="1000"/>
                                        <p:tgtEl>
                                          <p:spTgt spid="229"/>
                                        </p:tgtEl>
                                        <p:attrNameLst>
                                          <p:attrName>ppt_y</p:attrName>
                                        </p:attrNameLst>
                                      </p:cBhvr>
                                      <p:tavLst>
                                        <p:tav tm="0">
                                          <p:val>
                                            <p:strVal val="ppt_y"/>
                                          </p:val>
                                        </p:tav>
                                        <p:tav tm="100000">
                                          <p:val>
                                            <p:strVal val="ppt_y+.1"/>
                                          </p:val>
                                        </p:tav>
                                      </p:tavLst>
                                    </p:anim>
                                    <p:set>
                                      <p:cBhvr>
                                        <p:cTn id="178" dur="1" fill="hold">
                                          <p:stCondLst>
                                            <p:cond delay="999"/>
                                          </p:stCondLst>
                                        </p:cTn>
                                        <p:tgtEl>
                                          <p:spTgt spid="229"/>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179" restart="whenNotActive" fill="hold" evtFilter="cancelBubble" nodeType="interactiveSeq">
                <p:stCondLst>
                  <p:cond evt="onClick" delay="0">
                    <p:tgtEl>
                      <p:spTgt spid="233"/>
                    </p:tgtEl>
                  </p:cond>
                </p:stCondLst>
                <p:endSync evt="end" delay="0">
                  <p:rtn val="all"/>
                </p:endSync>
                <p:childTnLst>
                  <p:par>
                    <p:cTn id="180" fill="hold">
                      <p:stCondLst>
                        <p:cond delay="0"/>
                      </p:stCondLst>
                      <p:childTnLst>
                        <p:par>
                          <p:cTn id="181" fill="hold">
                            <p:stCondLst>
                              <p:cond delay="0"/>
                            </p:stCondLst>
                            <p:childTnLst>
                              <p:par>
                                <p:cTn id="182" presetID="42" presetClass="exit" presetSubtype="0" fill="hold" grpId="1" nodeType="clickEffect">
                                  <p:stCondLst>
                                    <p:cond delay="0"/>
                                  </p:stCondLst>
                                  <p:childTnLst>
                                    <p:animEffect transition="out" filter="fade">
                                      <p:cBhvr>
                                        <p:cTn id="183" dur="1000"/>
                                        <p:tgtEl>
                                          <p:spTgt spid="232"/>
                                        </p:tgtEl>
                                      </p:cBhvr>
                                    </p:animEffect>
                                    <p:anim calcmode="lin" valueType="num">
                                      <p:cBhvr>
                                        <p:cTn id="184" dur="1000"/>
                                        <p:tgtEl>
                                          <p:spTgt spid="232"/>
                                        </p:tgtEl>
                                        <p:attrNameLst>
                                          <p:attrName>ppt_x</p:attrName>
                                        </p:attrNameLst>
                                      </p:cBhvr>
                                      <p:tavLst>
                                        <p:tav tm="0">
                                          <p:val>
                                            <p:strVal val="ppt_x"/>
                                          </p:val>
                                        </p:tav>
                                        <p:tav tm="100000">
                                          <p:val>
                                            <p:strVal val="ppt_x"/>
                                          </p:val>
                                        </p:tav>
                                      </p:tavLst>
                                    </p:anim>
                                    <p:anim calcmode="lin" valueType="num">
                                      <p:cBhvr>
                                        <p:cTn id="185" dur="1000"/>
                                        <p:tgtEl>
                                          <p:spTgt spid="232"/>
                                        </p:tgtEl>
                                        <p:attrNameLst>
                                          <p:attrName>ppt_y</p:attrName>
                                        </p:attrNameLst>
                                      </p:cBhvr>
                                      <p:tavLst>
                                        <p:tav tm="0">
                                          <p:val>
                                            <p:strVal val="ppt_y"/>
                                          </p:val>
                                        </p:tav>
                                        <p:tav tm="100000">
                                          <p:val>
                                            <p:strVal val="ppt_y+.1"/>
                                          </p:val>
                                        </p:tav>
                                      </p:tavLst>
                                    </p:anim>
                                    <p:set>
                                      <p:cBhvr>
                                        <p:cTn id="186" dur="1" fill="hold">
                                          <p:stCondLst>
                                            <p:cond delay="999"/>
                                          </p:stCondLst>
                                        </p:cTn>
                                        <p:tgtEl>
                                          <p:spTgt spid="232"/>
                                        </p:tgtEl>
                                        <p:attrNameLst>
                                          <p:attrName>style.visibility</p:attrName>
                                        </p:attrNameLst>
                                      </p:cBhvr>
                                      <p:to>
                                        <p:strVal val="hidden"/>
                                      </p:to>
                                    </p:set>
                                  </p:childTnLst>
                                </p:cTn>
                              </p:par>
                              <p:par>
                                <p:cTn id="187" presetID="42" presetClass="exit" presetSubtype="0" fill="hold" grpId="1" nodeType="withEffect">
                                  <p:stCondLst>
                                    <p:cond delay="0"/>
                                  </p:stCondLst>
                                  <p:childTnLst>
                                    <p:animEffect transition="out" filter="fade">
                                      <p:cBhvr>
                                        <p:cTn id="188" dur="1000"/>
                                        <p:tgtEl>
                                          <p:spTgt spid="233"/>
                                        </p:tgtEl>
                                      </p:cBhvr>
                                    </p:animEffect>
                                    <p:anim calcmode="lin" valueType="num">
                                      <p:cBhvr>
                                        <p:cTn id="189" dur="1000"/>
                                        <p:tgtEl>
                                          <p:spTgt spid="233"/>
                                        </p:tgtEl>
                                        <p:attrNameLst>
                                          <p:attrName>ppt_x</p:attrName>
                                        </p:attrNameLst>
                                      </p:cBhvr>
                                      <p:tavLst>
                                        <p:tav tm="0">
                                          <p:val>
                                            <p:strVal val="ppt_x"/>
                                          </p:val>
                                        </p:tav>
                                        <p:tav tm="100000">
                                          <p:val>
                                            <p:strVal val="ppt_x"/>
                                          </p:val>
                                        </p:tav>
                                      </p:tavLst>
                                    </p:anim>
                                    <p:anim calcmode="lin" valueType="num">
                                      <p:cBhvr>
                                        <p:cTn id="190" dur="1000"/>
                                        <p:tgtEl>
                                          <p:spTgt spid="233"/>
                                        </p:tgtEl>
                                        <p:attrNameLst>
                                          <p:attrName>ppt_y</p:attrName>
                                        </p:attrNameLst>
                                      </p:cBhvr>
                                      <p:tavLst>
                                        <p:tav tm="0">
                                          <p:val>
                                            <p:strVal val="ppt_y"/>
                                          </p:val>
                                        </p:tav>
                                        <p:tav tm="100000">
                                          <p:val>
                                            <p:strVal val="ppt_y+.1"/>
                                          </p:val>
                                        </p:tav>
                                      </p:tavLst>
                                    </p:anim>
                                    <p:set>
                                      <p:cBhvr>
                                        <p:cTn id="191" dur="1" fill="hold">
                                          <p:stCondLst>
                                            <p:cond delay="999"/>
                                          </p:stCondLst>
                                        </p:cTn>
                                        <p:tgtEl>
                                          <p:spTgt spid="233"/>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192" restart="whenNotActive" fill="hold" evtFilter="cancelBubble" nodeType="interactiveSeq">
                <p:stCondLst>
                  <p:cond evt="onClick" delay="0">
                    <p:tgtEl>
                      <p:spTgt spid="201"/>
                    </p:tgtEl>
                  </p:cond>
                </p:stCondLst>
                <p:endSync evt="end" delay="0">
                  <p:rtn val="all"/>
                </p:endSync>
                <p:childTnLst>
                  <p:par>
                    <p:cTn id="193" fill="hold">
                      <p:stCondLst>
                        <p:cond delay="0"/>
                      </p:stCondLst>
                      <p:childTnLst>
                        <p:par>
                          <p:cTn id="194" fill="hold">
                            <p:stCondLst>
                              <p:cond delay="0"/>
                            </p:stCondLst>
                            <p:childTnLst>
                              <p:par>
                                <p:cTn id="195" presetID="42" presetClass="entr" presetSubtype="0" fill="hold" grpId="0" nodeType="clickEffect">
                                  <p:stCondLst>
                                    <p:cond delay="0"/>
                                  </p:stCondLst>
                                  <p:childTnLst>
                                    <p:set>
                                      <p:cBhvr>
                                        <p:cTn id="196" dur="1" fill="hold">
                                          <p:stCondLst>
                                            <p:cond delay="0"/>
                                          </p:stCondLst>
                                        </p:cTn>
                                        <p:tgtEl>
                                          <p:spTgt spid="236"/>
                                        </p:tgtEl>
                                        <p:attrNameLst>
                                          <p:attrName>style.visibility</p:attrName>
                                        </p:attrNameLst>
                                      </p:cBhvr>
                                      <p:to>
                                        <p:strVal val="visible"/>
                                      </p:to>
                                    </p:set>
                                    <p:animEffect transition="in" filter="fade">
                                      <p:cBhvr>
                                        <p:cTn id="197" dur="1000"/>
                                        <p:tgtEl>
                                          <p:spTgt spid="236"/>
                                        </p:tgtEl>
                                      </p:cBhvr>
                                    </p:animEffect>
                                    <p:anim calcmode="lin" valueType="num">
                                      <p:cBhvr>
                                        <p:cTn id="198" dur="1000" fill="hold"/>
                                        <p:tgtEl>
                                          <p:spTgt spid="236"/>
                                        </p:tgtEl>
                                        <p:attrNameLst>
                                          <p:attrName>ppt_x</p:attrName>
                                        </p:attrNameLst>
                                      </p:cBhvr>
                                      <p:tavLst>
                                        <p:tav tm="0">
                                          <p:val>
                                            <p:strVal val="#ppt_x"/>
                                          </p:val>
                                        </p:tav>
                                        <p:tav tm="100000">
                                          <p:val>
                                            <p:strVal val="#ppt_x"/>
                                          </p:val>
                                        </p:tav>
                                      </p:tavLst>
                                    </p:anim>
                                    <p:anim calcmode="lin" valueType="num">
                                      <p:cBhvr>
                                        <p:cTn id="199" dur="1000" fill="hold"/>
                                        <p:tgtEl>
                                          <p:spTgt spid="236"/>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237"/>
                                        </p:tgtEl>
                                        <p:attrNameLst>
                                          <p:attrName>style.visibility</p:attrName>
                                        </p:attrNameLst>
                                      </p:cBhvr>
                                      <p:to>
                                        <p:strVal val="visible"/>
                                      </p:to>
                                    </p:set>
                                    <p:animEffect transition="in" filter="fade">
                                      <p:cBhvr>
                                        <p:cTn id="202" dur="1000"/>
                                        <p:tgtEl>
                                          <p:spTgt spid="237"/>
                                        </p:tgtEl>
                                      </p:cBhvr>
                                    </p:animEffect>
                                    <p:anim calcmode="lin" valueType="num">
                                      <p:cBhvr>
                                        <p:cTn id="203" dur="1000" fill="hold"/>
                                        <p:tgtEl>
                                          <p:spTgt spid="237"/>
                                        </p:tgtEl>
                                        <p:attrNameLst>
                                          <p:attrName>ppt_x</p:attrName>
                                        </p:attrNameLst>
                                      </p:cBhvr>
                                      <p:tavLst>
                                        <p:tav tm="0">
                                          <p:val>
                                            <p:strVal val="#ppt_x"/>
                                          </p:val>
                                        </p:tav>
                                        <p:tav tm="100000">
                                          <p:val>
                                            <p:strVal val="#ppt_x"/>
                                          </p:val>
                                        </p:tav>
                                      </p:tavLst>
                                    </p:anim>
                                    <p:anim calcmode="lin" valueType="num">
                                      <p:cBhvr>
                                        <p:cTn id="204"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1"/>
                  </p:tgtEl>
                </p:cond>
              </p:nextCondLst>
            </p:seq>
            <p:seq concurrent="1" nextAc="seek">
              <p:cTn id="205" restart="whenNotActive" fill="hold" evtFilter="cancelBubble" nodeType="interactiveSeq">
                <p:stCondLst>
                  <p:cond evt="onClick" delay="0">
                    <p:tgtEl>
                      <p:spTgt spid="237"/>
                    </p:tgtEl>
                  </p:cond>
                </p:stCondLst>
                <p:endSync evt="end" delay="0">
                  <p:rtn val="all"/>
                </p:endSync>
                <p:childTnLst>
                  <p:par>
                    <p:cTn id="206" fill="hold">
                      <p:stCondLst>
                        <p:cond delay="0"/>
                      </p:stCondLst>
                      <p:childTnLst>
                        <p:par>
                          <p:cTn id="207" fill="hold">
                            <p:stCondLst>
                              <p:cond delay="0"/>
                            </p:stCondLst>
                            <p:childTnLst>
                              <p:par>
                                <p:cTn id="208" presetID="42" presetClass="exit" presetSubtype="0" fill="hold" grpId="1" nodeType="clickEffect">
                                  <p:stCondLst>
                                    <p:cond delay="0"/>
                                  </p:stCondLst>
                                  <p:childTnLst>
                                    <p:animEffect transition="out" filter="fade">
                                      <p:cBhvr>
                                        <p:cTn id="209" dur="1000"/>
                                        <p:tgtEl>
                                          <p:spTgt spid="236"/>
                                        </p:tgtEl>
                                      </p:cBhvr>
                                    </p:animEffect>
                                    <p:anim calcmode="lin" valueType="num">
                                      <p:cBhvr>
                                        <p:cTn id="210" dur="1000"/>
                                        <p:tgtEl>
                                          <p:spTgt spid="236"/>
                                        </p:tgtEl>
                                        <p:attrNameLst>
                                          <p:attrName>ppt_x</p:attrName>
                                        </p:attrNameLst>
                                      </p:cBhvr>
                                      <p:tavLst>
                                        <p:tav tm="0">
                                          <p:val>
                                            <p:strVal val="ppt_x"/>
                                          </p:val>
                                        </p:tav>
                                        <p:tav tm="100000">
                                          <p:val>
                                            <p:strVal val="ppt_x"/>
                                          </p:val>
                                        </p:tav>
                                      </p:tavLst>
                                    </p:anim>
                                    <p:anim calcmode="lin" valueType="num">
                                      <p:cBhvr>
                                        <p:cTn id="211" dur="1000"/>
                                        <p:tgtEl>
                                          <p:spTgt spid="236"/>
                                        </p:tgtEl>
                                        <p:attrNameLst>
                                          <p:attrName>ppt_y</p:attrName>
                                        </p:attrNameLst>
                                      </p:cBhvr>
                                      <p:tavLst>
                                        <p:tav tm="0">
                                          <p:val>
                                            <p:strVal val="ppt_y"/>
                                          </p:val>
                                        </p:tav>
                                        <p:tav tm="100000">
                                          <p:val>
                                            <p:strVal val="ppt_y+.1"/>
                                          </p:val>
                                        </p:tav>
                                      </p:tavLst>
                                    </p:anim>
                                    <p:set>
                                      <p:cBhvr>
                                        <p:cTn id="212" dur="1" fill="hold">
                                          <p:stCondLst>
                                            <p:cond delay="999"/>
                                          </p:stCondLst>
                                        </p:cTn>
                                        <p:tgtEl>
                                          <p:spTgt spid="236"/>
                                        </p:tgtEl>
                                        <p:attrNameLst>
                                          <p:attrName>style.visibility</p:attrName>
                                        </p:attrNameLst>
                                      </p:cBhvr>
                                      <p:to>
                                        <p:strVal val="hidden"/>
                                      </p:to>
                                    </p:set>
                                  </p:childTnLst>
                                </p:cTn>
                              </p:par>
                              <p:par>
                                <p:cTn id="213" presetID="42" presetClass="exit" presetSubtype="0" fill="hold" grpId="1" nodeType="withEffect">
                                  <p:stCondLst>
                                    <p:cond delay="0"/>
                                  </p:stCondLst>
                                  <p:childTnLst>
                                    <p:animEffect transition="out" filter="fade">
                                      <p:cBhvr>
                                        <p:cTn id="214" dur="1000"/>
                                        <p:tgtEl>
                                          <p:spTgt spid="237"/>
                                        </p:tgtEl>
                                      </p:cBhvr>
                                    </p:animEffect>
                                    <p:anim calcmode="lin" valueType="num">
                                      <p:cBhvr>
                                        <p:cTn id="215" dur="1000"/>
                                        <p:tgtEl>
                                          <p:spTgt spid="237"/>
                                        </p:tgtEl>
                                        <p:attrNameLst>
                                          <p:attrName>ppt_x</p:attrName>
                                        </p:attrNameLst>
                                      </p:cBhvr>
                                      <p:tavLst>
                                        <p:tav tm="0">
                                          <p:val>
                                            <p:strVal val="ppt_x"/>
                                          </p:val>
                                        </p:tav>
                                        <p:tav tm="100000">
                                          <p:val>
                                            <p:strVal val="ppt_x"/>
                                          </p:val>
                                        </p:tav>
                                      </p:tavLst>
                                    </p:anim>
                                    <p:anim calcmode="lin" valueType="num">
                                      <p:cBhvr>
                                        <p:cTn id="216" dur="1000"/>
                                        <p:tgtEl>
                                          <p:spTgt spid="237"/>
                                        </p:tgtEl>
                                        <p:attrNameLst>
                                          <p:attrName>ppt_y</p:attrName>
                                        </p:attrNameLst>
                                      </p:cBhvr>
                                      <p:tavLst>
                                        <p:tav tm="0">
                                          <p:val>
                                            <p:strVal val="ppt_y"/>
                                          </p:val>
                                        </p:tav>
                                        <p:tav tm="100000">
                                          <p:val>
                                            <p:strVal val="ppt_y+.1"/>
                                          </p:val>
                                        </p:tav>
                                      </p:tavLst>
                                    </p:anim>
                                    <p:set>
                                      <p:cBhvr>
                                        <p:cTn id="217" dur="1" fill="hold">
                                          <p:stCondLst>
                                            <p:cond delay="999"/>
                                          </p:stCondLst>
                                        </p:cTn>
                                        <p:tgtEl>
                                          <p:spTgt spid="237"/>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seq concurrent="1" nextAc="seek">
              <p:cTn id="218" restart="whenNotActive" fill="hold" evtFilter="cancelBubble" nodeType="interactiveSeq">
                <p:stCondLst>
                  <p:cond evt="onClick" delay="0">
                    <p:tgtEl>
                      <p:spTgt spid="202"/>
                    </p:tgtEl>
                  </p:cond>
                </p:stCondLst>
                <p:endSync evt="end" delay="0">
                  <p:rtn val="all"/>
                </p:endSync>
                <p:childTnLst>
                  <p:par>
                    <p:cTn id="219" fill="hold">
                      <p:stCondLst>
                        <p:cond delay="0"/>
                      </p:stCondLst>
                      <p:childTnLst>
                        <p:par>
                          <p:cTn id="220" fill="hold">
                            <p:stCondLst>
                              <p:cond delay="0"/>
                            </p:stCondLst>
                            <p:childTnLst>
                              <p:par>
                                <p:cTn id="221" presetID="42" presetClass="entr" presetSubtype="0" fill="hold" grpId="0" nodeType="clickEffect">
                                  <p:stCondLst>
                                    <p:cond delay="0"/>
                                  </p:stCondLst>
                                  <p:childTnLst>
                                    <p:set>
                                      <p:cBhvr>
                                        <p:cTn id="222" dur="1" fill="hold">
                                          <p:stCondLst>
                                            <p:cond delay="0"/>
                                          </p:stCondLst>
                                        </p:cTn>
                                        <p:tgtEl>
                                          <p:spTgt spid="238"/>
                                        </p:tgtEl>
                                        <p:attrNameLst>
                                          <p:attrName>style.visibility</p:attrName>
                                        </p:attrNameLst>
                                      </p:cBhvr>
                                      <p:to>
                                        <p:strVal val="visible"/>
                                      </p:to>
                                    </p:set>
                                    <p:animEffect transition="in" filter="fade">
                                      <p:cBhvr>
                                        <p:cTn id="223" dur="1000"/>
                                        <p:tgtEl>
                                          <p:spTgt spid="238"/>
                                        </p:tgtEl>
                                      </p:cBhvr>
                                    </p:animEffect>
                                    <p:anim calcmode="lin" valueType="num">
                                      <p:cBhvr>
                                        <p:cTn id="224" dur="1000" fill="hold"/>
                                        <p:tgtEl>
                                          <p:spTgt spid="238"/>
                                        </p:tgtEl>
                                        <p:attrNameLst>
                                          <p:attrName>ppt_x</p:attrName>
                                        </p:attrNameLst>
                                      </p:cBhvr>
                                      <p:tavLst>
                                        <p:tav tm="0">
                                          <p:val>
                                            <p:strVal val="#ppt_x"/>
                                          </p:val>
                                        </p:tav>
                                        <p:tav tm="100000">
                                          <p:val>
                                            <p:strVal val="#ppt_x"/>
                                          </p:val>
                                        </p:tav>
                                      </p:tavLst>
                                    </p:anim>
                                    <p:anim calcmode="lin" valueType="num">
                                      <p:cBhvr>
                                        <p:cTn id="225" dur="1000" fill="hold"/>
                                        <p:tgtEl>
                                          <p:spTgt spid="238"/>
                                        </p:tgtEl>
                                        <p:attrNameLst>
                                          <p:attrName>ppt_y</p:attrName>
                                        </p:attrNameLst>
                                      </p:cBhvr>
                                      <p:tavLst>
                                        <p:tav tm="0">
                                          <p:val>
                                            <p:strVal val="#ppt_y+.1"/>
                                          </p:val>
                                        </p:tav>
                                        <p:tav tm="100000">
                                          <p:val>
                                            <p:strVal val="#ppt_y"/>
                                          </p:val>
                                        </p:tav>
                                      </p:tavLst>
                                    </p:anim>
                                  </p:childTnLst>
                                </p:cTn>
                              </p:par>
                              <p:par>
                                <p:cTn id="226" presetID="42" presetClass="entr" presetSubtype="0" fill="hold" grpId="0" nodeType="withEffect">
                                  <p:stCondLst>
                                    <p:cond delay="0"/>
                                  </p:stCondLst>
                                  <p:childTnLst>
                                    <p:set>
                                      <p:cBhvr>
                                        <p:cTn id="227" dur="1" fill="hold">
                                          <p:stCondLst>
                                            <p:cond delay="0"/>
                                          </p:stCondLst>
                                        </p:cTn>
                                        <p:tgtEl>
                                          <p:spTgt spid="239"/>
                                        </p:tgtEl>
                                        <p:attrNameLst>
                                          <p:attrName>style.visibility</p:attrName>
                                        </p:attrNameLst>
                                      </p:cBhvr>
                                      <p:to>
                                        <p:strVal val="visible"/>
                                      </p:to>
                                    </p:set>
                                    <p:animEffect transition="in" filter="fade">
                                      <p:cBhvr>
                                        <p:cTn id="228" dur="1000"/>
                                        <p:tgtEl>
                                          <p:spTgt spid="239"/>
                                        </p:tgtEl>
                                      </p:cBhvr>
                                    </p:animEffect>
                                    <p:anim calcmode="lin" valueType="num">
                                      <p:cBhvr>
                                        <p:cTn id="229" dur="1000" fill="hold"/>
                                        <p:tgtEl>
                                          <p:spTgt spid="239"/>
                                        </p:tgtEl>
                                        <p:attrNameLst>
                                          <p:attrName>ppt_x</p:attrName>
                                        </p:attrNameLst>
                                      </p:cBhvr>
                                      <p:tavLst>
                                        <p:tav tm="0">
                                          <p:val>
                                            <p:strVal val="#ppt_x"/>
                                          </p:val>
                                        </p:tav>
                                        <p:tav tm="100000">
                                          <p:val>
                                            <p:strVal val="#ppt_x"/>
                                          </p:val>
                                        </p:tav>
                                      </p:tavLst>
                                    </p:anim>
                                    <p:anim calcmode="lin" valueType="num">
                                      <p:cBhvr>
                                        <p:cTn id="230" dur="1000" fill="hold"/>
                                        <p:tgtEl>
                                          <p:spTgt spid="2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2"/>
                  </p:tgtEl>
                </p:cond>
              </p:nextCondLst>
            </p:seq>
            <p:seq concurrent="1" nextAc="seek">
              <p:cTn id="231" restart="whenNotActive" fill="hold" evtFilter="cancelBubble" nodeType="interactiveSeq">
                <p:stCondLst>
                  <p:cond evt="onClick" delay="0">
                    <p:tgtEl>
                      <p:spTgt spid="239"/>
                    </p:tgtEl>
                  </p:cond>
                </p:stCondLst>
                <p:endSync evt="end" delay="0">
                  <p:rtn val="all"/>
                </p:endSync>
                <p:childTnLst>
                  <p:par>
                    <p:cTn id="232" fill="hold">
                      <p:stCondLst>
                        <p:cond delay="0"/>
                      </p:stCondLst>
                      <p:childTnLst>
                        <p:par>
                          <p:cTn id="233" fill="hold">
                            <p:stCondLst>
                              <p:cond delay="0"/>
                            </p:stCondLst>
                            <p:childTnLst>
                              <p:par>
                                <p:cTn id="234" presetID="42" presetClass="exit" presetSubtype="0" fill="hold" grpId="1" nodeType="clickEffect">
                                  <p:stCondLst>
                                    <p:cond delay="0"/>
                                  </p:stCondLst>
                                  <p:childTnLst>
                                    <p:animEffect transition="out" filter="fade">
                                      <p:cBhvr>
                                        <p:cTn id="235" dur="1000"/>
                                        <p:tgtEl>
                                          <p:spTgt spid="238"/>
                                        </p:tgtEl>
                                      </p:cBhvr>
                                    </p:animEffect>
                                    <p:anim calcmode="lin" valueType="num">
                                      <p:cBhvr>
                                        <p:cTn id="236" dur="1000"/>
                                        <p:tgtEl>
                                          <p:spTgt spid="238"/>
                                        </p:tgtEl>
                                        <p:attrNameLst>
                                          <p:attrName>ppt_x</p:attrName>
                                        </p:attrNameLst>
                                      </p:cBhvr>
                                      <p:tavLst>
                                        <p:tav tm="0">
                                          <p:val>
                                            <p:strVal val="ppt_x"/>
                                          </p:val>
                                        </p:tav>
                                        <p:tav tm="100000">
                                          <p:val>
                                            <p:strVal val="ppt_x"/>
                                          </p:val>
                                        </p:tav>
                                      </p:tavLst>
                                    </p:anim>
                                    <p:anim calcmode="lin" valueType="num">
                                      <p:cBhvr>
                                        <p:cTn id="237" dur="1000"/>
                                        <p:tgtEl>
                                          <p:spTgt spid="238"/>
                                        </p:tgtEl>
                                        <p:attrNameLst>
                                          <p:attrName>ppt_y</p:attrName>
                                        </p:attrNameLst>
                                      </p:cBhvr>
                                      <p:tavLst>
                                        <p:tav tm="0">
                                          <p:val>
                                            <p:strVal val="ppt_y"/>
                                          </p:val>
                                        </p:tav>
                                        <p:tav tm="100000">
                                          <p:val>
                                            <p:strVal val="ppt_y+.1"/>
                                          </p:val>
                                        </p:tav>
                                      </p:tavLst>
                                    </p:anim>
                                    <p:set>
                                      <p:cBhvr>
                                        <p:cTn id="238" dur="1" fill="hold">
                                          <p:stCondLst>
                                            <p:cond delay="999"/>
                                          </p:stCondLst>
                                        </p:cTn>
                                        <p:tgtEl>
                                          <p:spTgt spid="238"/>
                                        </p:tgtEl>
                                        <p:attrNameLst>
                                          <p:attrName>style.visibility</p:attrName>
                                        </p:attrNameLst>
                                      </p:cBhvr>
                                      <p:to>
                                        <p:strVal val="hidden"/>
                                      </p:to>
                                    </p:set>
                                  </p:childTnLst>
                                </p:cTn>
                              </p:par>
                              <p:par>
                                <p:cTn id="239" presetID="42" presetClass="exit" presetSubtype="0" fill="hold" grpId="1" nodeType="withEffect">
                                  <p:stCondLst>
                                    <p:cond delay="0"/>
                                  </p:stCondLst>
                                  <p:childTnLst>
                                    <p:animEffect transition="out" filter="fade">
                                      <p:cBhvr>
                                        <p:cTn id="240" dur="1000"/>
                                        <p:tgtEl>
                                          <p:spTgt spid="239"/>
                                        </p:tgtEl>
                                      </p:cBhvr>
                                    </p:animEffect>
                                    <p:anim calcmode="lin" valueType="num">
                                      <p:cBhvr>
                                        <p:cTn id="241" dur="1000"/>
                                        <p:tgtEl>
                                          <p:spTgt spid="239"/>
                                        </p:tgtEl>
                                        <p:attrNameLst>
                                          <p:attrName>ppt_x</p:attrName>
                                        </p:attrNameLst>
                                      </p:cBhvr>
                                      <p:tavLst>
                                        <p:tav tm="0">
                                          <p:val>
                                            <p:strVal val="ppt_x"/>
                                          </p:val>
                                        </p:tav>
                                        <p:tav tm="100000">
                                          <p:val>
                                            <p:strVal val="ppt_x"/>
                                          </p:val>
                                        </p:tav>
                                      </p:tavLst>
                                    </p:anim>
                                    <p:anim calcmode="lin" valueType="num">
                                      <p:cBhvr>
                                        <p:cTn id="242" dur="1000"/>
                                        <p:tgtEl>
                                          <p:spTgt spid="239"/>
                                        </p:tgtEl>
                                        <p:attrNameLst>
                                          <p:attrName>ppt_y</p:attrName>
                                        </p:attrNameLst>
                                      </p:cBhvr>
                                      <p:tavLst>
                                        <p:tav tm="0">
                                          <p:val>
                                            <p:strVal val="ppt_y"/>
                                          </p:val>
                                        </p:tav>
                                        <p:tav tm="100000">
                                          <p:val>
                                            <p:strVal val="ppt_y+.1"/>
                                          </p:val>
                                        </p:tav>
                                      </p:tavLst>
                                    </p:anim>
                                    <p:set>
                                      <p:cBhvr>
                                        <p:cTn id="243" dur="1" fill="hold">
                                          <p:stCondLst>
                                            <p:cond delay="999"/>
                                          </p:stCondLst>
                                        </p:cTn>
                                        <p:tgtEl>
                                          <p:spTgt spid="239"/>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seq concurrent="1" nextAc="seek">
              <p:cTn id="244" restart="whenNotActive" fill="hold" evtFilter="cancelBubble" nodeType="interactiveSeq">
                <p:stCondLst>
                  <p:cond evt="onClick" delay="0">
                    <p:tgtEl>
                      <p:spTgt spid="203"/>
                    </p:tgtEl>
                  </p:cond>
                </p:stCondLst>
                <p:endSync evt="end" delay="0">
                  <p:rtn val="all"/>
                </p:endSync>
                <p:childTnLst>
                  <p:par>
                    <p:cTn id="245" fill="hold">
                      <p:stCondLst>
                        <p:cond delay="0"/>
                      </p:stCondLst>
                      <p:childTnLst>
                        <p:par>
                          <p:cTn id="246" fill="hold">
                            <p:stCondLst>
                              <p:cond delay="0"/>
                            </p:stCondLst>
                            <p:childTnLst>
                              <p:par>
                                <p:cTn id="247" presetID="42" presetClass="entr" presetSubtype="0" fill="hold" grpId="0" nodeType="clickEffect">
                                  <p:stCondLst>
                                    <p:cond delay="0"/>
                                  </p:stCondLst>
                                  <p:childTnLst>
                                    <p:set>
                                      <p:cBhvr>
                                        <p:cTn id="248" dur="1" fill="hold">
                                          <p:stCondLst>
                                            <p:cond delay="0"/>
                                          </p:stCondLst>
                                        </p:cTn>
                                        <p:tgtEl>
                                          <p:spTgt spid="240"/>
                                        </p:tgtEl>
                                        <p:attrNameLst>
                                          <p:attrName>style.visibility</p:attrName>
                                        </p:attrNameLst>
                                      </p:cBhvr>
                                      <p:to>
                                        <p:strVal val="visible"/>
                                      </p:to>
                                    </p:set>
                                    <p:animEffect transition="in" filter="fade">
                                      <p:cBhvr>
                                        <p:cTn id="249" dur="1000"/>
                                        <p:tgtEl>
                                          <p:spTgt spid="240"/>
                                        </p:tgtEl>
                                      </p:cBhvr>
                                    </p:animEffect>
                                    <p:anim calcmode="lin" valueType="num">
                                      <p:cBhvr>
                                        <p:cTn id="250" dur="1000" fill="hold"/>
                                        <p:tgtEl>
                                          <p:spTgt spid="240"/>
                                        </p:tgtEl>
                                        <p:attrNameLst>
                                          <p:attrName>ppt_x</p:attrName>
                                        </p:attrNameLst>
                                      </p:cBhvr>
                                      <p:tavLst>
                                        <p:tav tm="0">
                                          <p:val>
                                            <p:strVal val="#ppt_x"/>
                                          </p:val>
                                        </p:tav>
                                        <p:tav tm="100000">
                                          <p:val>
                                            <p:strVal val="#ppt_x"/>
                                          </p:val>
                                        </p:tav>
                                      </p:tavLst>
                                    </p:anim>
                                    <p:anim calcmode="lin" valueType="num">
                                      <p:cBhvr>
                                        <p:cTn id="251" dur="1000" fill="hold"/>
                                        <p:tgtEl>
                                          <p:spTgt spid="240"/>
                                        </p:tgtEl>
                                        <p:attrNameLst>
                                          <p:attrName>ppt_y</p:attrName>
                                        </p:attrNameLst>
                                      </p:cBhvr>
                                      <p:tavLst>
                                        <p:tav tm="0">
                                          <p:val>
                                            <p:strVal val="#ppt_y+.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241"/>
                                        </p:tgtEl>
                                        <p:attrNameLst>
                                          <p:attrName>style.visibility</p:attrName>
                                        </p:attrNameLst>
                                      </p:cBhvr>
                                      <p:to>
                                        <p:strVal val="visible"/>
                                      </p:to>
                                    </p:set>
                                    <p:animEffect transition="in" filter="fade">
                                      <p:cBhvr>
                                        <p:cTn id="254" dur="1000"/>
                                        <p:tgtEl>
                                          <p:spTgt spid="241"/>
                                        </p:tgtEl>
                                      </p:cBhvr>
                                    </p:animEffect>
                                    <p:anim calcmode="lin" valueType="num">
                                      <p:cBhvr>
                                        <p:cTn id="255" dur="1000" fill="hold"/>
                                        <p:tgtEl>
                                          <p:spTgt spid="241"/>
                                        </p:tgtEl>
                                        <p:attrNameLst>
                                          <p:attrName>ppt_x</p:attrName>
                                        </p:attrNameLst>
                                      </p:cBhvr>
                                      <p:tavLst>
                                        <p:tav tm="0">
                                          <p:val>
                                            <p:strVal val="#ppt_x"/>
                                          </p:val>
                                        </p:tav>
                                        <p:tav tm="100000">
                                          <p:val>
                                            <p:strVal val="#ppt_x"/>
                                          </p:val>
                                        </p:tav>
                                      </p:tavLst>
                                    </p:anim>
                                    <p:anim calcmode="lin" valueType="num">
                                      <p:cBhvr>
                                        <p:cTn id="256" dur="1000" fill="hold"/>
                                        <p:tgtEl>
                                          <p:spTgt spid="24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3"/>
                  </p:tgtEl>
                </p:cond>
              </p:nextCondLst>
            </p:seq>
            <p:seq concurrent="1" nextAc="seek">
              <p:cTn id="257" restart="whenNotActive" fill="hold" evtFilter="cancelBubble" nodeType="interactiveSeq">
                <p:stCondLst>
                  <p:cond evt="onClick" delay="0">
                    <p:tgtEl>
                      <p:spTgt spid="241"/>
                    </p:tgtEl>
                  </p:cond>
                </p:stCondLst>
                <p:endSync evt="end" delay="0">
                  <p:rtn val="all"/>
                </p:endSync>
                <p:childTnLst>
                  <p:par>
                    <p:cTn id="258" fill="hold">
                      <p:stCondLst>
                        <p:cond delay="0"/>
                      </p:stCondLst>
                      <p:childTnLst>
                        <p:par>
                          <p:cTn id="259" fill="hold">
                            <p:stCondLst>
                              <p:cond delay="0"/>
                            </p:stCondLst>
                            <p:childTnLst>
                              <p:par>
                                <p:cTn id="260" presetID="42" presetClass="exit" presetSubtype="0" fill="hold" grpId="1" nodeType="clickEffect">
                                  <p:stCondLst>
                                    <p:cond delay="0"/>
                                  </p:stCondLst>
                                  <p:childTnLst>
                                    <p:animEffect transition="out" filter="fade">
                                      <p:cBhvr>
                                        <p:cTn id="261" dur="1000"/>
                                        <p:tgtEl>
                                          <p:spTgt spid="240"/>
                                        </p:tgtEl>
                                      </p:cBhvr>
                                    </p:animEffect>
                                    <p:anim calcmode="lin" valueType="num">
                                      <p:cBhvr>
                                        <p:cTn id="262" dur="1000"/>
                                        <p:tgtEl>
                                          <p:spTgt spid="240"/>
                                        </p:tgtEl>
                                        <p:attrNameLst>
                                          <p:attrName>ppt_x</p:attrName>
                                        </p:attrNameLst>
                                      </p:cBhvr>
                                      <p:tavLst>
                                        <p:tav tm="0">
                                          <p:val>
                                            <p:strVal val="ppt_x"/>
                                          </p:val>
                                        </p:tav>
                                        <p:tav tm="100000">
                                          <p:val>
                                            <p:strVal val="ppt_x"/>
                                          </p:val>
                                        </p:tav>
                                      </p:tavLst>
                                    </p:anim>
                                    <p:anim calcmode="lin" valueType="num">
                                      <p:cBhvr>
                                        <p:cTn id="263" dur="1000"/>
                                        <p:tgtEl>
                                          <p:spTgt spid="240"/>
                                        </p:tgtEl>
                                        <p:attrNameLst>
                                          <p:attrName>ppt_y</p:attrName>
                                        </p:attrNameLst>
                                      </p:cBhvr>
                                      <p:tavLst>
                                        <p:tav tm="0">
                                          <p:val>
                                            <p:strVal val="ppt_y"/>
                                          </p:val>
                                        </p:tav>
                                        <p:tav tm="100000">
                                          <p:val>
                                            <p:strVal val="ppt_y+.1"/>
                                          </p:val>
                                        </p:tav>
                                      </p:tavLst>
                                    </p:anim>
                                    <p:set>
                                      <p:cBhvr>
                                        <p:cTn id="264" dur="1" fill="hold">
                                          <p:stCondLst>
                                            <p:cond delay="999"/>
                                          </p:stCondLst>
                                        </p:cTn>
                                        <p:tgtEl>
                                          <p:spTgt spid="240"/>
                                        </p:tgtEl>
                                        <p:attrNameLst>
                                          <p:attrName>style.visibility</p:attrName>
                                        </p:attrNameLst>
                                      </p:cBhvr>
                                      <p:to>
                                        <p:strVal val="hidden"/>
                                      </p:to>
                                    </p:set>
                                  </p:childTnLst>
                                </p:cTn>
                              </p:par>
                              <p:par>
                                <p:cTn id="265" presetID="42" presetClass="exit" presetSubtype="0" fill="hold" grpId="1" nodeType="withEffect">
                                  <p:stCondLst>
                                    <p:cond delay="0"/>
                                  </p:stCondLst>
                                  <p:childTnLst>
                                    <p:animEffect transition="out" filter="fade">
                                      <p:cBhvr>
                                        <p:cTn id="266" dur="1000"/>
                                        <p:tgtEl>
                                          <p:spTgt spid="241"/>
                                        </p:tgtEl>
                                      </p:cBhvr>
                                    </p:animEffect>
                                    <p:anim calcmode="lin" valueType="num">
                                      <p:cBhvr>
                                        <p:cTn id="267" dur="1000"/>
                                        <p:tgtEl>
                                          <p:spTgt spid="241"/>
                                        </p:tgtEl>
                                        <p:attrNameLst>
                                          <p:attrName>ppt_x</p:attrName>
                                        </p:attrNameLst>
                                      </p:cBhvr>
                                      <p:tavLst>
                                        <p:tav tm="0">
                                          <p:val>
                                            <p:strVal val="ppt_x"/>
                                          </p:val>
                                        </p:tav>
                                        <p:tav tm="100000">
                                          <p:val>
                                            <p:strVal val="ppt_x"/>
                                          </p:val>
                                        </p:tav>
                                      </p:tavLst>
                                    </p:anim>
                                    <p:anim calcmode="lin" valueType="num">
                                      <p:cBhvr>
                                        <p:cTn id="268" dur="1000"/>
                                        <p:tgtEl>
                                          <p:spTgt spid="241"/>
                                        </p:tgtEl>
                                        <p:attrNameLst>
                                          <p:attrName>ppt_y</p:attrName>
                                        </p:attrNameLst>
                                      </p:cBhvr>
                                      <p:tavLst>
                                        <p:tav tm="0">
                                          <p:val>
                                            <p:strVal val="ppt_y"/>
                                          </p:val>
                                        </p:tav>
                                        <p:tav tm="100000">
                                          <p:val>
                                            <p:strVal val="ppt_y+.1"/>
                                          </p:val>
                                        </p:tav>
                                      </p:tavLst>
                                    </p:anim>
                                    <p:set>
                                      <p:cBhvr>
                                        <p:cTn id="269" dur="1" fill="hold">
                                          <p:stCondLst>
                                            <p:cond delay="999"/>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241"/>
                  </p:tgtEl>
                </p:cond>
              </p:nextCondLst>
            </p:seq>
            <p:seq concurrent="1" nextAc="seek">
              <p:cTn id="270" restart="whenNotActive" fill="hold" evtFilter="cancelBubble" nodeType="interactiveSeq">
                <p:stCondLst>
                  <p:cond evt="onClick" delay="0">
                    <p:tgtEl>
                      <p:spTgt spid="204"/>
                    </p:tgtEl>
                  </p:cond>
                </p:stCondLst>
                <p:endSync evt="end" delay="0">
                  <p:rtn val="all"/>
                </p:endSync>
                <p:childTnLst>
                  <p:par>
                    <p:cTn id="271" fill="hold">
                      <p:stCondLst>
                        <p:cond delay="0"/>
                      </p:stCondLst>
                      <p:childTnLst>
                        <p:par>
                          <p:cTn id="272" fill="hold">
                            <p:stCondLst>
                              <p:cond delay="0"/>
                            </p:stCondLst>
                            <p:childTnLst>
                              <p:par>
                                <p:cTn id="273" presetID="42" presetClass="entr" presetSubtype="0" fill="hold" grpId="0" nodeType="clickEffect">
                                  <p:stCondLst>
                                    <p:cond delay="0"/>
                                  </p:stCondLst>
                                  <p:childTnLst>
                                    <p:set>
                                      <p:cBhvr>
                                        <p:cTn id="274" dur="1" fill="hold">
                                          <p:stCondLst>
                                            <p:cond delay="0"/>
                                          </p:stCondLst>
                                        </p:cTn>
                                        <p:tgtEl>
                                          <p:spTgt spid="244"/>
                                        </p:tgtEl>
                                        <p:attrNameLst>
                                          <p:attrName>style.visibility</p:attrName>
                                        </p:attrNameLst>
                                      </p:cBhvr>
                                      <p:to>
                                        <p:strVal val="visible"/>
                                      </p:to>
                                    </p:set>
                                    <p:animEffect transition="in" filter="fade">
                                      <p:cBhvr>
                                        <p:cTn id="275" dur="1000"/>
                                        <p:tgtEl>
                                          <p:spTgt spid="244"/>
                                        </p:tgtEl>
                                      </p:cBhvr>
                                    </p:animEffect>
                                    <p:anim calcmode="lin" valueType="num">
                                      <p:cBhvr>
                                        <p:cTn id="276" dur="1000" fill="hold"/>
                                        <p:tgtEl>
                                          <p:spTgt spid="244"/>
                                        </p:tgtEl>
                                        <p:attrNameLst>
                                          <p:attrName>ppt_x</p:attrName>
                                        </p:attrNameLst>
                                      </p:cBhvr>
                                      <p:tavLst>
                                        <p:tav tm="0">
                                          <p:val>
                                            <p:strVal val="#ppt_x"/>
                                          </p:val>
                                        </p:tav>
                                        <p:tav tm="100000">
                                          <p:val>
                                            <p:strVal val="#ppt_x"/>
                                          </p:val>
                                        </p:tav>
                                      </p:tavLst>
                                    </p:anim>
                                    <p:anim calcmode="lin" valueType="num">
                                      <p:cBhvr>
                                        <p:cTn id="277" dur="1000" fill="hold"/>
                                        <p:tgtEl>
                                          <p:spTgt spid="244"/>
                                        </p:tgtEl>
                                        <p:attrNameLst>
                                          <p:attrName>ppt_y</p:attrName>
                                        </p:attrNameLst>
                                      </p:cBhvr>
                                      <p:tavLst>
                                        <p:tav tm="0">
                                          <p:val>
                                            <p:strVal val="#ppt_y+.1"/>
                                          </p:val>
                                        </p:tav>
                                        <p:tav tm="100000">
                                          <p:val>
                                            <p:strVal val="#ppt_y"/>
                                          </p:val>
                                        </p:tav>
                                      </p:tavLst>
                                    </p:anim>
                                  </p:childTnLst>
                                </p:cTn>
                              </p:par>
                              <p:par>
                                <p:cTn id="278" presetID="42" presetClass="entr" presetSubtype="0" fill="hold" grpId="0" nodeType="withEffect">
                                  <p:stCondLst>
                                    <p:cond delay="0"/>
                                  </p:stCondLst>
                                  <p:childTnLst>
                                    <p:set>
                                      <p:cBhvr>
                                        <p:cTn id="279" dur="1" fill="hold">
                                          <p:stCondLst>
                                            <p:cond delay="0"/>
                                          </p:stCondLst>
                                        </p:cTn>
                                        <p:tgtEl>
                                          <p:spTgt spid="245"/>
                                        </p:tgtEl>
                                        <p:attrNameLst>
                                          <p:attrName>style.visibility</p:attrName>
                                        </p:attrNameLst>
                                      </p:cBhvr>
                                      <p:to>
                                        <p:strVal val="visible"/>
                                      </p:to>
                                    </p:set>
                                    <p:animEffect transition="in" filter="fade">
                                      <p:cBhvr>
                                        <p:cTn id="280" dur="1000"/>
                                        <p:tgtEl>
                                          <p:spTgt spid="245"/>
                                        </p:tgtEl>
                                      </p:cBhvr>
                                    </p:animEffect>
                                    <p:anim calcmode="lin" valueType="num">
                                      <p:cBhvr>
                                        <p:cTn id="281" dur="1000" fill="hold"/>
                                        <p:tgtEl>
                                          <p:spTgt spid="245"/>
                                        </p:tgtEl>
                                        <p:attrNameLst>
                                          <p:attrName>ppt_x</p:attrName>
                                        </p:attrNameLst>
                                      </p:cBhvr>
                                      <p:tavLst>
                                        <p:tav tm="0">
                                          <p:val>
                                            <p:strVal val="#ppt_x"/>
                                          </p:val>
                                        </p:tav>
                                        <p:tav tm="100000">
                                          <p:val>
                                            <p:strVal val="#ppt_x"/>
                                          </p:val>
                                        </p:tav>
                                      </p:tavLst>
                                    </p:anim>
                                    <p:anim calcmode="lin" valueType="num">
                                      <p:cBhvr>
                                        <p:cTn id="282" dur="1000" fill="hold"/>
                                        <p:tgtEl>
                                          <p:spTgt spid="24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4"/>
                  </p:tgtEl>
                </p:cond>
              </p:nextCondLst>
            </p:seq>
            <p:seq concurrent="1" nextAc="seek">
              <p:cTn id="283" restart="whenNotActive" fill="hold" evtFilter="cancelBubble" nodeType="interactiveSeq">
                <p:stCondLst>
                  <p:cond evt="onClick" delay="0">
                    <p:tgtEl>
                      <p:spTgt spid="245"/>
                    </p:tgtEl>
                  </p:cond>
                </p:stCondLst>
                <p:endSync evt="end" delay="0">
                  <p:rtn val="all"/>
                </p:endSync>
                <p:childTnLst>
                  <p:par>
                    <p:cTn id="284" fill="hold">
                      <p:stCondLst>
                        <p:cond delay="0"/>
                      </p:stCondLst>
                      <p:childTnLst>
                        <p:par>
                          <p:cTn id="285" fill="hold">
                            <p:stCondLst>
                              <p:cond delay="0"/>
                            </p:stCondLst>
                            <p:childTnLst>
                              <p:par>
                                <p:cTn id="286" presetID="42" presetClass="exit" presetSubtype="0" fill="hold" grpId="1" nodeType="clickEffect">
                                  <p:stCondLst>
                                    <p:cond delay="0"/>
                                  </p:stCondLst>
                                  <p:childTnLst>
                                    <p:animEffect transition="out" filter="fade">
                                      <p:cBhvr>
                                        <p:cTn id="287" dur="1000"/>
                                        <p:tgtEl>
                                          <p:spTgt spid="244"/>
                                        </p:tgtEl>
                                      </p:cBhvr>
                                    </p:animEffect>
                                    <p:anim calcmode="lin" valueType="num">
                                      <p:cBhvr>
                                        <p:cTn id="288" dur="1000"/>
                                        <p:tgtEl>
                                          <p:spTgt spid="244"/>
                                        </p:tgtEl>
                                        <p:attrNameLst>
                                          <p:attrName>ppt_x</p:attrName>
                                        </p:attrNameLst>
                                      </p:cBhvr>
                                      <p:tavLst>
                                        <p:tav tm="0">
                                          <p:val>
                                            <p:strVal val="ppt_x"/>
                                          </p:val>
                                        </p:tav>
                                        <p:tav tm="100000">
                                          <p:val>
                                            <p:strVal val="ppt_x"/>
                                          </p:val>
                                        </p:tav>
                                      </p:tavLst>
                                    </p:anim>
                                    <p:anim calcmode="lin" valueType="num">
                                      <p:cBhvr>
                                        <p:cTn id="289" dur="1000"/>
                                        <p:tgtEl>
                                          <p:spTgt spid="244"/>
                                        </p:tgtEl>
                                        <p:attrNameLst>
                                          <p:attrName>ppt_y</p:attrName>
                                        </p:attrNameLst>
                                      </p:cBhvr>
                                      <p:tavLst>
                                        <p:tav tm="0">
                                          <p:val>
                                            <p:strVal val="ppt_y"/>
                                          </p:val>
                                        </p:tav>
                                        <p:tav tm="100000">
                                          <p:val>
                                            <p:strVal val="ppt_y+.1"/>
                                          </p:val>
                                        </p:tav>
                                      </p:tavLst>
                                    </p:anim>
                                    <p:set>
                                      <p:cBhvr>
                                        <p:cTn id="290" dur="1" fill="hold">
                                          <p:stCondLst>
                                            <p:cond delay="999"/>
                                          </p:stCondLst>
                                        </p:cTn>
                                        <p:tgtEl>
                                          <p:spTgt spid="244"/>
                                        </p:tgtEl>
                                        <p:attrNameLst>
                                          <p:attrName>style.visibility</p:attrName>
                                        </p:attrNameLst>
                                      </p:cBhvr>
                                      <p:to>
                                        <p:strVal val="hidden"/>
                                      </p:to>
                                    </p:set>
                                  </p:childTnLst>
                                </p:cTn>
                              </p:par>
                              <p:par>
                                <p:cTn id="291" presetID="42" presetClass="exit" presetSubtype="0" fill="hold" grpId="1" nodeType="withEffect">
                                  <p:stCondLst>
                                    <p:cond delay="0"/>
                                  </p:stCondLst>
                                  <p:childTnLst>
                                    <p:animEffect transition="out" filter="fade">
                                      <p:cBhvr>
                                        <p:cTn id="292" dur="1000"/>
                                        <p:tgtEl>
                                          <p:spTgt spid="245"/>
                                        </p:tgtEl>
                                      </p:cBhvr>
                                    </p:animEffect>
                                    <p:anim calcmode="lin" valueType="num">
                                      <p:cBhvr>
                                        <p:cTn id="293" dur="1000"/>
                                        <p:tgtEl>
                                          <p:spTgt spid="245"/>
                                        </p:tgtEl>
                                        <p:attrNameLst>
                                          <p:attrName>ppt_x</p:attrName>
                                        </p:attrNameLst>
                                      </p:cBhvr>
                                      <p:tavLst>
                                        <p:tav tm="0">
                                          <p:val>
                                            <p:strVal val="ppt_x"/>
                                          </p:val>
                                        </p:tav>
                                        <p:tav tm="100000">
                                          <p:val>
                                            <p:strVal val="ppt_x"/>
                                          </p:val>
                                        </p:tav>
                                      </p:tavLst>
                                    </p:anim>
                                    <p:anim calcmode="lin" valueType="num">
                                      <p:cBhvr>
                                        <p:cTn id="294" dur="1000"/>
                                        <p:tgtEl>
                                          <p:spTgt spid="245"/>
                                        </p:tgtEl>
                                        <p:attrNameLst>
                                          <p:attrName>ppt_y</p:attrName>
                                        </p:attrNameLst>
                                      </p:cBhvr>
                                      <p:tavLst>
                                        <p:tav tm="0">
                                          <p:val>
                                            <p:strVal val="ppt_y"/>
                                          </p:val>
                                        </p:tav>
                                        <p:tav tm="100000">
                                          <p:val>
                                            <p:strVal val="ppt_y+.1"/>
                                          </p:val>
                                        </p:tav>
                                      </p:tavLst>
                                    </p:anim>
                                    <p:set>
                                      <p:cBhvr>
                                        <p:cTn id="295" dur="1" fill="hold">
                                          <p:stCondLst>
                                            <p:cond delay="9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296" restart="whenNotActive" fill="hold" evtFilter="cancelBubble" nodeType="interactiveSeq">
                <p:stCondLst>
                  <p:cond evt="onClick" delay="0">
                    <p:tgtEl>
                      <p:spTgt spid="205"/>
                    </p:tgtEl>
                  </p:cond>
                </p:stCondLst>
                <p:endSync evt="end" delay="0">
                  <p:rtn val="all"/>
                </p:endSync>
                <p:childTnLst>
                  <p:par>
                    <p:cTn id="297" fill="hold">
                      <p:stCondLst>
                        <p:cond delay="0"/>
                      </p:stCondLst>
                      <p:childTnLst>
                        <p:par>
                          <p:cTn id="298" fill="hold">
                            <p:stCondLst>
                              <p:cond delay="0"/>
                            </p:stCondLst>
                            <p:childTnLst>
                              <p:par>
                                <p:cTn id="299" presetID="42" presetClass="entr" presetSubtype="0" fill="hold" grpId="0" nodeType="clickEffect">
                                  <p:stCondLst>
                                    <p:cond delay="0"/>
                                  </p:stCondLst>
                                  <p:childTnLst>
                                    <p:set>
                                      <p:cBhvr>
                                        <p:cTn id="300" dur="1" fill="hold">
                                          <p:stCondLst>
                                            <p:cond delay="0"/>
                                          </p:stCondLst>
                                        </p:cTn>
                                        <p:tgtEl>
                                          <p:spTgt spid="246"/>
                                        </p:tgtEl>
                                        <p:attrNameLst>
                                          <p:attrName>style.visibility</p:attrName>
                                        </p:attrNameLst>
                                      </p:cBhvr>
                                      <p:to>
                                        <p:strVal val="visible"/>
                                      </p:to>
                                    </p:set>
                                    <p:animEffect transition="in" filter="fade">
                                      <p:cBhvr>
                                        <p:cTn id="301" dur="1000"/>
                                        <p:tgtEl>
                                          <p:spTgt spid="246"/>
                                        </p:tgtEl>
                                      </p:cBhvr>
                                    </p:animEffect>
                                    <p:anim calcmode="lin" valueType="num">
                                      <p:cBhvr>
                                        <p:cTn id="302" dur="1000" fill="hold"/>
                                        <p:tgtEl>
                                          <p:spTgt spid="246"/>
                                        </p:tgtEl>
                                        <p:attrNameLst>
                                          <p:attrName>ppt_x</p:attrName>
                                        </p:attrNameLst>
                                      </p:cBhvr>
                                      <p:tavLst>
                                        <p:tav tm="0">
                                          <p:val>
                                            <p:strVal val="#ppt_x"/>
                                          </p:val>
                                        </p:tav>
                                        <p:tav tm="100000">
                                          <p:val>
                                            <p:strVal val="#ppt_x"/>
                                          </p:val>
                                        </p:tav>
                                      </p:tavLst>
                                    </p:anim>
                                    <p:anim calcmode="lin" valueType="num">
                                      <p:cBhvr>
                                        <p:cTn id="303" dur="1000" fill="hold"/>
                                        <p:tgtEl>
                                          <p:spTgt spid="246"/>
                                        </p:tgtEl>
                                        <p:attrNameLst>
                                          <p:attrName>ppt_y</p:attrName>
                                        </p:attrNameLst>
                                      </p:cBhvr>
                                      <p:tavLst>
                                        <p:tav tm="0">
                                          <p:val>
                                            <p:strVal val="#ppt_y+.1"/>
                                          </p:val>
                                        </p:tav>
                                        <p:tav tm="100000">
                                          <p:val>
                                            <p:strVal val="#ppt_y"/>
                                          </p:val>
                                        </p:tav>
                                      </p:tavLst>
                                    </p:anim>
                                  </p:childTnLst>
                                </p:cTn>
                              </p:par>
                              <p:par>
                                <p:cTn id="304" presetID="42" presetClass="entr" presetSubtype="0" fill="hold" grpId="0" nodeType="withEffect">
                                  <p:stCondLst>
                                    <p:cond delay="0"/>
                                  </p:stCondLst>
                                  <p:childTnLst>
                                    <p:set>
                                      <p:cBhvr>
                                        <p:cTn id="305" dur="1" fill="hold">
                                          <p:stCondLst>
                                            <p:cond delay="0"/>
                                          </p:stCondLst>
                                        </p:cTn>
                                        <p:tgtEl>
                                          <p:spTgt spid="247"/>
                                        </p:tgtEl>
                                        <p:attrNameLst>
                                          <p:attrName>style.visibility</p:attrName>
                                        </p:attrNameLst>
                                      </p:cBhvr>
                                      <p:to>
                                        <p:strVal val="visible"/>
                                      </p:to>
                                    </p:set>
                                    <p:animEffect transition="in" filter="fade">
                                      <p:cBhvr>
                                        <p:cTn id="306" dur="1000"/>
                                        <p:tgtEl>
                                          <p:spTgt spid="247"/>
                                        </p:tgtEl>
                                      </p:cBhvr>
                                    </p:animEffect>
                                    <p:anim calcmode="lin" valueType="num">
                                      <p:cBhvr>
                                        <p:cTn id="307" dur="1000" fill="hold"/>
                                        <p:tgtEl>
                                          <p:spTgt spid="247"/>
                                        </p:tgtEl>
                                        <p:attrNameLst>
                                          <p:attrName>ppt_x</p:attrName>
                                        </p:attrNameLst>
                                      </p:cBhvr>
                                      <p:tavLst>
                                        <p:tav tm="0">
                                          <p:val>
                                            <p:strVal val="#ppt_x"/>
                                          </p:val>
                                        </p:tav>
                                        <p:tav tm="100000">
                                          <p:val>
                                            <p:strVal val="#ppt_x"/>
                                          </p:val>
                                        </p:tav>
                                      </p:tavLst>
                                    </p:anim>
                                    <p:anim calcmode="lin" valueType="num">
                                      <p:cBhvr>
                                        <p:cTn id="308" dur="1000" fill="hold"/>
                                        <p:tgtEl>
                                          <p:spTgt spid="24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5"/>
                  </p:tgtEl>
                </p:cond>
              </p:nextCondLst>
            </p:seq>
            <p:seq concurrent="1" nextAc="seek">
              <p:cTn id="309" restart="whenNotActive" fill="hold" evtFilter="cancelBubble" nodeType="interactiveSeq">
                <p:stCondLst>
                  <p:cond evt="onClick" delay="0">
                    <p:tgtEl>
                      <p:spTgt spid="247"/>
                    </p:tgtEl>
                  </p:cond>
                </p:stCondLst>
                <p:endSync evt="end" delay="0">
                  <p:rtn val="all"/>
                </p:endSync>
                <p:childTnLst>
                  <p:par>
                    <p:cTn id="310" fill="hold">
                      <p:stCondLst>
                        <p:cond delay="0"/>
                      </p:stCondLst>
                      <p:childTnLst>
                        <p:par>
                          <p:cTn id="311" fill="hold">
                            <p:stCondLst>
                              <p:cond delay="0"/>
                            </p:stCondLst>
                            <p:childTnLst>
                              <p:par>
                                <p:cTn id="312" presetID="42" presetClass="exit" presetSubtype="0" fill="hold" grpId="1" nodeType="clickEffect">
                                  <p:stCondLst>
                                    <p:cond delay="0"/>
                                  </p:stCondLst>
                                  <p:childTnLst>
                                    <p:animEffect transition="out" filter="fade">
                                      <p:cBhvr>
                                        <p:cTn id="313" dur="1000"/>
                                        <p:tgtEl>
                                          <p:spTgt spid="246"/>
                                        </p:tgtEl>
                                      </p:cBhvr>
                                    </p:animEffect>
                                    <p:anim calcmode="lin" valueType="num">
                                      <p:cBhvr>
                                        <p:cTn id="314" dur="1000"/>
                                        <p:tgtEl>
                                          <p:spTgt spid="246"/>
                                        </p:tgtEl>
                                        <p:attrNameLst>
                                          <p:attrName>ppt_x</p:attrName>
                                        </p:attrNameLst>
                                      </p:cBhvr>
                                      <p:tavLst>
                                        <p:tav tm="0">
                                          <p:val>
                                            <p:strVal val="ppt_x"/>
                                          </p:val>
                                        </p:tav>
                                        <p:tav tm="100000">
                                          <p:val>
                                            <p:strVal val="ppt_x"/>
                                          </p:val>
                                        </p:tav>
                                      </p:tavLst>
                                    </p:anim>
                                    <p:anim calcmode="lin" valueType="num">
                                      <p:cBhvr>
                                        <p:cTn id="315" dur="1000"/>
                                        <p:tgtEl>
                                          <p:spTgt spid="246"/>
                                        </p:tgtEl>
                                        <p:attrNameLst>
                                          <p:attrName>ppt_y</p:attrName>
                                        </p:attrNameLst>
                                      </p:cBhvr>
                                      <p:tavLst>
                                        <p:tav tm="0">
                                          <p:val>
                                            <p:strVal val="ppt_y"/>
                                          </p:val>
                                        </p:tav>
                                        <p:tav tm="100000">
                                          <p:val>
                                            <p:strVal val="ppt_y+.1"/>
                                          </p:val>
                                        </p:tav>
                                      </p:tavLst>
                                    </p:anim>
                                    <p:set>
                                      <p:cBhvr>
                                        <p:cTn id="316" dur="1" fill="hold">
                                          <p:stCondLst>
                                            <p:cond delay="999"/>
                                          </p:stCondLst>
                                        </p:cTn>
                                        <p:tgtEl>
                                          <p:spTgt spid="246"/>
                                        </p:tgtEl>
                                        <p:attrNameLst>
                                          <p:attrName>style.visibility</p:attrName>
                                        </p:attrNameLst>
                                      </p:cBhvr>
                                      <p:to>
                                        <p:strVal val="hidden"/>
                                      </p:to>
                                    </p:set>
                                  </p:childTnLst>
                                </p:cTn>
                              </p:par>
                              <p:par>
                                <p:cTn id="317" presetID="42" presetClass="exit" presetSubtype="0" fill="hold" grpId="1" nodeType="withEffect">
                                  <p:stCondLst>
                                    <p:cond delay="0"/>
                                  </p:stCondLst>
                                  <p:childTnLst>
                                    <p:animEffect transition="out" filter="fade">
                                      <p:cBhvr>
                                        <p:cTn id="318" dur="1000"/>
                                        <p:tgtEl>
                                          <p:spTgt spid="247"/>
                                        </p:tgtEl>
                                      </p:cBhvr>
                                    </p:animEffect>
                                    <p:anim calcmode="lin" valueType="num">
                                      <p:cBhvr>
                                        <p:cTn id="319" dur="1000"/>
                                        <p:tgtEl>
                                          <p:spTgt spid="247"/>
                                        </p:tgtEl>
                                        <p:attrNameLst>
                                          <p:attrName>ppt_x</p:attrName>
                                        </p:attrNameLst>
                                      </p:cBhvr>
                                      <p:tavLst>
                                        <p:tav tm="0">
                                          <p:val>
                                            <p:strVal val="ppt_x"/>
                                          </p:val>
                                        </p:tav>
                                        <p:tav tm="100000">
                                          <p:val>
                                            <p:strVal val="ppt_x"/>
                                          </p:val>
                                        </p:tav>
                                      </p:tavLst>
                                    </p:anim>
                                    <p:anim calcmode="lin" valueType="num">
                                      <p:cBhvr>
                                        <p:cTn id="320" dur="1000"/>
                                        <p:tgtEl>
                                          <p:spTgt spid="247"/>
                                        </p:tgtEl>
                                        <p:attrNameLst>
                                          <p:attrName>ppt_y</p:attrName>
                                        </p:attrNameLst>
                                      </p:cBhvr>
                                      <p:tavLst>
                                        <p:tav tm="0">
                                          <p:val>
                                            <p:strVal val="ppt_y"/>
                                          </p:val>
                                        </p:tav>
                                        <p:tav tm="100000">
                                          <p:val>
                                            <p:strVal val="ppt_y+.1"/>
                                          </p:val>
                                        </p:tav>
                                      </p:tavLst>
                                    </p:anim>
                                    <p:set>
                                      <p:cBhvr>
                                        <p:cTn id="321" dur="1" fill="hold">
                                          <p:stCondLst>
                                            <p:cond delay="999"/>
                                          </p:stCondLst>
                                        </p:cTn>
                                        <p:tgtEl>
                                          <p:spTgt spid="247"/>
                                        </p:tgtEl>
                                        <p:attrNameLst>
                                          <p:attrName>style.visibility</p:attrName>
                                        </p:attrNameLst>
                                      </p:cBhvr>
                                      <p:to>
                                        <p:strVal val="hidden"/>
                                      </p:to>
                                    </p:set>
                                  </p:childTnLst>
                                </p:cTn>
                              </p:par>
                            </p:childTnLst>
                          </p:cTn>
                        </p:par>
                      </p:childTnLst>
                    </p:cTn>
                  </p:par>
                </p:childTnLst>
              </p:cTn>
              <p:nextCondLst>
                <p:cond evt="onClick" delay="0">
                  <p:tgtEl>
                    <p:spTgt spid="247"/>
                  </p:tgtEl>
                </p:cond>
              </p:nextCondLst>
            </p:seq>
            <p:seq concurrent="1" nextAc="seek">
              <p:cTn id="322" restart="whenNotActive" fill="hold" evtFilter="cancelBubble" nodeType="interactiveSeq">
                <p:stCondLst>
                  <p:cond evt="onClick" delay="0">
                    <p:tgtEl>
                      <p:spTgt spid="206"/>
                    </p:tgtEl>
                  </p:cond>
                </p:stCondLst>
                <p:endSync evt="end" delay="0">
                  <p:rtn val="all"/>
                </p:endSync>
                <p:childTnLst>
                  <p:par>
                    <p:cTn id="323" fill="hold">
                      <p:stCondLst>
                        <p:cond delay="0"/>
                      </p:stCondLst>
                      <p:childTnLst>
                        <p:par>
                          <p:cTn id="324" fill="hold">
                            <p:stCondLst>
                              <p:cond delay="0"/>
                            </p:stCondLst>
                            <p:childTnLst>
                              <p:par>
                                <p:cTn id="325" presetID="42" presetClass="entr" presetSubtype="0" fill="hold" grpId="0" nodeType="clickEffect">
                                  <p:stCondLst>
                                    <p:cond delay="0"/>
                                  </p:stCondLst>
                                  <p:childTnLst>
                                    <p:set>
                                      <p:cBhvr>
                                        <p:cTn id="326" dur="1" fill="hold">
                                          <p:stCondLst>
                                            <p:cond delay="0"/>
                                          </p:stCondLst>
                                        </p:cTn>
                                        <p:tgtEl>
                                          <p:spTgt spid="248"/>
                                        </p:tgtEl>
                                        <p:attrNameLst>
                                          <p:attrName>style.visibility</p:attrName>
                                        </p:attrNameLst>
                                      </p:cBhvr>
                                      <p:to>
                                        <p:strVal val="visible"/>
                                      </p:to>
                                    </p:set>
                                    <p:animEffect transition="in" filter="fade">
                                      <p:cBhvr>
                                        <p:cTn id="327" dur="1000"/>
                                        <p:tgtEl>
                                          <p:spTgt spid="248"/>
                                        </p:tgtEl>
                                      </p:cBhvr>
                                    </p:animEffect>
                                    <p:anim calcmode="lin" valueType="num">
                                      <p:cBhvr>
                                        <p:cTn id="328" dur="1000" fill="hold"/>
                                        <p:tgtEl>
                                          <p:spTgt spid="248"/>
                                        </p:tgtEl>
                                        <p:attrNameLst>
                                          <p:attrName>ppt_x</p:attrName>
                                        </p:attrNameLst>
                                      </p:cBhvr>
                                      <p:tavLst>
                                        <p:tav tm="0">
                                          <p:val>
                                            <p:strVal val="#ppt_x"/>
                                          </p:val>
                                        </p:tav>
                                        <p:tav tm="100000">
                                          <p:val>
                                            <p:strVal val="#ppt_x"/>
                                          </p:val>
                                        </p:tav>
                                      </p:tavLst>
                                    </p:anim>
                                    <p:anim calcmode="lin" valueType="num">
                                      <p:cBhvr>
                                        <p:cTn id="329" dur="1000" fill="hold"/>
                                        <p:tgtEl>
                                          <p:spTgt spid="248"/>
                                        </p:tgtEl>
                                        <p:attrNameLst>
                                          <p:attrName>ppt_y</p:attrName>
                                        </p:attrNameLst>
                                      </p:cBhvr>
                                      <p:tavLst>
                                        <p:tav tm="0">
                                          <p:val>
                                            <p:strVal val="#ppt_y+.1"/>
                                          </p:val>
                                        </p:tav>
                                        <p:tav tm="100000">
                                          <p:val>
                                            <p:strVal val="#ppt_y"/>
                                          </p:val>
                                        </p:tav>
                                      </p:tavLst>
                                    </p:anim>
                                  </p:childTnLst>
                                </p:cTn>
                              </p:par>
                              <p:par>
                                <p:cTn id="330" presetID="42" presetClass="entr" presetSubtype="0" fill="hold" grpId="0" nodeType="withEffect">
                                  <p:stCondLst>
                                    <p:cond delay="0"/>
                                  </p:stCondLst>
                                  <p:childTnLst>
                                    <p:set>
                                      <p:cBhvr>
                                        <p:cTn id="331" dur="1" fill="hold">
                                          <p:stCondLst>
                                            <p:cond delay="0"/>
                                          </p:stCondLst>
                                        </p:cTn>
                                        <p:tgtEl>
                                          <p:spTgt spid="249"/>
                                        </p:tgtEl>
                                        <p:attrNameLst>
                                          <p:attrName>style.visibility</p:attrName>
                                        </p:attrNameLst>
                                      </p:cBhvr>
                                      <p:to>
                                        <p:strVal val="visible"/>
                                      </p:to>
                                    </p:set>
                                    <p:animEffect transition="in" filter="fade">
                                      <p:cBhvr>
                                        <p:cTn id="332" dur="1000"/>
                                        <p:tgtEl>
                                          <p:spTgt spid="249"/>
                                        </p:tgtEl>
                                      </p:cBhvr>
                                    </p:animEffect>
                                    <p:anim calcmode="lin" valueType="num">
                                      <p:cBhvr>
                                        <p:cTn id="333" dur="1000" fill="hold"/>
                                        <p:tgtEl>
                                          <p:spTgt spid="249"/>
                                        </p:tgtEl>
                                        <p:attrNameLst>
                                          <p:attrName>ppt_x</p:attrName>
                                        </p:attrNameLst>
                                      </p:cBhvr>
                                      <p:tavLst>
                                        <p:tav tm="0">
                                          <p:val>
                                            <p:strVal val="#ppt_x"/>
                                          </p:val>
                                        </p:tav>
                                        <p:tav tm="100000">
                                          <p:val>
                                            <p:strVal val="#ppt_x"/>
                                          </p:val>
                                        </p:tav>
                                      </p:tavLst>
                                    </p:anim>
                                    <p:anim calcmode="lin" valueType="num">
                                      <p:cBhvr>
                                        <p:cTn id="334" dur="1000" fill="hold"/>
                                        <p:tgtEl>
                                          <p:spTgt spid="24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6"/>
                  </p:tgtEl>
                </p:cond>
              </p:nextCondLst>
            </p:seq>
            <p:seq concurrent="1" nextAc="seek">
              <p:cTn id="335" restart="whenNotActive" fill="hold" evtFilter="cancelBubble" nodeType="interactiveSeq">
                <p:stCondLst>
                  <p:cond evt="onClick" delay="0">
                    <p:tgtEl>
                      <p:spTgt spid="249"/>
                    </p:tgtEl>
                  </p:cond>
                </p:stCondLst>
                <p:endSync evt="end" delay="0">
                  <p:rtn val="all"/>
                </p:endSync>
                <p:childTnLst>
                  <p:par>
                    <p:cTn id="336" fill="hold">
                      <p:stCondLst>
                        <p:cond delay="0"/>
                      </p:stCondLst>
                      <p:childTnLst>
                        <p:par>
                          <p:cTn id="337" fill="hold">
                            <p:stCondLst>
                              <p:cond delay="0"/>
                            </p:stCondLst>
                            <p:childTnLst>
                              <p:par>
                                <p:cTn id="338" presetID="42" presetClass="exit" presetSubtype="0" fill="hold" grpId="1" nodeType="clickEffect">
                                  <p:stCondLst>
                                    <p:cond delay="0"/>
                                  </p:stCondLst>
                                  <p:childTnLst>
                                    <p:animEffect transition="out" filter="fade">
                                      <p:cBhvr>
                                        <p:cTn id="339" dur="1000"/>
                                        <p:tgtEl>
                                          <p:spTgt spid="248"/>
                                        </p:tgtEl>
                                      </p:cBhvr>
                                    </p:animEffect>
                                    <p:anim calcmode="lin" valueType="num">
                                      <p:cBhvr>
                                        <p:cTn id="340" dur="1000"/>
                                        <p:tgtEl>
                                          <p:spTgt spid="248"/>
                                        </p:tgtEl>
                                        <p:attrNameLst>
                                          <p:attrName>ppt_x</p:attrName>
                                        </p:attrNameLst>
                                      </p:cBhvr>
                                      <p:tavLst>
                                        <p:tav tm="0">
                                          <p:val>
                                            <p:strVal val="ppt_x"/>
                                          </p:val>
                                        </p:tav>
                                        <p:tav tm="100000">
                                          <p:val>
                                            <p:strVal val="ppt_x"/>
                                          </p:val>
                                        </p:tav>
                                      </p:tavLst>
                                    </p:anim>
                                    <p:anim calcmode="lin" valueType="num">
                                      <p:cBhvr>
                                        <p:cTn id="341" dur="1000"/>
                                        <p:tgtEl>
                                          <p:spTgt spid="248"/>
                                        </p:tgtEl>
                                        <p:attrNameLst>
                                          <p:attrName>ppt_y</p:attrName>
                                        </p:attrNameLst>
                                      </p:cBhvr>
                                      <p:tavLst>
                                        <p:tav tm="0">
                                          <p:val>
                                            <p:strVal val="ppt_y"/>
                                          </p:val>
                                        </p:tav>
                                        <p:tav tm="100000">
                                          <p:val>
                                            <p:strVal val="ppt_y+.1"/>
                                          </p:val>
                                        </p:tav>
                                      </p:tavLst>
                                    </p:anim>
                                    <p:set>
                                      <p:cBhvr>
                                        <p:cTn id="342" dur="1" fill="hold">
                                          <p:stCondLst>
                                            <p:cond delay="999"/>
                                          </p:stCondLst>
                                        </p:cTn>
                                        <p:tgtEl>
                                          <p:spTgt spid="248"/>
                                        </p:tgtEl>
                                        <p:attrNameLst>
                                          <p:attrName>style.visibility</p:attrName>
                                        </p:attrNameLst>
                                      </p:cBhvr>
                                      <p:to>
                                        <p:strVal val="hidden"/>
                                      </p:to>
                                    </p:set>
                                  </p:childTnLst>
                                </p:cTn>
                              </p:par>
                              <p:par>
                                <p:cTn id="343" presetID="42" presetClass="exit" presetSubtype="0" fill="hold" grpId="1" nodeType="withEffect">
                                  <p:stCondLst>
                                    <p:cond delay="0"/>
                                  </p:stCondLst>
                                  <p:childTnLst>
                                    <p:animEffect transition="out" filter="fade">
                                      <p:cBhvr>
                                        <p:cTn id="344" dur="1000"/>
                                        <p:tgtEl>
                                          <p:spTgt spid="249"/>
                                        </p:tgtEl>
                                      </p:cBhvr>
                                    </p:animEffect>
                                    <p:anim calcmode="lin" valueType="num">
                                      <p:cBhvr>
                                        <p:cTn id="345" dur="1000"/>
                                        <p:tgtEl>
                                          <p:spTgt spid="249"/>
                                        </p:tgtEl>
                                        <p:attrNameLst>
                                          <p:attrName>ppt_x</p:attrName>
                                        </p:attrNameLst>
                                      </p:cBhvr>
                                      <p:tavLst>
                                        <p:tav tm="0">
                                          <p:val>
                                            <p:strVal val="ppt_x"/>
                                          </p:val>
                                        </p:tav>
                                        <p:tav tm="100000">
                                          <p:val>
                                            <p:strVal val="ppt_x"/>
                                          </p:val>
                                        </p:tav>
                                      </p:tavLst>
                                    </p:anim>
                                    <p:anim calcmode="lin" valueType="num">
                                      <p:cBhvr>
                                        <p:cTn id="346" dur="1000"/>
                                        <p:tgtEl>
                                          <p:spTgt spid="249"/>
                                        </p:tgtEl>
                                        <p:attrNameLst>
                                          <p:attrName>ppt_y</p:attrName>
                                        </p:attrNameLst>
                                      </p:cBhvr>
                                      <p:tavLst>
                                        <p:tav tm="0">
                                          <p:val>
                                            <p:strVal val="ppt_y"/>
                                          </p:val>
                                        </p:tav>
                                        <p:tav tm="100000">
                                          <p:val>
                                            <p:strVal val="ppt_y+.1"/>
                                          </p:val>
                                        </p:tav>
                                      </p:tavLst>
                                    </p:anim>
                                    <p:set>
                                      <p:cBhvr>
                                        <p:cTn id="347" dur="1" fill="hold">
                                          <p:stCondLst>
                                            <p:cond delay="999"/>
                                          </p:stCondLst>
                                        </p:cTn>
                                        <p:tgtEl>
                                          <p:spTgt spid="249"/>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seq concurrent="1" nextAc="seek">
              <p:cTn id="348" restart="whenNotActive" fill="hold" evtFilter="cancelBubble" nodeType="interactiveSeq">
                <p:stCondLst>
                  <p:cond evt="onClick" delay="0">
                    <p:tgtEl>
                      <p:spTgt spid="207"/>
                    </p:tgtEl>
                  </p:cond>
                </p:stCondLst>
                <p:endSync evt="end" delay="0">
                  <p:rtn val="all"/>
                </p:endSync>
                <p:childTnLst>
                  <p:par>
                    <p:cTn id="349" fill="hold">
                      <p:stCondLst>
                        <p:cond delay="0"/>
                      </p:stCondLst>
                      <p:childTnLst>
                        <p:par>
                          <p:cTn id="350" fill="hold">
                            <p:stCondLst>
                              <p:cond delay="0"/>
                            </p:stCondLst>
                            <p:childTnLst>
                              <p:par>
                                <p:cTn id="351" presetID="42" presetClass="entr" presetSubtype="0" fill="hold" grpId="0" nodeType="clickEffect">
                                  <p:stCondLst>
                                    <p:cond delay="0"/>
                                  </p:stCondLst>
                                  <p:childTnLst>
                                    <p:set>
                                      <p:cBhvr>
                                        <p:cTn id="352" dur="1" fill="hold">
                                          <p:stCondLst>
                                            <p:cond delay="0"/>
                                          </p:stCondLst>
                                        </p:cTn>
                                        <p:tgtEl>
                                          <p:spTgt spid="152"/>
                                        </p:tgtEl>
                                        <p:attrNameLst>
                                          <p:attrName>style.visibility</p:attrName>
                                        </p:attrNameLst>
                                      </p:cBhvr>
                                      <p:to>
                                        <p:strVal val="visible"/>
                                      </p:to>
                                    </p:set>
                                    <p:animEffect transition="in" filter="fade">
                                      <p:cBhvr>
                                        <p:cTn id="353" dur="1000"/>
                                        <p:tgtEl>
                                          <p:spTgt spid="152"/>
                                        </p:tgtEl>
                                      </p:cBhvr>
                                    </p:animEffect>
                                    <p:anim calcmode="lin" valueType="num">
                                      <p:cBhvr>
                                        <p:cTn id="354" dur="1000" fill="hold"/>
                                        <p:tgtEl>
                                          <p:spTgt spid="152"/>
                                        </p:tgtEl>
                                        <p:attrNameLst>
                                          <p:attrName>ppt_x</p:attrName>
                                        </p:attrNameLst>
                                      </p:cBhvr>
                                      <p:tavLst>
                                        <p:tav tm="0">
                                          <p:val>
                                            <p:strVal val="#ppt_x"/>
                                          </p:val>
                                        </p:tav>
                                        <p:tav tm="100000">
                                          <p:val>
                                            <p:strVal val="#ppt_x"/>
                                          </p:val>
                                        </p:tav>
                                      </p:tavLst>
                                    </p:anim>
                                    <p:anim calcmode="lin" valueType="num">
                                      <p:cBhvr>
                                        <p:cTn id="355" dur="1000" fill="hold"/>
                                        <p:tgtEl>
                                          <p:spTgt spid="152"/>
                                        </p:tgtEl>
                                        <p:attrNameLst>
                                          <p:attrName>ppt_y</p:attrName>
                                        </p:attrNameLst>
                                      </p:cBhvr>
                                      <p:tavLst>
                                        <p:tav tm="0">
                                          <p:val>
                                            <p:strVal val="#ppt_y+.1"/>
                                          </p:val>
                                        </p:tav>
                                        <p:tav tm="100000">
                                          <p:val>
                                            <p:strVal val="#ppt_y"/>
                                          </p:val>
                                        </p:tav>
                                      </p:tavLst>
                                    </p:anim>
                                  </p:childTnLst>
                                </p:cTn>
                              </p:par>
                              <p:par>
                                <p:cTn id="356" presetID="42" presetClass="entr" presetSubtype="0" fill="hold" grpId="0" nodeType="withEffect">
                                  <p:stCondLst>
                                    <p:cond delay="0"/>
                                  </p:stCondLst>
                                  <p:childTnLst>
                                    <p:set>
                                      <p:cBhvr>
                                        <p:cTn id="357" dur="1" fill="hold">
                                          <p:stCondLst>
                                            <p:cond delay="0"/>
                                          </p:stCondLst>
                                        </p:cTn>
                                        <p:tgtEl>
                                          <p:spTgt spid="153"/>
                                        </p:tgtEl>
                                        <p:attrNameLst>
                                          <p:attrName>style.visibility</p:attrName>
                                        </p:attrNameLst>
                                      </p:cBhvr>
                                      <p:to>
                                        <p:strVal val="visible"/>
                                      </p:to>
                                    </p:set>
                                    <p:animEffect transition="in" filter="fade">
                                      <p:cBhvr>
                                        <p:cTn id="358" dur="1000"/>
                                        <p:tgtEl>
                                          <p:spTgt spid="153"/>
                                        </p:tgtEl>
                                      </p:cBhvr>
                                    </p:animEffect>
                                    <p:anim calcmode="lin" valueType="num">
                                      <p:cBhvr>
                                        <p:cTn id="359" dur="1000" fill="hold"/>
                                        <p:tgtEl>
                                          <p:spTgt spid="153"/>
                                        </p:tgtEl>
                                        <p:attrNameLst>
                                          <p:attrName>ppt_x</p:attrName>
                                        </p:attrNameLst>
                                      </p:cBhvr>
                                      <p:tavLst>
                                        <p:tav tm="0">
                                          <p:val>
                                            <p:strVal val="#ppt_x"/>
                                          </p:val>
                                        </p:tav>
                                        <p:tav tm="100000">
                                          <p:val>
                                            <p:strVal val="#ppt_x"/>
                                          </p:val>
                                        </p:tav>
                                      </p:tavLst>
                                    </p:anim>
                                    <p:anim calcmode="lin" valueType="num">
                                      <p:cBhvr>
                                        <p:cTn id="360"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7"/>
                  </p:tgtEl>
                </p:cond>
              </p:nextCondLst>
            </p:seq>
            <p:seq concurrent="1" nextAc="seek">
              <p:cTn id="361" restart="whenNotActive" fill="hold" evtFilter="cancelBubble" nodeType="interactiveSeq">
                <p:stCondLst>
                  <p:cond evt="onClick" delay="0">
                    <p:tgtEl>
                      <p:spTgt spid="153"/>
                    </p:tgtEl>
                  </p:cond>
                </p:stCondLst>
                <p:endSync evt="end" delay="0">
                  <p:rtn val="all"/>
                </p:endSync>
                <p:childTnLst>
                  <p:par>
                    <p:cTn id="362" fill="hold">
                      <p:stCondLst>
                        <p:cond delay="0"/>
                      </p:stCondLst>
                      <p:childTnLst>
                        <p:par>
                          <p:cTn id="363" fill="hold">
                            <p:stCondLst>
                              <p:cond delay="0"/>
                            </p:stCondLst>
                            <p:childTnLst>
                              <p:par>
                                <p:cTn id="364" presetID="42" presetClass="exit" presetSubtype="0" fill="hold" grpId="1" nodeType="clickEffect">
                                  <p:stCondLst>
                                    <p:cond delay="0"/>
                                  </p:stCondLst>
                                  <p:childTnLst>
                                    <p:animEffect transition="out" filter="fade">
                                      <p:cBhvr>
                                        <p:cTn id="365" dur="1000"/>
                                        <p:tgtEl>
                                          <p:spTgt spid="152"/>
                                        </p:tgtEl>
                                      </p:cBhvr>
                                    </p:animEffect>
                                    <p:anim calcmode="lin" valueType="num">
                                      <p:cBhvr>
                                        <p:cTn id="366" dur="1000"/>
                                        <p:tgtEl>
                                          <p:spTgt spid="152"/>
                                        </p:tgtEl>
                                        <p:attrNameLst>
                                          <p:attrName>ppt_x</p:attrName>
                                        </p:attrNameLst>
                                      </p:cBhvr>
                                      <p:tavLst>
                                        <p:tav tm="0">
                                          <p:val>
                                            <p:strVal val="ppt_x"/>
                                          </p:val>
                                        </p:tav>
                                        <p:tav tm="100000">
                                          <p:val>
                                            <p:strVal val="ppt_x"/>
                                          </p:val>
                                        </p:tav>
                                      </p:tavLst>
                                    </p:anim>
                                    <p:anim calcmode="lin" valueType="num">
                                      <p:cBhvr>
                                        <p:cTn id="367" dur="1000"/>
                                        <p:tgtEl>
                                          <p:spTgt spid="152"/>
                                        </p:tgtEl>
                                        <p:attrNameLst>
                                          <p:attrName>ppt_y</p:attrName>
                                        </p:attrNameLst>
                                      </p:cBhvr>
                                      <p:tavLst>
                                        <p:tav tm="0">
                                          <p:val>
                                            <p:strVal val="ppt_y"/>
                                          </p:val>
                                        </p:tav>
                                        <p:tav tm="100000">
                                          <p:val>
                                            <p:strVal val="ppt_y+.1"/>
                                          </p:val>
                                        </p:tav>
                                      </p:tavLst>
                                    </p:anim>
                                    <p:set>
                                      <p:cBhvr>
                                        <p:cTn id="368" dur="1" fill="hold">
                                          <p:stCondLst>
                                            <p:cond delay="999"/>
                                          </p:stCondLst>
                                        </p:cTn>
                                        <p:tgtEl>
                                          <p:spTgt spid="152"/>
                                        </p:tgtEl>
                                        <p:attrNameLst>
                                          <p:attrName>style.visibility</p:attrName>
                                        </p:attrNameLst>
                                      </p:cBhvr>
                                      <p:to>
                                        <p:strVal val="hidden"/>
                                      </p:to>
                                    </p:set>
                                  </p:childTnLst>
                                </p:cTn>
                              </p:par>
                              <p:par>
                                <p:cTn id="369" presetID="42" presetClass="exit" presetSubtype="0" fill="hold" grpId="1" nodeType="withEffect">
                                  <p:stCondLst>
                                    <p:cond delay="0"/>
                                  </p:stCondLst>
                                  <p:childTnLst>
                                    <p:animEffect transition="out" filter="fade">
                                      <p:cBhvr>
                                        <p:cTn id="370" dur="1000"/>
                                        <p:tgtEl>
                                          <p:spTgt spid="153"/>
                                        </p:tgtEl>
                                      </p:cBhvr>
                                    </p:animEffect>
                                    <p:anim calcmode="lin" valueType="num">
                                      <p:cBhvr>
                                        <p:cTn id="371" dur="1000"/>
                                        <p:tgtEl>
                                          <p:spTgt spid="153"/>
                                        </p:tgtEl>
                                        <p:attrNameLst>
                                          <p:attrName>ppt_x</p:attrName>
                                        </p:attrNameLst>
                                      </p:cBhvr>
                                      <p:tavLst>
                                        <p:tav tm="0">
                                          <p:val>
                                            <p:strVal val="ppt_x"/>
                                          </p:val>
                                        </p:tav>
                                        <p:tav tm="100000">
                                          <p:val>
                                            <p:strVal val="ppt_x"/>
                                          </p:val>
                                        </p:tav>
                                      </p:tavLst>
                                    </p:anim>
                                    <p:anim calcmode="lin" valueType="num">
                                      <p:cBhvr>
                                        <p:cTn id="372" dur="1000"/>
                                        <p:tgtEl>
                                          <p:spTgt spid="153"/>
                                        </p:tgtEl>
                                        <p:attrNameLst>
                                          <p:attrName>ppt_y</p:attrName>
                                        </p:attrNameLst>
                                      </p:cBhvr>
                                      <p:tavLst>
                                        <p:tav tm="0">
                                          <p:val>
                                            <p:strVal val="ppt_y"/>
                                          </p:val>
                                        </p:tav>
                                        <p:tav tm="100000">
                                          <p:val>
                                            <p:strVal val="ppt_y+.1"/>
                                          </p:val>
                                        </p:tav>
                                      </p:tavLst>
                                    </p:anim>
                                    <p:set>
                                      <p:cBhvr>
                                        <p:cTn id="373" dur="1" fill="hold">
                                          <p:stCondLst>
                                            <p:cond delay="9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374" restart="whenNotActive" fill="hold" evtFilter="cancelBubble" nodeType="interactiveSeq">
                <p:stCondLst>
                  <p:cond evt="onClick" delay="0">
                    <p:tgtEl>
                      <p:spTgt spid="208"/>
                    </p:tgtEl>
                  </p:cond>
                </p:stCondLst>
                <p:endSync evt="end" delay="0">
                  <p:rtn val="all"/>
                </p:endSync>
                <p:childTnLst>
                  <p:par>
                    <p:cTn id="375" fill="hold">
                      <p:stCondLst>
                        <p:cond delay="0"/>
                      </p:stCondLst>
                      <p:childTnLst>
                        <p:par>
                          <p:cTn id="376" fill="hold">
                            <p:stCondLst>
                              <p:cond delay="0"/>
                            </p:stCondLst>
                            <p:childTnLst>
                              <p:par>
                                <p:cTn id="377" presetID="42" presetClass="entr" presetSubtype="0" fill="hold" grpId="0" nodeType="clickEffect">
                                  <p:stCondLst>
                                    <p:cond delay="0"/>
                                  </p:stCondLst>
                                  <p:childTnLst>
                                    <p:set>
                                      <p:cBhvr>
                                        <p:cTn id="378" dur="1" fill="hold">
                                          <p:stCondLst>
                                            <p:cond delay="0"/>
                                          </p:stCondLst>
                                        </p:cTn>
                                        <p:tgtEl>
                                          <p:spTgt spid="154"/>
                                        </p:tgtEl>
                                        <p:attrNameLst>
                                          <p:attrName>style.visibility</p:attrName>
                                        </p:attrNameLst>
                                      </p:cBhvr>
                                      <p:to>
                                        <p:strVal val="visible"/>
                                      </p:to>
                                    </p:set>
                                    <p:animEffect transition="in" filter="fade">
                                      <p:cBhvr>
                                        <p:cTn id="379" dur="1000"/>
                                        <p:tgtEl>
                                          <p:spTgt spid="154"/>
                                        </p:tgtEl>
                                      </p:cBhvr>
                                    </p:animEffect>
                                    <p:anim calcmode="lin" valueType="num">
                                      <p:cBhvr>
                                        <p:cTn id="380" dur="1000" fill="hold"/>
                                        <p:tgtEl>
                                          <p:spTgt spid="154"/>
                                        </p:tgtEl>
                                        <p:attrNameLst>
                                          <p:attrName>ppt_x</p:attrName>
                                        </p:attrNameLst>
                                      </p:cBhvr>
                                      <p:tavLst>
                                        <p:tav tm="0">
                                          <p:val>
                                            <p:strVal val="#ppt_x"/>
                                          </p:val>
                                        </p:tav>
                                        <p:tav tm="100000">
                                          <p:val>
                                            <p:strVal val="#ppt_x"/>
                                          </p:val>
                                        </p:tav>
                                      </p:tavLst>
                                    </p:anim>
                                    <p:anim calcmode="lin" valueType="num">
                                      <p:cBhvr>
                                        <p:cTn id="381" dur="1000" fill="hold"/>
                                        <p:tgtEl>
                                          <p:spTgt spid="154"/>
                                        </p:tgtEl>
                                        <p:attrNameLst>
                                          <p:attrName>ppt_y</p:attrName>
                                        </p:attrNameLst>
                                      </p:cBhvr>
                                      <p:tavLst>
                                        <p:tav tm="0">
                                          <p:val>
                                            <p:strVal val="#ppt_y+.1"/>
                                          </p:val>
                                        </p:tav>
                                        <p:tav tm="100000">
                                          <p:val>
                                            <p:strVal val="#ppt_y"/>
                                          </p:val>
                                        </p:tav>
                                      </p:tavLst>
                                    </p:anim>
                                  </p:childTnLst>
                                </p:cTn>
                              </p:par>
                              <p:par>
                                <p:cTn id="382" presetID="42" presetClass="entr" presetSubtype="0" fill="hold" grpId="0" nodeType="withEffect">
                                  <p:stCondLst>
                                    <p:cond delay="0"/>
                                  </p:stCondLst>
                                  <p:childTnLst>
                                    <p:set>
                                      <p:cBhvr>
                                        <p:cTn id="383" dur="1" fill="hold">
                                          <p:stCondLst>
                                            <p:cond delay="0"/>
                                          </p:stCondLst>
                                        </p:cTn>
                                        <p:tgtEl>
                                          <p:spTgt spid="155"/>
                                        </p:tgtEl>
                                        <p:attrNameLst>
                                          <p:attrName>style.visibility</p:attrName>
                                        </p:attrNameLst>
                                      </p:cBhvr>
                                      <p:to>
                                        <p:strVal val="visible"/>
                                      </p:to>
                                    </p:set>
                                    <p:animEffect transition="in" filter="fade">
                                      <p:cBhvr>
                                        <p:cTn id="384" dur="1000"/>
                                        <p:tgtEl>
                                          <p:spTgt spid="155"/>
                                        </p:tgtEl>
                                      </p:cBhvr>
                                    </p:animEffect>
                                    <p:anim calcmode="lin" valueType="num">
                                      <p:cBhvr>
                                        <p:cTn id="385" dur="1000" fill="hold"/>
                                        <p:tgtEl>
                                          <p:spTgt spid="155"/>
                                        </p:tgtEl>
                                        <p:attrNameLst>
                                          <p:attrName>ppt_x</p:attrName>
                                        </p:attrNameLst>
                                      </p:cBhvr>
                                      <p:tavLst>
                                        <p:tav tm="0">
                                          <p:val>
                                            <p:strVal val="#ppt_x"/>
                                          </p:val>
                                        </p:tav>
                                        <p:tav tm="100000">
                                          <p:val>
                                            <p:strVal val="#ppt_x"/>
                                          </p:val>
                                        </p:tav>
                                      </p:tavLst>
                                    </p:anim>
                                    <p:anim calcmode="lin" valueType="num">
                                      <p:cBhvr>
                                        <p:cTn id="386"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8"/>
                  </p:tgtEl>
                </p:cond>
              </p:nextCondLst>
            </p:seq>
            <p:seq concurrent="1" nextAc="seek">
              <p:cTn id="387" restart="whenNotActive" fill="hold" evtFilter="cancelBubble" nodeType="interactiveSeq">
                <p:stCondLst>
                  <p:cond evt="onClick" delay="0">
                    <p:tgtEl>
                      <p:spTgt spid="155"/>
                    </p:tgtEl>
                  </p:cond>
                </p:stCondLst>
                <p:endSync evt="end" delay="0">
                  <p:rtn val="all"/>
                </p:endSync>
                <p:childTnLst>
                  <p:par>
                    <p:cTn id="388" fill="hold">
                      <p:stCondLst>
                        <p:cond delay="0"/>
                      </p:stCondLst>
                      <p:childTnLst>
                        <p:par>
                          <p:cTn id="389" fill="hold">
                            <p:stCondLst>
                              <p:cond delay="0"/>
                            </p:stCondLst>
                            <p:childTnLst>
                              <p:par>
                                <p:cTn id="390" presetID="42" presetClass="exit" presetSubtype="0" fill="hold" grpId="1" nodeType="clickEffect">
                                  <p:stCondLst>
                                    <p:cond delay="0"/>
                                  </p:stCondLst>
                                  <p:childTnLst>
                                    <p:animEffect transition="out" filter="fade">
                                      <p:cBhvr>
                                        <p:cTn id="391" dur="1000"/>
                                        <p:tgtEl>
                                          <p:spTgt spid="154"/>
                                        </p:tgtEl>
                                      </p:cBhvr>
                                    </p:animEffect>
                                    <p:anim calcmode="lin" valueType="num">
                                      <p:cBhvr>
                                        <p:cTn id="392" dur="1000"/>
                                        <p:tgtEl>
                                          <p:spTgt spid="154"/>
                                        </p:tgtEl>
                                        <p:attrNameLst>
                                          <p:attrName>ppt_x</p:attrName>
                                        </p:attrNameLst>
                                      </p:cBhvr>
                                      <p:tavLst>
                                        <p:tav tm="0">
                                          <p:val>
                                            <p:strVal val="ppt_x"/>
                                          </p:val>
                                        </p:tav>
                                        <p:tav tm="100000">
                                          <p:val>
                                            <p:strVal val="ppt_x"/>
                                          </p:val>
                                        </p:tav>
                                      </p:tavLst>
                                    </p:anim>
                                    <p:anim calcmode="lin" valueType="num">
                                      <p:cBhvr>
                                        <p:cTn id="393" dur="1000"/>
                                        <p:tgtEl>
                                          <p:spTgt spid="154"/>
                                        </p:tgtEl>
                                        <p:attrNameLst>
                                          <p:attrName>ppt_y</p:attrName>
                                        </p:attrNameLst>
                                      </p:cBhvr>
                                      <p:tavLst>
                                        <p:tav tm="0">
                                          <p:val>
                                            <p:strVal val="ppt_y"/>
                                          </p:val>
                                        </p:tav>
                                        <p:tav tm="100000">
                                          <p:val>
                                            <p:strVal val="ppt_y+.1"/>
                                          </p:val>
                                        </p:tav>
                                      </p:tavLst>
                                    </p:anim>
                                    <p:set>
                                      <p:cBhvr>
                                        <p:cTn id="394" dur="1" fill="hold">
                                          <p:stCondLst>
                                            <p:cond delay="999"/>
                                          </p:stCondLst>
                                        </p:cTn>
                                        <p:tgtEl>
                                          <p:spTgt spid="154"/>
                                        </p:tgtEl>
                                        <p:attrNameLst>
                                          <p:attrName>style.visibility</p:attrName>
                                        </p:attrNameLst>
                                      </p:cBhvr>
                                      <p:to>
                                        <p:strVal val="hidden"/>
                                      </p:to>
                                    </p:set>
                                  </p:childTnLst>
                                </p:cTn>
                              </p:par>
                              <p:par>
                                <p:cTn id="395" presetID="42" presetClass="exit" presetSubtype="0" fill="hold" grpId="1" nodeType="withEffect">
                                  <p:stCondLst>
                                    <p:cond delay="0"/>
                                  </p:stCondLst>
                                  <p:childTnLst>
                                    <p:animEffect transition="out" filter="fade">
                                      <p:cBhvr>
                                        <p:cTn id="396" dur="1000"/>
                                        <p:tgtEl>
                                          <p:spTgt spid="155"/>
                                        </p:tgtEl>
                                      </p:cBhvr>
                                    </p:animEffect>
                                    <p:anim calcmode="lin" valueType="num">
                                      <p:cBhvr>
                                        <p:cTn id="397" dur="1000"/>
                                        <p:tgtEl>
                                          <p:spTgt spid="155"/>
                                        </p:tgtEl>
                                        <p:attrNameLst>
                                          <p:attrName>ppt_x</p:attrName>
                                        </p:attrNameLst>
                                      </p:cBhvr>
                                      <p:tavLst>
                                        <p:tav tm="0">
                                          <p:val>
                                            <p:strVal val="ppt_x"/>
                                          </p:val>
                                        </p:tav>
                                        <p:tav tm="100000">
                                          <p:val>
                                            <p:strVal val="ppt_x"/>
                                          </p:val>
                                        </p:tav>
                                      </p:tavLst>
                                    </p:anim>
                                    <p:anim calcmode="lin" valueType="num">
                                      <p:cBhvr>
                                        <p:cTn id="398" dur="1000"/>
                                        <p:tgtEl>
                                          <p:spTgt spid="155"/>
                                        </p:tgtEl>
                                        <p:attrNameLst>
                                          <p:attrName>ppt_y</p:attrName>
                                        </p:attrNameLst>
                                      </p:cBhvr>
                                      <p:tavLst>
                                        <p:tav tm="0">
                                          <p:val>
                                            <p:strVal val="ppt_y"/>
                                          </p:val>
                                        </p:tav>
                                        <p:tav tm="100000">
                                          <p:val>
                                            <p:strVal val="ppt_y+.1"/>
                                          </p:val>
                                        </p:tav>
                                      </p:tavLst>
                                    </p:anim>
                                    <p:set>
                                      <p:cBhvr>
                                        <p:cTn id="399" dur="1" fill="hold">
                                          <p:stCondLst>
                                            <p:cond delay="999"/>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400" restart="whenNotActive" fill="hold" evtFilter="cancelBubble" nodeType="interactiveSeq">
                <p:stCondLst>
                  <p:cond evt="onClick" delay="0">
                    <p:tgtEl>
                      <p:spTgt spid="79"/>
                    </p:tgtEl>
                  </p:cond>
                </p:stCondLst>
                <p:endSync evt="end" delay="0">
                  <p:rtn val="all"/>
                </p:endSync>
                <p:childTnLst>
                  <p:par>
                    <p:cTn id="401" fill="hold">
                      <p:stCondLst>
                        <p:cond delay="0"/>
                      </p:stCondLst>
                      <p:childTnLst>
                        <p:par>
                          <p:cTn id="402" fill="hold">
                            <p:stCondLst>
                              <p:cond delay="0"/>
                            </p:stCondLst>
                            <p:childTnLst>
                              <p:par>
                                <p:cTn id="403" presetID="42" presetClass="entr" presetSubtype="0" fill="hold" grpId="0" nodeType="clickEffect">
                                  <p:stCondLst>
                                    <p:cond delay="0"/>
                                  </p:stCondLst>
                                  <p:childTnLst>
                                    <p:set>
                                      <p:cBhvr>
                                        <p:cTn id="404" dur="1" fill="hold">
                                          <p:stCondLst>
                                            <p:cond delay="0"/>
                                          </p:stCondLst>
                                        </p:cTn>
                                        <p:tgtEl>
                                          <p:spTgt spid="156"/>
                                        </p:tgtEl>
                                        <p:attrNameLst>
                                          <p:attrName>style.visibility</p:attrName>
                                        </p:attrNameLst>
                                      </p:cBhvr>
                                      <p:to>
                                        <p:strVal val="visible"/>
                                      </p:to>
                                    </p:set>
                                    <p:animEffect transition="in" filter="fade">
                                      <p:cBhvr>
                                        <p:cTn id="405" dur="1000"/>
                                        <p:tgtEl>
                                          <p:spTgt spid="156"/>
                                        </p:tgtEl>
                                      </p:cBhvr>
                                    </p:animEffect>
                                    <p:anim calcmode="lin" valueType="num">
                                      <p:cBhvr>
                                        <p:cTn id="406" dur="1000" fill="hold"/>
                                        <p:tgtEl>
                                          <p:spTgt spid="156"/>
                                        </p:tgtEl>
                                        <p:attrNameLst>
                                          <p:attrName>ppt_x</p:attrName>
                                        </p:attrNameLst>
                                      </p:cBhvr>
                                      <p:tavLst>
                                        <p:tav tm="0">
                                          <p:val>
                                            <p:strVal val="#ppt_x"/>
                                          </p:val>
                                        </p:tav>
                                        <p:tav tm="100000">
                                          <p:val>
                                            <p:strVal val="#ppt_x"/>
                                          </p:val>
                                        </p:tav>
                                      </p:tavLst>
                                    </p:anim>
                                    <p:anim calcmode="lin" valueType="num">
                                      <p:cBhvr>
                                        <p:cTn id="407" dur="1000" fill="hold"/>
                                        <p:tgtEl>
                                          <p:spTgt spid="156"/>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57"/>
                                        </p:tgtEl>
                                        <p:attrNameLst>
                                          <p:attrName>style.visibility</p:attrName>
                                        </p:attrNameLst>
                                      </p:cBhvr>
                                      <p:to>
                                        <p:strVal val="visible"/>
                                      </p:to>
                                    </p:set>
                                    <p:animEffect transition="in" filter="fade">
                                      <p:cBhvr>
                                        <p:cTn id="410" dur="1000"/>
                                        <p:tgtEl>
                                          <p:spTgt spid="157"/>
                                        </p:tgtEl>
                                      </p:cBhvr>
                                    </p:animEffect>
                                    <p:anim calcmode="lin" valueType="num">
                                      <p:cBhvr>
                                        <p:cTn id="411" dur="1000" fill="hold"/>
                                        <p:tgtEl>
                                          <p:spTgt spid="157"/>
                                        </p:tgtEl>
                                        <p:attrNameLst>
                                          <p:attrName>ppt_x</p:attrName>
                                        </p:attrNameLst>
                                      </p:cBhvr>
                                      <p:tavLst>
                                        <p:tav tm="0">
                                          <p:val>
                                            <p:strVal val="#ppt_x"/>
                                          </p:val>
                                        </p:tav>
                                        <p:tav tm="100000">
                                          <p:val>
                                            <p:strVal val="#ppt_x"/>
                                          </p:val>
                                        </p:tav>
                                      </p:tavLst>
                                    </p:anim>
                                    <p:anim calcmode="lin" valueType="num">
                                      <p:cBhvr>
                                        <p:cTn id="412"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9"/>
                  </p:tgtEl>
                </p:cond>
              </p:nextCondLst>
            </p:seq>
            <p:seq concurrent="1" nextAc="seek">
              <p:cTn id="413" restart="whenNotActive" fill="hold" evtFilter="cancelBubble" nodeType="interactiveSeq">
                <p:stCondLst>
                  <p:cond evt="onClick" delay="0">
                    <p:tgtEl>
                      <p:spTgt spid="157"/>
                    </p:tgtEl>
                  </p:cond>
                </p:stCondLst>
                <p:endSync evt="end" delay="0">
                  <p:rtn val="all"/>
                </p:endSync>
                <p:childTnLst>
                  <p:par>
                    <p:cTn id="414" fill="hold">
                      <p:stCondLst>
                        <p:cond delay="0"/>
                      </p:stCondLst>
                      <p:childTnLst>
                        <p:par>
                          <p:cTn id="415" fill="hold">
                            <p:stCondLst>
                              <p:cond delay="0"/>
                            </p:stCondLst>
                            <p:childTnLst>
                              <p:par>
                                <p:cTn id="416" presetID="42" presetClass="exit" presetSubtype="0" fill="hold" grpId="1" nodeType="clickEffect">
                                  <p:stCondLst>
                                    <p:cond delay="0"/>
                                  </p:stCondLst>
                                  <p:childTnLst>
                                    <p:animEffect transition="out" filter="fade">
                                      <p:cBhvr>
                                        <p:cTn id="417" dur="1000"/>
                                        <p:tgtEl>
                                          <p:spTgt spid="156"/>
                                        </p:tgtEl>
                                      </p:cBhvr>
                                    </p:animEffect>
                                    <p:anim calcmode="lin" valueType="num">
                                      <p:cBhvr>
                                        <p:cTn id="418" dur="1000"/>
                                        <p:tgtEl>
                                          <p:spTgt spid="156"/>
                                        </p:tgtEl>
                                        <p:attrNameLst>
                                          <p:attrName>ppt_x</p:attrName>
                                        </p:attrNameLst>
                                      </p:cBhvr>
                                      <p:tavLst>
                                        <p:tav tm="0">
                                          <p:val>
                                            <p:strVal val="ppt_x"/>
                                          </p:val>
                                        </p:tav>
                                        <p:tav tm="100000">
                                          <p:val>
                                            <p:strVal val="ppt_x"/>
                                          </p:val>
                                        </p:tav>
                                      </p:tavLst>
                                    </p:anim>
                                    <p:anim calcmode="lin" valueType="num">
                                      <p:cBhvr>
                                        <p:cTn id="419" dur="1000"/>
                                        <p:tgtEl>
                                          <p:spTgt spid="156"/>
                                        </p:tgtEl>
                                        <p:attrNameLst>
                                          <p:attrName>ppt_y</p:attrName>
                                        </p:attrNameLst>
                                      </p:cBhvr>
                                      <p:tavLst>
                                        <p:tav tm="0">
                                          <p:val>
                                            <p:strVal val="ppt_y"/>
                                          </p:val>
                                        </p:tav>
                                        <p:tav tm="100000">
                                          <p:val>
                                            <p:strVal val="ppt_y+.1"/>
                                          </p:val>
                                        </p:tav>
                                      </p:tavLst>
                                    </p:anim>
                                    <p:set>
                                      <p:cBhvr>
                                        <p:cTn id="420" dur="1" fill="hold">
                                          <p:stCondLst>
                                            <p:cond delay="999"/>
                                          </p:stCondLst>
                                        </p:cTn>
                                        <p:tgtEl>
                                          <p:spTgt spid="156"/>
                                        </p:tgtEl>
                                        <p:attrNameLst>
                                          <p:attrName>style.visibility</p:attrName>
                                        </p:attrNameLst>
                                      </p:cBhvr>
                                      <p:to>
                                        <p:strVal val="hidden"/>
                                      </p:to>
                                    </p:set>
                                  </p:childTnLst>
                                </p:cTn>
                              </p:par>
                              <p:par>
                                <p:cTn id="421" presetID="42" presetClass="exit" presetSubtype="0" fill="hold" grpId="1" nodeType="withEffect">
                                  <p:stCondLst>
                                    <p:cond delay="0"/>
                                  </p:stCondLst>
                                  <p:childTnLst>
                                    <p:animEffect transition="out" filter="fade">
                                      <p:cBhvr>
                                        <p:cTn id="422" dur="1000"/>
                                        <p:tgtEl>
                                          <p:spTgt spid="157"/>
                                        </p:tgtEl>
                                      </p:cBhvr>
                                    </p:animEffect>
                                    <p:anim calcmode="lin" valueType="num">
                                      <p:cBhvr>
                                        <p:cTn id="423" dur="1000"/>
                                        <p:tgtEl>
                                          <p:spTgt spid="157"/>
                                        </p:tgtEl>
                                        <p:attrNameLst>
                                          <p:attrName>ppt_x</p:attrName>
                                        </p:attrNameLst>
                                      </p:cBhvr>
                                      <p:tavLst>
                                        <p:tav tm="0">
                                          <p:val>
                                            <p:strVal val="ppt_x"/>
                                          </p:val>
                                        </p:tav>
                                        <p:tav tm="100000">
                                          <p:val>
                                            <p:strVal val="ppt_x"/>
                                          </p:val>
                                        </p:tav>
                                      </p:tavLst>
                                    </p:anim>
                                    <p:anim calcmode="lin" valueType="num">
                                      <p:cBhvr>
                                        <p:cTn id="424" dur="1000"/>
                                        <p:tgtEl>
                                          <p:spTgt spid="157"/>
                                        </p:tgtEl>
                                        <p:attrNameLst>
                                          <p:attrName>ppt_y</p:attrName>
                                        </p:attrNameLst>
                                      </p:cBhvr>
                                      <p:tavLst>
                                        <p:tav tm="0">
                                          <p:val>
                                            <p:strVal val="ppt_y"/>
                                          </p:val>
                                        </p:tav>
                                        <p:tav tm="100000">
                                          <p:val>
                                            <p:strVal val="ppt_y+.1"/>
                                          </p:val>
                                        </p:tav>
                                      </p:tavLst>
                                    </p:anim>
                                    <p:set>
                                      <p:cBhvr>
                                        <p:cTn id="425" dur="1" fill="hold">
                                          <p:stCondLst>
                                            <p:cond delay="999"/>
                                          </p:stCondLst>
                                        </p:cTn>
                                        <p:tgtEl>
                                          <p:spTgt spid="157"/>
                                        </p:tgtEl>
                                        <p:attrNameLst>
                                          <p:attrName>style.visibility</p:attrName>
                                        </p:attrNameLst>
                                      </p:cBhvr>
                                      <p:to>
                                        <p:strVal val="hidden"/>
                                      </p:to>
                                    </p:set>
                                  </p:childTnLst>
                                </p:cTn>
                              </p:par>
                            </p:childTnLst>
                          </p:cTn>
                        </p:par>
                      </p:childTnLst>
                    </p:cTn>
                  </p:par>
                </p:childTnLst>
              </p:cTn>
              <p:nextCondLst>
                <p:cond evt="onClick" delay="0">
                  <p:tgtEl>
                    <p:spTgt spid="157"/>
                  </p:tgtEl>
                </p:cond>
              </p:nextCondLst>
            </p:seq>
            <p:seq concurrent="1" nextAc="seek">
              <p:cTn id="426" restart="whenNotActive" fill="hold" evtFilter="cancelBubble" nodeType="interactiveSeq">
                <p:stCondLst>
                  <p:cond evt="onClick" delay="0">
                    <p:tgtEl>
                      <p:spTgt spid="212"/>
                    </p:tgtEl>
                  </p:cond>
                </p:stCondLst>
                <p:endSync evt="end" delay="0">
                  <p:rtn val="all"/>
                </p:endSync>
                <p:childTnLst>
                  <p:par>
                    <p:cTn id="427" fill="hold">
                      <p:stCondLst>
                        <p:cond delay="0"/>
                      </p:stCondLst>
                      <p:childTnLst>
                        <p:par>
                          <p:cTn id="428" fill="hold">
                            <p:stCondLst>
                              <p:cond delay="0"/>
                            </p:stCondLst>
                            <p:childTnLst>
                              <p:par>
                                <p:cTn id="429" presetID="42" presetClass="entr" presetSubtype="0" fill="hold" grpId="0" nodeType="clickEffect">
                                  <p:stCondLst>
                                    <p:cond delay="0"/>
                                  </p:stCondLst>
                                  <p:childTnLst>
                                    <p:set>
                                      <p:cBhvr>
                                        <p:cTn id="430" dur="1" fill="hold">
                                          <p:stCondLst>
                                            <p:cond delay="0"/>
                                          </p:stCondLst>
                                        </p:cTn>
                                        <p:tgtEl>
                                          <p:spTgt spid="158"/>
                                        </p:tgtEl>
                                        <p:attrNameLst>
                                          <p:attrName>style.visibility</p:attrName>
                                        </p:attrNameLst>
                                      </p:cBhvr>
                                      <p:to>
                                        <p:strVal val="visible"/>
                                      </p:to>
                                    </p:set>
                                    <p:animEffect transition="in" filter="fade">
                                      <p:cBhvr>
                                        <p:cTn id="431" dur="1000"/>
                                        <p:tgtEl>
                                          <p:spTgt spid="158"/>
                                        </p:tgtEl>
                                      </p:cBhvr>
                                    </p:animEffect>
                                    <p:anim calcmode="lin" valueType="num">
                                      <p:cBhvr>
                                        <p:cTn id="432" dur="1000" fill="hold"/>
                                        <p:tgtEl>
                                          <p:spTgt spid="158"/>
                                        </p:tgtEl>
                                        <p:attrNameLst>
                                          <p:attrName>ppt_x</p:attrName>
                                        </p:attrNameLst>
                                      </p:cBhvr>
                                      <p:tavLst>
                                        <p:tav tm="0">
                                          <p:val>
                                            <p:strVal val="#ppt_x"/>
                                          </p:val>
                                        </p:tav>
                                        <p:tav tm="100000">
                                          <p:val>
                                            <p:strVal val="#ppt_x"/>
                                          </p:val>
                                        </p:tav>
                                      </p:tavLst>
                                    </p:anim>
                                    <p:anim calcmode="lin" valueType="num">
                                      <p:cBhvr>
                                        <p:cTn id="433" dur="1000" fill="hold"/>
                                        <p:tgtEl>
                                          <p:spTgt spid="158"/>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59"/>
                                        </p:tgtEl>
                                        <p:attrNameLst>
                                          <p:attrName>style.visibility</p:attrName>
                                        </p:attrNameLst>
                                      </p:cBhvr>
                                      <p:to>
                                        <p:strVal val="visible"/>
                                      </p:to>
                                    </p:set>
                                    <p:animEffect transition="in" filter="fade">
                                      <p:cBhvr>
                                        <p:cTn id="436" dur="1000"/>
                                        <p:tgtEl>
                                          <p:spTgt spid="159"/>
                                        </p:tgtEl>
                                      </p:cBhvr>
                                    </p:animEffect>
                                    <p:anim calcmode="lin" valueType="num">
                                      <p:cBhvr>
                                        <p:cTn id="437" dur="1000" fill="hold"/>
                                        <p:tgtEl>
                                          <p:spTgt spid="159"/>
                                        </p:tgtEl>
                                        <p:attrNameLst>
                                          <p:attrName>ppt_x</p:attrName>
                                        </p:attrNameLst>
                                      </p:cBhvr>
                                      <p:tavLst>
                                        <p:tav tm="0">
                                          <p:val>
                                            <p:strVal val="#ppt_x"/>
                                          </p:val>
                                        </p:tav>
                                        <p:tav tm="100000">
                                          <p:val>
                                            <p:strVal val="#ppt_x"/>
                                          </p:val>
                                        </p:tav>
                                      </p:tavLst>
                                    </p:anim>
                                    <p:anim calcmode="lin" valueType="num">
                                      <p:cBhvr>
                                        <p:cTn id="438"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2"/>
                  </p:tgtEl>
                </p:cond>
              </p:nextCondLst>
            </p:seq>
            <p:seq concurrent="1" nextAc="seek">
              <p:cTn id="439" restart="whenNotActive" fill="hold" evtFilter="cancelBubble" nodeType="interactiveSeq">
                <p:stCondLst>
                  <p:cond evt="onClick" delay="0">
                    <p:tgtEl>
                      <p:spTgt spid="159"/>
                    </p:tgtEl>
                  </p:cond>
                </p:stCondLst>
                <p:endSync evt="end" delay="0">
                  <p:rtn val="all"/>
                </p:endSync>
                <p:childTnLst>
                  <p:par>
                    <p:cTn id="440" fill="hold">
                      <p:stCondLst>
                        <p:cond delay="0"/>
                      </p:stCondLst>
                      <p:childTnLst>
                        <p:par>
                          <p:cTn id="441" fill="hold">
                            <p:stCondLst>
                              <p:cond delay="0"/>
                            </p:stCondLst>
                            <p:childTnLst>
                              <p:par>
                                <p:cTn id="442" presetID="42" presetClass="exit" presetSubtype="0" fill="hold" grpId="1" nodeType="clickEffect">
                                  <p:stCondLst>
                                    <p:cond delay="0"/>
                                  </p:stCondLst>
                                  <p:childTnLst>
                                    <p:animEffect transition="out" filter="fade">
                                      <p:cBhvr>
                                        <p:cTn id="443" dur="1000"/>
                                        <p:tgtEl>
                                          <p:spTgt spid="158"/>
                                        </p:tgtEl>
                                      </p:cBhvr>
                                    </p:animEffect>
                                    <p:anim calcmode="lin" valueType="num">
                                      <p:cBhvr>
                                        <p:cTn id="444" dur="1000"/>
                                        <p:tgtEl>
                                          <p:spTgt spid="158"/>
                                        </p:tgtEl>
                                        <p:attrNameLst>
                                          <p:attrName>ppt_x</p:attrName>
                                        </p:attrNameLst>
                                      </p:cBhvr>
                                      <p:tavLst>
                                        <p:tav tm="0">
                                          <p:val>
                                            <p:strVal val="ppt_x"/>
                                          </p:val>
                                        </p:tav>
                                        <p:tav tm="100000">
                                          <p:val>
                                            <p:strVal val="ppt_x"/>
                                          </p:val>
                                        </p:tav>
                                      </p:tavLst>
                                    </p:anim>
                                    <p:anim calcmode="lin" valueType="num">
                                      <p:cBhvr>
                                        <p:cTn id="445" dur="1000"/>
                                        <p:tgtEl>
                                          <p:spTgt spid="158"/>
                                        </p:tgtEl>
                                        <p:attrNameLst>
                                          <p:attrName>ppt_y</p:attrName>
                                        </p:attrNameLst>
                                      </p:cBhvr>
                                      <p:tavLst>
                                        <p:tav tm="0">
                                          <p:val>
                                            <p:strVal val="ppt_y"/>
                                          </p:val>
                                        </p:tav>
                                        <p:tav tm="100000">
                                          <p:val>
                                            <p:strVal val="ppt_y+.1"/>
                                          </p:val>
                                        </p:tav>
                                      </p:tavLst>
                                    </p:anim>
                                    <p:set>
                                      <p:cBhvr>
                                        <p:cTn id="446" dur="1" fill="hold">
                                          <p:stCondLst>
                                            <p:cond delay="999"/>
                                          </p:stCondLst>
                                        </p:cTn>
                                        <p:tgtEl>
                                          <p:spTgt spid="158"/>
                                        </p:tgtEl>
                                        <p:attrNameLst>
                                          <p:attrName>style.visibility</p:attrName>
                                        </p:attrNameLst>
                                      </p:cBhvr>
                                      <p:to>
                                        <p:strVal val="hidden"/>
                                      </p:to>
                                    </p:set>
                                  </p:childTnLst>
                                </p:cTn>
                              </p:par>
                              <p:par>
                                <p:cTn id="447" presetID="42" presetClass="exit" presetSubtype="0" fill="hold" grpId="1" nodeType="withEffect">
                                  <p:stCondLst>
                                    <p:cond delay="0"/>
                                  </p:stCondLst>
                                  <p:childTnLst>
                                    <p:animEffect transition="out" filter="fade">
                                      <p:cBhvr>
                                        <p:cTn id="448" dur="1000"/>
                                        <p:tgtEl>
                                          <p:spTgt spid="159"/>
                                        </p:tgtEl>
                                      </p:cBhvr>
                                    </p:animEffect>
                                    <p:anim calcmode="lin" valueType="num">
                                      <p:cBhvr>
                                        <p:cTn id="449" dur="1000"/>
                                        <p:tgtEl>
                                          <p:spTgt spid="159"/>
                                        </p:tgtEl>
                                        <p:attrNameLst>
                                          <p:attrName>ppt_x</p:attrName>
                                        </p:attrNameLst>
                                      </p:cBhvr>
                                      <p:tavLst>
                                        <p:tav tm="0">
                                          <p:val>
                                            <p:strVal val="ppt_x"/>
                                          </p:val>
                                        </p:tav>
                                        <p:tav tm="100000">
                                          <p:val>
                                            <p:strVal val="ppt_x"/>
                                          </p:val>
                                        </p:tav>
                                      </p:tavLst>
                                    </p:anim>
                                    <p:anim calcmode="lin" valueType="num">
                                      <p:cBhvr>
                                        <p:cTn id="450" dur="1000"/>
                                        <p:tgtEl>
                                          <p:spTgt spid="159"/>
                                        </p:tgtEl>
                                        <p:attrNameLst>
                                          <p:attrName>ppt_y</p:attrName>
                                        </p:attrNameLst>
                                      </p:cBhvr>
                                      <p:tavLst>
                                        <p:tav tm="0">
                                          <p:val>
                                            <p:strVal val="ppt_y"/>
                                          </p:val>
                                        </p:tav>
                                        <p:tav tm="100000">
                                          <p:val>
                                            <p:strVal val="ppt_y+.1"/>
                                          </p:val>
                                        </p:tav>
                                      </p:tavLst>
                                    </p:anim>
                                    <p:set>
                                      <p:cBhvr>
                                        <p:cTn id="451" dur="1" fill="hold">
                                          <p:stCondLst>
                                            <p:cond delay="999"/>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159"/>
                  </p:tgtEl>
                </p:cond>
              </p:nextCondLst>
            </p:seq>
            <p:seq concurrent="1" nextAc="seek">
              <p:cTn id="452" restart="whenNotActive" fill="hold" evtFilter="cancelBubble" nodeType="interactiveSeq">
                <p:stCondLst>
                  <p:cond evt="onClick" delay="0">
                    <p:tgtEl>
                      <p:spTgt spid="213"/>
                    </p:tgtEl>
                  </p:cond>
                </p:stCondLst>
                <p:endSync evt="end" delay="0">
                  <p:rtn val="all"/>
                </p:endSync>
                <p:childTnLst>
                  <p:par>
                    <p:cTn id="453" fill="hold">
                      <p:stCondLst>
                        <p:cond delay="0"/>
                      </p:stCondLst>
                      <p:childTnLst>
                        <p:par>
                          <p:cTn id="454" fill="hold">
                            <p:stCondLst>
                              <p:cond delay="0"/>
                            </p:stCondLst>
                            <p:childTnLst>
                              <p:par>
                                <p:cTn id="455" presetID="42" presetClass="entr" presetSubtype="0" fill="hold" grpId="0" nodeType="clickEffect">
                                  <p:stCondLst>
                                    <p:cond delay="0"/>
                                  </p:stCondLst>
                                  <p:childTnLst>
                                    <p:set>
                                      <p:cBhvr>
                                        <p:cTn id="456" dur="1" fill="hold">
                                          <p:stCondLst>
                                            <p:cond delay="0"/>
                                          </p:stCondLst>
                                        </p:cTn>
                                        <p:tgtEl>
                                          <p:spTgt spid="160"/>
                                        </p:tgtEl>
                                        <p:attrNameLst>
                                          <p:attrName>style.visibility</p:attrName>
                                        </p:attrNameLst>
                                      </p:cBhvr>
                                      <p:to>
                                        <p:strVal val="visible"/>
                                      </p:to>
                                    </p:set>
                                    <p:animEffect transition="in" filter="fade">
                                      <p:cBhvr>
                                        <p:cTn id="457" dur="1000"/>
                                        <p:tgtEl>
                                          <p:spTgt spid="160"/>
                                        </p:tgtEl>
                                      </p:cBhvr>
                                    </p:animEffect>
                                    <p:anim calcmode="lin" valueType="num">
                                      <p:cBhvr>
                                        <p:cTn id="458" dur="1000" fill="hold"/>
                                        <p:tgtEl>
                                          <p:spTgt spid="160"/>
                                        </p:tgtEl>
                                        <p:attrNameLst>
                                          <p:attrName>ppt_x</p:attrName>
                                        </p:attrNameLst>
                                      </p:cBhvr>
                                      <p:tavLst>
                                        <p:tav tm="0">
                                          <p:val>
                                            <p:strVal val="#ppt_x"/>
                                          </p:val>
                                        </p:tav>
                                        <p:tav tm="100000">
                                          <p:val>
                                            <p:strVal val="#ppt_x"/>
                                          </p:val>
                                        </p:tav>
                                      </p:tavLst>
                                    </p:anim>
                                    <p:anim calcmode="lin" valueType="num">
                                      <p:cBhvr>
                                        <p:cTn id="459" dur="1000" fill="hold"/>
                                        <p:tgtEl>
                                          <p:spTgt spid="160"/>
                                        </p:tgtEl>
                                        <p:attrNameLst>
                                          <p:attrName>ppt_y</p:attrName>
                                        </p:attrNameLst>
                                      </p:cBhvr>
                                      <p:tavLst>
                                        <p:tav tm="0">
                                          <p:val>
                                            <p:strVal val="#ppt_y+.1"/>
                                          </p:val>
                                        </p:tav>
                                        <p:tav tm="100000">
                                          <p:val>
                                            <p:strVal val="#ppt_y"/>
                                          </p:val>
                                        </p:tav>
                                      </p:tavLst>
                                    </p:anim>
                                  </p:childTnLst>
                                </p:cTn>
                              </p:par>
                              <p:par>
                                <p:cTn id="460" presetID="42" presetClass="entr" presetSubtype="0" fill="hold" grpId="0" nodeType="withEffect">
                                  <p:stCondLst>
                                    <p:cond delay="0"/>
                                  </p:stCondLst>
                                  <p:childTnLst>
                                    <p:set>
                                      <p:cBhvr>
                                        <p:cTn id="461" dur="1" fill="hold">
                                          <p:stCondLst>
                                            <p:cond delay="0"/>
                                          </p:stCondLst>
                                        </p:cTn>
                                        <p:tgtEl>
                                          <p:spTgt spid="161"/>
                                        </p:tgtEl>
                                        <p:attrNameLst>
                                          <p:attrName>style.visibility</p:attrName>
                                        </p:attrNameLst>
                                      </p:cBhvr>
                                      <p:to>
                                        <p:strVal val="visible"/>
                                      </p:to>
                                    </p:set>
                                    <p:animEffect transition="in" filter="fade">
                                      <p:cBhvr>
                                        <p:cTn id="462" dur="1000"/>
                                        <p:tgtEl>
                                          <p:spTgt spid="161"/>
                                        </p:tgtEl>
                                      </p:cBhvr>
                                    </p:animEffect>
                                    <p:anim calcmode="lin" valueType="num">
                                      <p:cBhvr>
                                        <p:cTn id="463" dur="1000" fill="hold"/>
                                        <p:tgtEl>
                                          <p:spTgt spid="161"/>
                                        </p:tgtEl>
                                        <p:attrNameLst>
                                          <p:attrName>ppt_x</p:attrName>
                                        </p:attrNameLst>
                                      </p:cBhvr>
                                      <p:tavLst>
                                        <p:tav tm="0">
                                          <p:val>
                                            <p:strVal val="#ppt_x"/>
                                          </p:val>
                                        </p:tav>
                                        <p:tav tm="100000">
                                          <p:val>
                                            <p:strVal val="#ppt_x"/>
                                          </p:val>
                                        </p:tav>
                                      </p:tavLst>
                                    </p:anim>
                                    <p:anim calcmode="lin" valueType="num">
                                      <p:cBhvr>
                                        <p:cTn id="464"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3"/>
                  </p:tgtEl>
                </p:cond>
              </p:nextCondLst>
            </p:seq>
            <p:seq concurrent="1" nextAc="seek">
              <p:cTn id="465" restart="whenNotActive" fill="hold" evtFilter="cancelBubble" nodeType="interactiveSeq">
                <p:stCondLst>
                  <p:cond evt="onClick" delay="0">
                    <p:tgtEl>
                      <p:spTgt spid="161"/>
                    </p:tgtEl>
                  </p:cond>
                </p:stCondLst>
                <p:endSync evt="end" delay="0">
                  <p:rtn val="all"/>
                </p:endSync>
                <p:childTnLst>
                  <p:par>
                    <p:cTn id="466" fill="hold">
                      <p:stCondLst>
                        <p:cond delay="0"/>
                      </p:stCondLst>
                      <p:childTnLst>
                        <p:par>
                          <p:cTn id="467" fill="hold">
                            <p:stCondLst>
                              <p:cond delay="0"/>
                            </p:stCondLst>
                            <p:childTnLst>
                              <p:par>
                                <p:cTn id="468" presetID="42" presetClass="exit" presetSubtype="0" fill="hold" grpId="1" nodeType="clickEffect">
                                  <p:stCondLst>
                                    <p:cond delay="0"/>
                                  </p:stCondLst>
                                  <p:childTnLst>
                                    <p:animEffect transition="out" filter="fade">
                                      <p:cBhvr>
                                        <p:cTn id="469" dur="1000"/>
                                        <p:tgtEl>
                                          <p:spTgt spid="160"/>
                                        </p:tgtEl>
                                      </p:cBhvr>
                                    </p:animEffect>
                                    <p:anim calcmode="lin" valueType="num">
                                      <p:cBhvr>
                                        <p:cTn id="470" dur="1000"/>
                                        <p:tgtEl>
                                          <p:spTgt spid="160"/>
                                        </p:tgtEl>
                                        <p:attrNameLst>
                                          <p:attrName>ppt_x</p:attrName>
                                        </p:attrNameLst>
                                      </p:cBhvr>
                                      <p:tavLst>
                                        <p:tav tm="0">
                                          <p:val>
                                            <p:strVal val="ppt_x"/>
                                          </p:val>
                                        </p:tav>
                                        <p:tav tm="100000">
                                          <p:val>
                                            <p:strVal val="ppt_x"/>
                                          </p:val>
                                        </p:tav>
                                      </p:tavLst>
                                    </p:anim>
                                    <p:anim calcmode="lin" valueType="num">
                                      <p:cBhvr>
                                        <p:cTn id="471" dur="1000"/>
                                        <p:tgtEl>
                                          <p:spTgt spid="160"/>
                                        </p:tgtEl>
                                        <p:attrNameLst>
                                          <p:attrName>ppt_y</p:attrName>
                                        </p:attrNameLst>
                                      </p:cBhvr>
                                      <p:tavLst>
                                        <p:tav tm="0">
                                          <p:val>
                                            <p:strVal val="ppt_y"/>
                                          </p:val>
                                        </p:tav>
                                        <p:tav tm="100000">
                                          <p:val>
                                            <p:strVal val="ppt_y+.1"/>
                                          </p:val>
                                        </p:tav>
                                      </p:tavLst>
                                    </p:anim>
                                    <p:set>
                                      <p:cBhvr>
                                        <p:cTn id="472" dur="1" fill="hold">
                                          <p:stCondLst>
                                            <p:cond delay="999"/>
                                          </p:stCondLst>
                                        </p:cTn>
                                        <p:tgtEl>
                                          <p:spTgt spid="160"/>
                                        </p:tgtEl>
                                        <p:attrNameLst>
                                          <p:attrName>style.visibility</p:attrName>
                                        </p:attrNameLst>
                                      </p:cBhvr>
                                      <p:to>
                                        <p:strVal val="hidden"/>
                                      </p:to>
                                    </p:set>
                                  </p:childTnLst>
                                </p:cTn>
                              </p:par>
                              <p:par>
                                <p:cTn id="473" presetID="42" presetClass="exit" presetSubtype="0" fill="hold" grpId="1" nodeType="withEffect">
                                  <p:stCondLst>
                                    <p:cond delay="0"/>
                                  </p:stCondLst>
                                  <p:childTnLst>
                                    <p:animEffect transition="out" filter="fade">
                                      <p:cBhvr>
                                        <p:cTn id="474" dur="1000"/>
                                        <p:tgtEl>
                                          <p:spTgt spid="161"/>
                                        </p:tgtEl>
                                      </p:cBhvr>
                                    </p:animEffect>
                                    <p:anim calcmode="lin" valueType="num">
                                      <p:cBhvr>
                                        <p:cTn id="475" dur="1000"/>
                                        <p:tgtEl>
                                          <p:spTgt spid="161"/>
                                        </p:tgtEl>
                                        <p:attrNameLst>
                                          <p:attrName>ppt_x</p:attrName>
                                        </p:attrNameLst>
                                      </p:cBhvr>
                                      <p:tavLst>
                                        <p:tav tm="0">
                                          <p:val>
                                            <p:strVal val="ppt_x"/>
                                          </p:val>
                                        </p:tav>
                                        <p:tav tm="100000">
                                          <p:val>
                                            <p:strVal val="ppt_x"/>
                                          </p:val>
                                        </p:tav>
                                      </p:tavLst>
                                    </p:anim>
                                    <p:anim calcmode="lin" valueType="num">
                                      <p:cBhvr>
                                        <p:cTn id="476" dur="1000"/>
                                        <p:tgtEl>
                                          <p:spTgt spid="161"/>
                                        </p:tgtEl>
                                        <p:attrNameLst>
                                          <p:attrName>ppt_y</p:attrName>
                                        </p:attrNameLst>
                                      </p:cBhvr>
                                      <p:tavLst>
                                        <p:tav tm="0">
                                          <p:val>
                                            <p:strVal val="ppt_y"/>
                                          </p:val>
                                        </p:tav>
                                        <p:tav tm="100000">
                                          <p:val>
                                            <p:strVal val="ppt_y+.1"/>
                                          </p:val>
                                        </p:tav>
                                      </p:tavLst>
                                    </p:anim>
                                    <p:set>
                                      <p:cBhvr>
                                        <p:cTn id="477" dur="1" fill="hold">
                                          <p:stCondLst>
                                            <p:cond delay="999"/>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478" restart="whenNotActive" fill="hold" evtFilter="cancelBubble" nodeType="interactiveSeq">
                <p:stCondLst>
                  <p:cond evt="onClick" delay="0">
                    <p:tgtEl>
                      <p:spTgt spid="214"/>
                    </p:tgtEl>
                  </p:cond>
                </p:stCondLst>
                <p:endSync evt="end" delay="0">
                  <p:rtn val="all"/>
                </p:endSync>
                <p:childTnLst>
                  <p:par>
                    <p:cTn id="479" fill="hold">
                      <p:stCondLst>
                        <p:cond delay="0"/>
                      </p:stCondLst>
                      <p:childTnLst>
                        <p:par>
                          <p:cTn id="480" fill="hold">
                            <p:stCondLst>
                              <p:cond delay="0"/>
                            </p:stCondLst>
                            <p:childTnLst>
                              <p:par>
                                <p:cTn id="481" presetID="42" presetClass="entr" presetSubtype="0" fill="hold" grpId="0" nodeType="clickEffect">
                                  <p:stCondLst>
                                    <p:cond delay="0"/>
                                  </p:stCondLst>
                                  <p:childTnLst>
                                    <p:set>
                                      <p:cBhvr>
                                        <p:cTn id="482" dur="1" fill="hold">
                                          <p:stCondLst>
                                            <p:cond delay="0"/>
                                          </p:stCondLst>
                                        </p:cTn>
                                        <p:tgtEl>
                                          <p:spTgt spid="162"/>
                                        </p:tgtEl>
                                        <p:attrNameLst>
                                          <p:attrName>style.visibility</p:attrName>
                                        </p:attrNameLst>
                                      </p:cBhvr>
                                      <p:to>
                                        <p:strVal val="visible"/>
                                      </p:to>
                                    </p:set>
                                    <p:animEffect transition="in" filter="fade">
                                      <p:cBhvr>
                                        <p:cTn id="483" dur="1000"/>
                                        <p:tgtEl>
                                          <p:spTgt spid="162"/>
                                        </p:tgtEl>
                                      </p:cBhvr>
                                    </p:animEffect>
                                    <p:anim calcmode="lin" valueType="num">
                                      <p:cBhvr>
                                        <p:cTn id="484" dur="1000" fill="hold"/>
                                        <p:tgtEl>
                                          <p:spTgt spid="162"/>
                                        </p:tgtEl>
                                        <p:attrNameLst>
                                          <p:attrName>ppt_x</p:attrName>
                                        </p:attrNameLst>
                                      </p:cBhvr>
                                      <p:tavLst>
                                        <p:tav tm="0">
                                          <p:val>
                                            <p:strVal val="#ppt_x"/>
                                          </p:val>
                                        </p:tav>
                                        <p:tav tm="100000">
                                          <p:val>
                                            <p:strVal val="#ppt_x"/>
                                          </p:val>
                                        </p:tav>
                                      </p:tavLst>
                                    </p:anim>
                                    <p:anim calcmode="lin" valueType="num">
                                      <p:cBhvr>
                                        <p:cTn id="485" dur="1000" fill="hold"/>
                                        <p:tgtEl>
                                          <p:spTgt spid="162"/>
                                        </p:tgtEl>
                                        <p:attrNameLst>
                                          <p:attrName>ppt_y</p:attrName>
                                        </p:attrNameLst>
                                      </p:cBhvr>
                                      <p:tavLst>
                                        <p:tav tm="0">
                                          <p:val>
                                            <p:strVal val="#ppt_y+.1"/>
                                          </p:val>
                                        </p:tav>
                                        <p:tav tm="100000">
                                          <p:val>
                                            <p:strVal val="#ppt_y"/>
                                          </p:val>
                                        </p:tav>
                                      </p:tavLst>
                                    </p:anim>
                                  </p:childTnLst>
                                </p:cTn>
                              </p:par>
                              <p:par>
                                <p:cTn id="486" presetID="42" presetClass="entr" presetSubtype="0" fill="hold" grpId="0" nodeType="withEffect">
                                  <p:stCondLst>
                                    <p:cond delay="0"/>
                                  </p:stCondLst>
                                  <p:childTnLst>
                                    <p:set>
                                      <p:cBhvr>
                                        <p:cTn id="487" dur="1" fill="hold">
                                          <p:stCondLst>
                                            <p:cond delay="0"/>
                                          </p:stCondLst>
                                        </p:cTn>
                                        <p:tgtEl>
                                          <p:spTgt spid="163"/>
                                        </p:tgtEl>
                                        <p:attrNameLst>
                                          <p:attrName>style.visibility</p:attrName>
                                        </p:attrNameLst>
                                      </p:cBhvr>
                                      <p:to>
                                        <p:strVal val="visible"/>
                                      </p:to>
                                    </p:set>
                                    <p:animEffect transition="in" filter="fade">
                                      <p:cBhvr>
                                        <p:cTn id="488" dur="1000"/>
                                        <p:tgtEl>
                                          <p:spTgt spid="163"/>
                                        </p:tgtEl>
                                      </p:cBhvr>
                                    </p:animEffect>
                                    <p:anim calcmode="lin" valueType="num">
                                      <p:cBhvr>
                                        <p:cTn id="489" dur="1000" fill="hold"/>
                                        <p:tgtEl>
                                          <p:spTgt spid="163"/>
                                        </p:tgtEl>
                                        <p:attrNameLst>
                                          <p:attrName>ppt_x</p:attrName>
                                        </p:attrNameLst>
                                      </p:cBhvr>
                                      <p:tavLst>
                                        <p:tav tm="0">
                                          <p:val>
                                            <p:strVal val="#ppt_x"/>
                                          </p:val>
                                        </p:tav>
                                        <p:tav tm="100000">
                                          <p:val>
                                            <p:strVal val="#ppt_x"/>
                                          </p:val>
                                        </p:tav>
                                      </p:tavLst>
                                    </p:anim>
                                    <p:anim calcmode="lin" valueType="num">
                                      <p:cBhvr>
                                        <p:cTn id="490" dur="1000" fill="hold"/>
                                        <p:tgtEl>
                                          <p:spTgt spid="16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4"/>
                  </p:tgtEl>
                </p:cond>
              </p:nextCondLst>
            </p:seq>
            <p:seq concurrent="1" nextAc="seek">
              <p:cTn id="491" restart="whenNotActive" fill="hold" evtFilter="cancelBubble" nodeType="interactiveSeq">
                <p:stCondLst>
                  <p:cond evt="onClick" delay="0">
                    <p:tgtEl>
                      <p:spTgt spid="163"/>
                    </p:tgtEl>
                  </p:cond>
                </p:stCondLst>
                <p:endSync evt="end" delay="0">
                  <p:rtn val="all"/>
                </p:endSync>
                <p:childTnLst>
                  <p:par>
                    <p:cTn id="492" fill="hold">
                      <p:stCondLst>
                        <p:cond delay="0"/>
                      </p:stCondLst>
                      <p:childTnLst>
                        <p:par>
                          <p:cTn id="493" fill="hold">
                            <p:stCondLst>
                              <p:cond delay="0"/>
                            </p:stCondLst>
                            <p:childTnLst>
                              <p:par>
                                <p:cTn id="494" presetID="42" presetClass="exit" presetSubtype="0" fill="hold" grpId="1" nodeType="clickEffect">
                                  <p:stCondLst>
                                    <p:cond delay="0"/>
                                  </p:stCondLst>
                                  <p:childTnLst>
                                    <p:animEffect transition="out" filter="fade">
                                      <p:cBhvr>
                                        <p:cTn id="495" dur="1000"/>
                                        <p:tgtEl>
                                          <p:spTgt spid="162"/>
                                        </p:tgtEl>
                                      </p:cBhvr>
                                    </p:animEffect>
                                    <p:anim calcmode="lin" valueType="num">
                                      <p:cBhvr>
                                        <p:cTn id="496" dur="1000"/>
                                        <p:tgtEl>
                                          <p:spTgt spid="162"/>
                                        </p:tgtEl>
                                        <p:attrNameLst>
                                          <p:attrName>ppt_x</p:attrName>
                                        </p:attrNameLst>
                                      </p:cBhvr>
                                      <p:tavLst>
                                        <p:tav tm="0">
                                          <p:val>
                                            <p:strVal val="ppt_x"/>
                                          </p:val>
                                        </p:tav>
                                        <p:tav tm="100000">
                                          <p:val>
                                            <p:strVal val="ppt_x"/>
                                          </p:val>
                                        </p:tav>
                                      </p:tavLst>
                                    </p:anim>
                                    <p:anim calcmode="lin" valueType="num">
                                      <p:cBhvr>
                                        <p:cTn id="497" dur="1000"/>
                                        <p:tgtEl>
                                          <p:spTgt spid="162"/>
                                        </p:tgtEl>
                                        <p:attrNameLst>
                                          <p:attrName>ppt_y</p:attrName>
                                        </p:attrNameLst>
                                      </p:cBhvr>
                                      <p:tavLst>
                                        <p:tav tm="0">
                                          <p:val>
                                            <p:strVal val="ppt_y"/>
                                          </p:val>
                                        </p:tav>
                                        <p:tav tm="100000">
                                          <p:val>
                                            <p:strVal val="ppt_y+.1"/>
                                          </p:val>
                                        </p:tav>
                                      </p:tavLst>
                                    </p:anim>
                                    <p:set>
                                      <p:cBhvr>
                                        <p:cTn id="498" dur="1" fill="hold">
                                          <p:stCondLst>
                                            <p:cond delay="999"/>
                                          </p:stCondLst>
                                        </p:cTn>
                                        <p:tgtEl>
                                          <p:spTgt spid="162"/>
                                        </p:tgtEl>
                                        <p:attrNameLst>
                                          <p:attrName>style.visibility</p:attrName>
                                        </p:attrNameLst>
                                      </p:cBhvr>
                                      <p:to>
                                        <p:strVal val="hidden"/>
                                      </p:to>
                                    </p:set>
                                  </p:childTnLst>
                                </p:cTn>
                              </p:par>
                              <p:par>
                                <p:cTn id="499" presetID="42" presetClass="exit" presetSubtype="0" fill="hold" grpId="1" nodeType="withEffect">
                                  <p:stCondLst>
                                    <p:cond delay="0"/>
                                  </p:stCondLst>
                                  <p:childTnLst>
                                    <p:animEffect transition="out" filter="fade">
                                      <p:cBhvr>
                                        <p:cTn id="500" dur="1000"/>
                                        <p:tgtEl>
                                          <p:spTgt spid="163"/>
                                        </p:tgtEl>
                                      </p:cBhvr>
                                    </p:animEffect>
                                    <p:anim calcmode="lin" valueType="num">
                                      <p:cBhvr>
                                        <p:cTn id="501" dur="1000"/>
                                        <p:tgtEl>
                                          <p:spTgt spid="163"/>
                                        </p:tgtEl>
                                        <p:attrNameLst>
                                          <p:attrName>ppt_x</p:attrName>
                                        </p:attrNameLst>
                                      </p:cBhvr>
                                      <p:tavLst>
                                        <p:tav tm="0">
                                          <p:val>
                                            <p:strVal val="ppt_x"/>
                                          </p:val>
                                        </p:tav>
                                        <p:tav tm="100000">
                                          <p:val>
                                            <p:strVal val="ppt_x"/>
                                          </p:val>
                                        </p:tav>
                                      </p:tavLst>
                                    </p:anim>
                                    <p:anim calcmode="lin" valueType="num">
                                      <p:cBhvr>
                                        <p:cTn id="502" dur="1000"/>
                                        <p:tgtEl>
                                          <p:spTgt spid="163"/>
                                        </p:tgtEl>
                                        <p:attrNameLst>
                                          <p:attrName>ppt_y</p:attrName>
                                        </p:attrNameLst>
                                      </p:cBhvr>
                                      <p:tavLst>
                                        <p:tav tm="0">
                                          <p:val>
                                            <p:strVal val="ppt_y"/>
                                          </p:val>
                                        </p:tav>
                                        <p:tav tm="100000">
                                          <p:val>
                                            <p:strVal val="ppt_y+.1"/>
                                          </p:val>
                                        </p:tav>
                                      </p:tavLst>
                                    </p:anim>
                                    <p:set>
                                      <p:cBhvr>
                                        <p:cTn id="503" dur="1" fill="hold">
                                          <p:stCondLst>
                                            <p:cond delay="999"/>
                                          </p:stCondLst>
                                        </p:cTn>
                                        <p:tgtEl>
                                          <p:spTgt spid="163"/>
                                        </p:tgtEl>
                                        <p:attrNameLst>
                                          <p:attrName>style.visibility</p:attrName>
                                        </p:attrNameLst>
                                      </p:cBhvr>
                                      <p:to>
                                        <p:strVal val="hidden"/>
                                      </p:to>
                                    </p:set>
                                  </p:childTnLst>
                                </p:cTn>
                              </p:par>
                            </p:childTnLst>
                          </p:cTn>
                        </p:par>
                      </p:childTnLst>
                    </p:cTn>
                  </p:par>
                </p:childTnLst>
              </p:cTn>
              <p:nextCondLst>
                <p:cond evt="onClick" delay="0">
                  <p:tgtEl>
                    <p:spTgt spid="163"/>
                  </p:tgtEl>
                </p:cond>
              </p:nextCondLst>
            </p:seq>
            <p:seq concurrent="1" nextAc="seek">
              <p:cTn id="504" restart="whenNotActive" fill="hold" evtFilter="cancelBubble" nodeType="interactiveSeq">
                <p:stCondLst>
                  <p:cond evt="onClick" delay="0">
                    <p:tgtEl>
                      <p:spTgt spid="215"/>
                    </p:tgtEl>
                  </p:cond>
                </p:stCondLst>
                <p:endSync evt="end" delay="0">
                  <p:rtn val="all"/>
                </p:endSync>
                <p:childTnLst>
                  <p:par>
                    <p:cTn id="505" fill="hold">
                      <p:stCondLst>
                        <p:cond delay="0"/>
                      </p:stCondLst>
                      <p:childTnLst>
                        <p:par>
                          <p:cTn id="506" fill="hold">
                            <p:stCondLst>
                              <p:cond delay="0"/>
                            </p:stCondLst>
                            <p:childTnLst>
                              <p:par>
                                <p:cTn id="507" presetID="42" presetClass="entr" presetSubtype="0" fill="hold" grpId="0" nodeType="clickEffect">
                                  <p:stCondLst>
                                    <p:cond delay="0"/>
                                  </p:stCondLst>
                                  <p:childTnLst>
                                    <p:set>
                                      <p:cBhvr>
                                        <p:cTn id="508" dur="1" fill="hold">
                                          <p:stCondLst>
                                            <p:cond delay="0"/>
                                          </p:stCondLst>
                                        </p:cTn>
                                        <p:tgtEl>
                                          <p:spTgt spid="164"/>
                                        </p:tgtEl>
                                        <p:attrNameLst>
                                          <p:attrName>style.visibility</p:attrName>
                                        </p:attrNameLst>
                                      </p:cBhvr>
                                      <p:to>
                                        <p:strVal val="visible"/>
                                      </p:to>
                                    </p:set>
                                    <p:animEffect transition="in" filter="fade">
                                      <p:cBhvr>
                                        <p:cTn id="509" dur="1000"/>
                                        <p:tgtEl>
                                          <p:spTgt spid="164"/>
                                        </p:tgtEl>
                                      </p:cBhvr>
                                    </p:animEffect>
                                    <p:anim calcmode="lin" valueType="num">
                                      <p:cBhvr>
                                        <p:cTn id="510" dur="1000" fill="hold"/>
                                        <p:tgtEl>
                                          <p:spTgt spid="164"/>
                                        </p:tgtEl>
                                        <p:attrNameLst>
                                          <p:attrName>ppt_x</p:attrName>
                                        </p:attrNameLst>
                                      </p:cBhvr>
                                      <p:tavLst>
                                        <p:tav tm="0">
                                          <p:val>
                                            <p:strVal val="#ppt_x"/>
                                          </p:val>
                                        </p:tav>
                                        <p:tav tm="100000">
                                          <p:val>
                                            <p:strVal val="#ppt_x"/>
                                          </p:val>
                                        </p:tav>
                                      </p:tavLst>
                                    </p:anim>
                                    <p:anim calcmode="lin" valueType="num">
                                      <p:cBhvr>
                                        <p:cTn id="511" dur="1000" fill="hold"/>
                                        <p:tgtEl>
                                          <p:spTgt spid="164"/>
                                        </p:tgtEl>
                                        <p:attrNameLst>
                                          <p:attrName>ppt_y</p:attrName>
                                        </p:attrNameLst>
                                      </p:cBhvr>
                                      <p:tavLst>
                                        <p:tav tm="0">
                                          <p:val>
                                            <p:strVal val="#ppt_y+.1"/>
                                          </p:val>
                                        </p:tav>
                                        <p:tav tm="100000">
                                          <p:val>
                                            <p:strVal val="#ppt_y"/>
                                          </p:val>
                                        </p:tav>
                                      </p:tavLst>
                                    </p:anim>
                                  </p:childTnLst>
                                </p:cTn>
                              </p:par>
                              <p:par>
                                <p:cTn id="512" presetID="42" presetClass="entr" presetSubtype="0" fill="hold" grpId="0" nodeType="withEffect">
                                  <p:stCondLst>
                                    <p:cond delay="0"/>
                                  </p:stCondLst>
                                  <p:childTnLst>
                                    <p:set>
                                      <p:cBhvr>
                                        <p:cTn id="513" dur="1" fill="hold">
                                          <p:stCondLst>
                                            <p:cond delay="0"/>
                                          </p:stCondLst>
                                        </p:cTn>
                                        <p:tgtEl>
                                          <p:spTgt spid="165"/>
                                        </p:tgtEl>
                                        <p:attrNameLst>
                                          <p:attrName>style.visibility</p:attrName>
                                        </p:attrNameLst>
                                      </p:cBhvr>
                                      <p:to>
                                        <p:strVal val="visible"/>
                                      </p:to>
                                    </p:set>
                                    <p:animEffect transition="in" filter="fade">
                                      <p:cBhvr>
                                        <p:cTn id="514" dur="1000"/>
                                        <p:tgtEl>
                                          <p:spTgt spid="165"/>
                                        </p:tgtEl>
                                      </p:cBhvr>
                                    </p:animEffect>
                                    <p:anim calcmode="lin" valueType="num">
                                      <p:cBhvr>
                                        <p:cTn id="515" dur="1000" fill="hold"/>
                                        <p:tgtEl>
                                          <p:spTgt spid="165"/>
                                        </p:tgtEl>
                                        <p:attrNameLst>
                                          <p:attrName>ppt_x</p:attrName>
                                        </p:attrNameLst>
                                      </p:cBhvr>
                                      <p:tavLst>
                                        <p:tav tm="0">
                                          <p:val>
                                            <p:strVal val="#ppt_x"/>
                                          </p:val>
                                        </p:tav>
                                        <p:tav tm="100000">
                                          <p:val>
                                            <p:strVal val="#ppt_x"/>
                                          </p:val>
                                        </p:tav>
                                      </p:tavLst>
                                    </p:anim>
                                    <p:anim calcmode="lin" valueType="num">
                                      <p:cBhvr>
                                        <p:cTn id="516"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5"/>
                  </p:tgtEl>
                </p:cond>
              </p:nextCondLst>
            </p:seq>
            <p:seq concurrent="1" nextAc="seek">
              <p:cTn id="517" restart="whenNotActive" fill="hold" evtFilter="cancelBubble" nodeType="interactiveSeq">
                <p:stCondLst>
                  <p:cond evt="onClick" delay="0">
                    <p:tgtEl>
                      <p:spTgt spid="165"/>
                    </p:tgtEl>
                  </p:cond>
                </p:stCondLst>
                <p:endSync evt="end" delay="0">
                  <p:rtn val="all"/>
                </p:endSync>
                <p:childTnLst>
                  <p:par>
                    <p:cTn id="518" fill="hold">
                      <p:stCondLst>
                        <p:cond delay="0"/>
                      </p:stCondLst>
                      <p:childTnLst>
                        <p:par>
                          <p:cTn id="519" fill="hold">
                            <p:stCondLst>
                              <p:cond delay="0"/>
                            </p:stCondLst>
                            <p:childTnLst>
                              <p:par>
                                <p:cTn id="520" presetID="42" presetClass="exit" presetSubtype="0" fill="hold" grpId="1" nodeType="clickEffect">
                                  <p:stCondLst>
                                    <p:cond delay="0"/>
                                  </p:stCondLst>
                                  <p:childTnLst>
                                    <p:animEffect transition="out" filter="fade">
                                      <p:cBhvr>
                                        <p:cTn id="521" dur="1000"/>
                                        <p:tgtEl>
                                          <p:spTgt spid="164"/>
                                        </p:tgtEl>
                                      </p:cBhvr>
                                    </p:animEffect>
                                    <p:anim calcmode="lin" valueType="num">
                                      <p:cBhvr>
                                        <p:cTn id="522" dur="1000"/>
                                        <p:tgtEl>
                                          <p:spTgt spid="164"/>
                                        </p:tgtEl>
                                        <p:attrNameLst>
                                          <p:attrName>ppt_x</p:attrName>
                                        </p:attrNameLst>
                                      </p:cBhvr>
                                      <p:tavLst>
                                        <p:tav tm="0">
                                          <p:val>
                                            <p:strVal val="ppt_x"/>
                                          </p:val>
                                        </p:tav>
                                        <p:tav tm="100000">
                                          <p:val>
                                            <p:strVal val="ppt_x"/>
                                          </p:val>
                                        </p:tav>
                                      </p:tavLst>
                                    </p:anim>
                                    <p:anim calcmode="lin" valueType="num">
                                      <p:cBhvr>
                                        <p:cTn id="523" dur="1000"/>
                                        <p:tgtEl>
                                          <p:spTgt spid="164"/>
                                        </p:tgtEl>
                                        <p:attrNameLst>
                                          <p:attrName>ppt_y</p:attrName>
                                        </p:attrNameLst>
                                      </p:cBhvr>
                                      <p:tavLst>
                                        <p:tav tm="0">
                                          <p:val>
                                            <p:strVal val="ppt_y"/>
                                          </p:val>
                                        </p:tav>
                                        <p:tav tm="100000">
                                          <p:val>
                                            <p:strVal val="ppt_y+.1"/>
                                          </p:val>
                                        </p:tav>
                                      </p:tavLst>
                                    </p:anim>
                                    <p:set>
                                      <p:cBhvr>
                                        <p:cTn id="524" dur="1" fill="hold">
                                          <p:stCondLst>
                                            <p:cond delay="999"/>
                                          </p:stCondLst>
                                        </p:cTn>
                                        <p:tgtEl>
                                          <p:spTgt spid="164"/>
                                        </p:tgtEl>
                                        <p:attrNameLst>
                                          <p:attrName>style.visibility</p:attrName>
                                        </p:attrNameLst>
                                      </p:cBhvr>
                                      <p:to>
                                        <p:strVal val="hidden"/>
                                      </p:to>
                                    </p:set>
                                  </p:childTnLst>
                                </p:cTn>
                              </p:par>
                              <p:par>
                                <p:cTn id="525" presetID="42" presetClass="exit" presetSubtype="0" fill="hold" grpId="1" nodeType="withEffect">
                                  <p:stCondLst>
                                    <p:cond delay="0"/>
                                  </p:stCondLst>
                                  <p:childTnLst>
                                    <p:animEffect transition="out" filter="fade">
                                      <p:cBhvr>
                                        <p:cTn id="526" dur="1000"/>
                                        <p:tgtEl>
                                          <p:spTgt spid="165"/>
                                        </p:tgtEl>
                                      </p:cBhvr>
                                    </p:animEffect>
                                    <p:anim calcmode="lin" valueType="num">
                                      <p:cBhvr>
                                        <p:cTn id="527" dur="1000"/>
                                        <p:tgtEl>
                                          <p:spTgt spid="165"/>
                                        </p:tgtEl>
                                        <p:attrNameLst>
                                          <p:attrName>ppt_x</p:attrName>
                                        </p:attrNameLst>
                                      </p:cBhvr>
                                      <p:tavLst>
                                        <p:tav tm="0">
                                          <p:val>
                                            <p:strVal val="ppt_x"/>
                                          </p:val>
                                        </p:tav>
                                        <p:tav tm="100000">
                                          <p:val>
                                            <p:strVal val="ppt_x"/>
                                          </p:val>
                                        </p:tav>
                                      </p:tavLst>
                                    </p:anim>
                                    <p:anim calcmode="lin" valueType="num">
                                      <p:cBhvr>
                                        <p:cTn id="528" dur="1000"/>
                                        <p:tgtEl>
                                          <p:spTgt spid="165"/>
                                        </p:tgtEl>
                                        <p:attrNameLst>
                                          <p:attrName>ppt_y</p:attrName>
                                        </p:attrNameLst>
                                      </p:cBhvr>
                                      <p:tavLst>
                                        <p:tav tm="0">
                                          <p:val>
                                            <p:strVal val="ppt_y"/>
                                          </p:val>
                                        </p:tav>
                                        <p:tav tm="100000">
                                          <p:val>
                                            <p:strVal val="ppt_y+.1"/>
                                          </p:val>
                                        </p:tav>
                                      </p:tavLst>
                                    </p:anim>
                                    <p:set>
                                      <p:cBhvr>
                                        <p:cTn id="529" dur="1" fill="hold">
                                          <p:stCondLst>
                                            <p:cond delay="999"/>
                                          </p:stCondLst>
                                        </p:cTn>
                                        <p:tgtEl>
                                          <p:spTgt spid="165"/>
                                        </p:tgtEl>
                                        <p:attrNameLst>
                                          <p:attrName>style.visibility</p:attrName>
                                        </p:attrNameLst>
                                      </p:cBhvr>
                                      <p:to>
                                        <p:strVal val="hidden"/>
                                      </p:to>
                                    </p:set>
                                  </p:childTnLst>
                                </p:cTn>
                              </p:par>
                            </p:childTnLst>
                          </p:cTn>
                        </p:par>
                      </p:childTnLst>
                    </p:cTn>
                  </p:par>
                </p:childTnLst>
              </p:cTn>
              <p:nextCondLst>
                <p:cond evt="onClick" delay="0">
                  <p:tgtEl>
                    <p:spTgt spid="165"/>
                  </p:tgtEl>
                </p:cond>
              </p:nextCondLst>
            </p:seq>
            <p:seq concurrent="1" nextAc="seek">
              <p:cTn id="530" restart="whenNotActive" fill="hold" evtFilter="cancelBubble" nodeType="interactiveSeq">
                <p:stCondLst>
                  <p:cond evt="onClick" delay="0">
                    <p:tgtEl>
                      <p:spTgt spid="216"/>
                    </p:tgtEl>
                  </p:cond>
                </p:stCondLst>
                <p:endSync evt="end" delay="0">
                  <p:rtn val="all"/>
                </p:endSync>
                <p:childTnLst>
                  <p:par>
                    <p:cTn id="531" fill="hold">
                      <p:stCondLst>
                        <p:cond delay="0"/>
                      </p:stCondLst>
                      <p:childTnLst>
                        <p:par>
                          <p:cTn id="532" fill="hold">
                            <p:stCondLst>
                              <p:cond delay="0"/>
                            </p:stCondLst>
                            <p:childTnLst>
                              <p:par>
                                <p:cTn id="533" presetID="42" presetClass="entr" presetSubtype="0" fill="hold" grpId="0" nodeType="clickEffect">
                                  <p:stCondLst>
                                    <p:cond delay="0"/>
                                  </p:stCondLst>
                                  <p:childTnLst>
                                    <p:set>
                                      <p:cBhvr>
                                        <p:cTn id="534" dur="1" fill="hold">
                                          <p:stCondLst>
                                            <p:cond delay="0"/>
                                          </p:stCondLst>
                                        </p:cTn>
                                        <p:tgtEl>
                                          <p:spTgt spid="166"/>
                                        </p:tgtEl>
                                        <p:attrNameLst>
                                          <p:attrName>style.visibility</p:attrName>
                                        </p:attrNameLst>
                                      </p:cBhvr>
                                      <p:to>
                                        <p:strVal val="visible"/>
                                      </p:to>
                                    </p:set>
                                    <p:animEffect transition="in" filter="fade">
                                      <p:cBhvr>
                                        <p:cTn id="535" dur="1000"/>
                                        <p:tgtEl>
                                          <p:spTgt spid="166"/>
                                        </p:tgtEl>
                                      </p:cBhvr>
                                    </p:animEffect>
                                    <p:anim calcmode="lin" valueType="num">
                                      <p:cBhvr>
                                        <p:cTn id="536" dur="1000" fill="hold"/>
                                        <p:tgtEl>
                                          <p:spTgt spid="166"/>
                                        </p:tgtEl>
                                        <p:attrNameLst>
                                          <p:attrName>ppt_x</p:attrName>
                                        </p:attrNameLst>
                                      </p:cBhvr>
                                      <p:tavLst>
                                        <p:tav tm="0">
                                          <p:val>
                                            <p:strVal val="#ppt_x"/>
                                          </p:val>
                                        </p:tav>
                                        <p:tav tm="100000">
                                          <p:val>
                                            <p:strVal val="#ppt_x"/>
                                          </p:val>
                                        </p:tav>
                                      </p:tavLst>
                                    </p:anim>
                                    <p:anim calcmode="lin" valueType="num">
                                      <p:cBhvr>
                                        <p:cTn id="537" dur="1000" fill="hold"/>
                                        <p:tgtEl>
                                          <p:spTgt spid="166"/>
                                        </p:tgtEl>
                                        <p:attrNameLst>
                                          <p:attrName>ppt_y</p:attrName>
                                        </p:attrNameLst>
                                      </p:cBhvr>
                                      <p:tavLst>
                                        <p:tav tm="0">
                                          <p:val>
                                            <p:strVal val="#ppt_y+.1"/>
                                          </p:val>
                                        </p:tav>
                                        <p:tav tm="100000">
                                          <p:val>
                                            <p:strVal val="#ppt_y"/>
                                          </p:val>
                                        </p:tav>
                                      </p:tavLst>
                                    </p:anim>
                                  </p:childTnLst>
                                </p:cTn>
                              </p:par>
                              <p:par>
                                <p:cTn id="538" presetID="42" presetClass="entr" presetSubtype="0" fill="hold" grpId="0" nodeType="withEffect">
                                  <p:stCondLst>
                                    <p:cond delay="0"/>
                                  </p:stCondLst>
                                  <p:childTnLst>
                                    <p:set>
                                      <p:cBhvr>
                                        <p:cTn id="539" dur="1" fill="hold">
                                          <p:stCondLst>
                                            <p:cond delay="0"/>
                                          </p:stCondLst>
                                        </p:cTn>
                                        <p:tgtEl>
                                          <p:spTgt spid="167"/>
                                        </p:tgtEl>
                                        <p:attrNameLst>
                                          <p:attrName>style.visibility</p:attrName>
                                        </p:attrNameLst>
                                      </p:cBhvr>
                                      <p:to>
                                        <p:strVal val="visible"/>
                                      </p:to>
                                    </p:set>
                                    <p:animEffect transition="in" filter="fade">
                                      <p:cBhvr>
                                        <p:cTn id="540" dur="1000"/>
                                        <p:tgtEl>
                                          <p:spTgt spid="167"/>
                                        </p:tgtEl>
                                      </p:cBhvr>
                                    </p:animEffect>
                                    <p:anim calcmode="lin" valueType="num">
                                      <p:cBhvr>
                                        <p:cTn id="541" dur="1000" fill="hold"/>
                                        <p:tgtEl>
                                          <p:spTgt spid="167"/>
                                        </p:tgtEl>
                                        <p:attrNameLst>
                                          <p:attrName>ppt_x</p:attrName>
                                        </p:attrNameLst>
                                      </p:cBhvr>
                                      <p:tavLst>
                                        <p:tav tm="0">
                                          <p:val>
                                            <p:strVal val="#ppt_x"/>
                                          </p:val>
                                        </p:tav>
                                        <p:tav tm="100000">
                                          <p:val>
                                            <p:strVal val="#ppt_x"/>
                                          </p:val>
                                        </p:tav>
                                      </p:tavLst>
                                    </p:anim>
                                    <p:anim calcmode="lin" valueType="num">
                                      <p:cBhvr>
                                        <p:cTn id="542" dur="1000" fill="hold"/>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6"/>
                  </p:tgtEl>
                </p:cond>
              </p:nextCondLst>
            </p:seq>
            <p:seq concurrent="1" nextAc="seek">
              <p:cTn id="543" restart="whenNotActive" fill="hold" evtFilter="cancelBubble" nodeType="interactiveSeq">
                <p:stCondLst>
                  <p:cond evt="onClick" delay="0">
                    <p:tgtEl>
                      <p:spTgt spid="167"/>
                    </p:tgtEl>
                  </p:cond>
                </p:stCondLst>
                <p:endSync evt="end" delay="0">
                  <p:rtn val="all"/>
                </p:endSync>
                <p:childTnLst>
                  <p:par>
                    <p:cTn id="544" fill="hold">
                      <p:stCondLst>
                        <p:cond delay="0"/>
                      </p:stCondLst>
                      <p:childTnLst>
                        <p:par>
                          <p:cTn id="545" fill="hold">
                            <p:stCondLst>
                              <p:cond delay="0"/>
                            </p:stCondLst>
                            <p:childTnLst>
                              <p:par>
                                <p:cTn id="546" presetID="42" presetClass="exit" presetSubtype="0" fill="hold" grpId="1" nodeType="clickEffect">
                                  <p:stCondLst>
                                    <p:cond delay="0"/>
                                  </p:stCondLst>
                                  <p:childTnLst>
                                    <p:animEffect transition="out" filter="fade">
                                      <p:cBhvr>
                                        <p:cTn id="547" dur="1000"/>
                                        <p:tgtEl>
                                          <p:spTgt spid="166"/>
                                        </p:tgtEl>
                                      </p:cBhvr>
                                    </p:animEffect>
                                    <p:anim calcmode="lin" valueType="num">
                                      <p:cBhvr>
                                        <p:cTn id="548" dur="1000"/>
                                        <p:tgtEl>
                                          <p:spTgt spid="166"/>
                                        </p:tgtEl>
                                        <p:attrNameLst>
                                          <p:attrName>ppt_x</p:attrName>
                                        </p:attrNameLst>
                                      </p:cBhvr>
                                      <p:tavLst>
                                        <p:tav tm="0">
                                          <p:val>
                                            <p:strVal val="ppt_x"/>
                                          </p:val>
                                        </p:tav>
                                        <p:tav tm="100000">
                                          <p:val>
                                            <p:strVal val="ppt_x"/>
                                          </p:val>
                                        </p:tav>
                                      </p:tavLst>
                                    </p:anim>
                                    <p:anim calcmode="lin" valueType="num">
                                      <p:cBhvr>
                                        <p:cTn id="549" dur="1000"/>
                                        <p:tgtEl>
                                          <p:spTgt spid="166"/>
                                        </p:tgtEl>
                                        <p:attrNameLst>
                                          <p:attrName>ppt_y</p:attrName>
                                        </p:attrNameLst>
                                      </p:cBhvr>
                                      <p:tavLst>
                                        <p:tav tm="0">
                                          <p:val>
                                            <p:strVal val="ppt_y"/>
                                          </p:val>
                                        </p:tav>
                                        <p:tav tm="100000">
                                          <p:val>
                                            <p:strVal val="ppt_y+.1"/>
                                          </p:val>
                                        </p:tav>
                                      </p:tavLst>
                                    </p:anim>
                                    <p:set>
                                      <p:cBhvr>
                                        <p:cTn id="550" dur="1" fill="hold">
                                          <p:stCondLst>
                                            <p:cond delay="999"/>
                                          </p:stCondLst>
                                        </p:cTn>
                                        <p:tgtEl>
                                          <p:spTgt spid="166"/>
                                        </p:tgtEl>
                                        <p:attrNameLst>
                                          <p:attrName>style.visibility</p:attrName>
                                        </p:attrNameLst>
                                      </p:cBhvr>
                                      <p:to>
                                        <p:strVal val="hidden"/>
                                      </p:to>
                                    </p:set>
                                  </p:childTnLst>
                                </p:cTn>
                              </p:par>
                              <p:par>
                                <p:cTn id="551" presetID="42" presetClass="exit" presetSubtype="0" fill="hold" grpId="1" nodeType="withEffect">
                                  <p:stCondLst>
                                    <p:cond delay="0"/>
                                  </p:stCondLst>
                                  <p:childTnLst>
                                    <p:animEffect transition="out" filter="fade">
                                      <p:cBhvr>
                                        <p:cTn id="552" dur="1000"/>
                                        <p:tgtEl>
                                          <p:spTgt spid="167"/>
                                        </p:tgtEl>
                                      </p:cBhvr>
                                    </p:animEffect>
                                    <p:anim calcmode="lin" valueType="num">
                                      <p:cBhvr>
                                        <p:cTn id="553" dur="1000"/>
                                        <p:tgtEl>
                                          <p:spTgt spid="167"/>
                                        </p:tgtEl>
                                        <p:attrNameLst>
                                          <p:attrName>ppt_x</p:attrName>
                                        </p:attrNameLst>
                                      </p:cBhvr>
                                      <p:tavLst>
                                        <p:tav tm="0">
                                          <p:val>
                                            <p:strVal val="ppt_x"/>
                                          </p:val>
                                        </p:tav>
                                        <p:tav tm="100000">
                                          <p:val>
                                            <p:strVal val="ppt_x"/>
                                          </p:val>
                                        </p:tav>
                                      </p:tavLst>
                                    </p:anim>
                                    <p:anim calcmode="lin" valueType="num">
                                      <p:cBhvr>
                                        <p:cTn id="554" dur="1000"/>
                                        <p:tgtEl>
                                          <p:spTgt spid="167"/>
                                        </p:tgtEl>
                                        <p:attrNameLst>
                                          <p:attrName>ppt_y</p:attrName>
                                        </p:attrNameLst>
                                      </p:cBhvr>
                                      <p:tavLst>
                                        <p:tav tm="0">
                                          <p:val>
                                            <p:strVal val="ppt_y"/>
                                          </p:val>
                                        </p:tav>
                                        <p:tav tm="100000">
                                          <p:val>
                                            <p:strVal val="ppt_y+.1"/>
                                          </p:val>
                                        </p:tav>
                                      </p:tavLst>
                                    </p:anim>
                                    <p:set>
                                      <p:cBhvr>
                                        <p:cTn id="555" dur="1" fill="hold">
                                          <p:stCondLst>
                                            <p:cond delay="999"/>
                                          </p:stCondLst>
                                        </p:cTn>
                                        <p:tgtEl>
                                          <p:spTgt spid="167"/>
                                        </p:tgtEl>
                                        <p:attrNameLst>
                                          <p:attrName>style.visibility</p:attrName>
                                        </p:attrNameLst>
                                      </p:cBhvr>
                                      <p:to>
                                        <p:strVal val="hidden"/>
                                      </p:to>
                                    </p:set>
                                  </p:childTnLst>
                                </p:cTn>
                              </p:par>
                            </p:childTnLst>
                          </p:cTn>
                        </p:par>
                      </p:childTnLst>
                    </p:cTn>
                  </p:par>
                </p:childTnLst>
              </p:cTn>
              <p:nextCondLst>
                <p:cond evt="onClick" delay="0">
                  <p:tgtEl>
                    <p:spTgt spid="167"/>
                  </p:tgtEl>
                </p:cond>
              </p:nextCondLst>
            </p:seq>
            <p:seq concurrent="1" nextAc="seek">
              <p:cTn id="556" restart="whenNotActive" fill="hold" evtFilter="cancelBubble" nodeType="interactiveSeq">
                <p:stCondLst>
                  <p:cond evt="onClick" delay="0">
                    <p:tgtEl>
                      <p:spTgt spid="217"/>
                    </p:tgtEl>
                  </p:cond>
                </p:stCondLst>
                <p:endSync evt="end" delay="0">
                  <p:rtn val="all"/>
                </p:endSync>
                <p:childTnLst>
                  <p:par>
                    <p:cTn id="557" fill="hold">
                      <p:stCondLst>
                        <p:cond delay="0"/>
                      </p:stCondLst>
                      <p:childTnLst>
                        <p:par>
                          <p:cTn id="558" fill="hold">
                            <p:stCondLst>
                              <p:cond delay="0"/>
                            </p:stCondLst>
                            <p:childTnLst>
                              <p:par>
                                <p:cTn id="559" presetID="42" presetClass="entr" presetSubtype="0" fill="hold" grpId="0" nodeType="clickEffect">
                                  <p:stCondLst>
                                    <p:cond delay="0"/>
                                  </p:stCondLst>
                                  <p:childTnLst>
                                    <p:set>
                                      <p:cBhvr>
                                        <p:cTn id="560" dur="1" fill="hold">
                                          <p:stCondLst>
                                            <p:cond delay="0"/>
                                          </p:stCondLst>
                                        </p:cTn>
                                        <p:tgtEl>
                                          <p:spTgt spid="168"/>
                                        </p:tgtEl>
                                        <p:attrNameLst>
                                          <p:attrName>style.visibility</p:attrName>
                                        </p:attrNameLst>
                                      </p:cBhvr>
                                      <p:to>
                                        <p:strVal val="visible"/>
                                      </p:to>
                                    </p:set>
                                    <p:animEffect transition="in" filter="fade">
                                      <p:cBhvr>
                                        <p:cTn id="561" dur="1000"/>
                                        <p:tgtEl>
                                          <p:spTgt spid="168"/>
                                        </p:tgtEl>
                                      </p:cBhvr>
                                    </p:animEffect>
                                    <p:anim calcmode="lin" valueType="num">
                                      <p:cBhvr>
                                        <p:cTn id="562" dur="1000" fill="hold"/>
                                        <p:tgtEl>
                                          <p:spTgt spid="168"/>
                                        </p:tgtEl>
                                        <p:attrNameLst>
                                          <p:attrName>ppt_x</p:attrName>
                                        </p:attrNameLst>
                                      </p:cBhvr>
                                      <p:tavLst>
                                        <p:tav tm="0">
                                          <p:val>
                                            <p:strVal val="#ppt_x"/>
                                          </p:val>
                                        </p:tav>
                                        <p:tav tm="100000">
                                          <p:val>
                                            <p:strVal val="#ppt_x"/>
                                          </p:val>
                                        </p:tav>
                                      </p:tavLst>
                                    </p:anim>
                                    <p:anim calcmode="lin" valueType="num">
                                      <p:cBhvr>
                                        <p:cTn id="563" dur="1000" fill="hold"/>
                                        <p:tgtEl>
                                          <p:spTgt spid="168"/>
                                        </p:tgtEl>
                                        <p:attrNameLst>
                                          <p:attrName>ppt_y</p:attrName>
                                        </p:attrNameLst>
                                      </p:cBhvr>
                                      <p:tavLst>
                                        <p:tav tm="0">
                                          <p:val>
                                            <p:strVal val="#ppt_y+.1"/>
                                          </p:val>
                                        </p:tav>
                                        <p:tav tm="100000">
                                          <p:val>
                                            <p:strVal val="#ppt_y"/>
                                          </p:val>
                                        </p:tav>
                                      </p:tavLst>
                                    </p:anim>
                                  </p:childTnLst>
                                </p:cTn>
                              </p:par>
                              <p:par>
                                <p:cTn id="564" presetID="42" presetClass="entr" presetSubtype="0" fill="hold" grpId="0" nodeType="withEffect">
                                  <p:stCondLst>
                                    <p:cond delay="0"/>
                                  </p:stCondLst>
                                  <p:childTnLst>
                                    <p:set>
                                      <p:cBhvr>
                                        <p:cTn id="565" dur="1" fill="hold">
                                          <p:stCondLst>
                                            <p:cond delay="0"/>
                                          </p:stCondLst>
                                        </p:cTn>
                                        <p:tgtEl>
                                          <p:spTgt spid="169"/>
                                        </p:tgtEl>
                                        <p:attrNameLst>
                                          <p:attrName>style.visibility</p:attrName>
                                        </p:attrNameLst>
                                      </p:cBhvr>
                                      <p:to>
                                        <p:strVal val="visible"/>
                                      </p:to>
                                    </p:set>
                                    <p:animEffect transition="in" filter="fade">
                                      <p:cBhvr>
                                        <p:cTn id="566" dur="1000"/>
                                        <p:tgtEl>
                                          <p:spTgt spid="169"/>
                                        </p:tgtEl>
                                      </p:cBhvr>
                                    </p:animEffect>
                                    <p:anim calcmode="lin" valueType="num">
                                      <p:cBhvr>
                                        <p:cTn id="567" dur="1000" fill="hold"/>
                                        <p:tgtEl>
                                          <p:spTgt spid="169"/>
                                        </p:tgtEl>
                                        <p:attrNameLst>
                                          <p:attrName>ppt_x</p:attrName>
                                        </p:attrNameLst>
                                      </p:cBhvr>
                                      <p:tavLst>
                                        <p:tav tm="0">
                                          <p:val>
                                            <p:strVal val="#ppt_x"/>
                                          </p:val>
                                        </p:tav>
                                        <p:tav tm="100000">
                                          <p:val>
                                            <p:strVal val="#ppt_x"/>
                                          </p:val>
                                        </p:tav>
                                      </p:tavLst>
                                    </p:anim>
                                    <p:anim calcmode="lin" valueType="num">
                                      <p:cBhvr>
                                        <p:cTn id="568"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7"/>
                  </p:tgtEl>
                </p:cond>
              </p:nextCondLst>
            </p:seq>
            <p:seq concurrent="1" nextAc="seek">
              <p:cTn id="569" restart="whenNotActive" fill="hold" evtFilter="cancelBubble" nodeType="interactiveSeq">
                <p:stCondLst>
                  <p:cond evt="onClick" delay="0">
                    <p:tgtEl>
                      <p:spTgt spid="169"/>
                    </p:tgtEl>
                  </p:cond>
                </p:stCondLst>
                <p:endSync evt="end" delay="0">
                  <p:rtn val="all"/>
                </p:endSync>
                <p:childTnLst>
                  <p:par>
                    <p:cTn id="570" fill="hold">
                      <p:stCondLst>
                        <p:cond delay="0"/>
                      </p:stCondLst>
                      <p:childTnLst>
                        <p:par>
                          <p:cTn id="571" fill="hold">
                            <p:stCondLst>
                              <p:cond delay="0"/>
                            </p:stCondLst>
                            <p:childTnLst>
                              <p:par>
                                <p:cTn id="572" presetID="42" presetClass="exit" presetSubtype="0" fill="hold" grpId="1" nodeType="clickEffect">
                                  <p:stCondLst>
                                    <p:cond delay="0"/>
                                  </p:stCondLst>
                                  <p:childTnLst>
                                    <p:animEffect transition="out" filter="fade">
                                      <p:cBhvr>
                                        <p:cTn id="573" dur="1000"/>
                                        <p:tgtEl>
                                          <p:spTgt spid="168"/>
                                        </p:tgtEl>
                                      </p:cBhvr>
                                    </p:animEffect>
                                    <p:anim calcmode="lin" valueType="num">
                                      <p:cBhvr>
                                        <p:cTn id="574" dur="1000"/>
                                        <p:tgtEl>
                                          <p:spTgt spid="168"/>
                                        </p:tgtEl>
                                        <p:attrNameLst>
                                          <p:attrName>ppt_x</p:attrName>
                                        </p:attrNameLst>
                                      </p:cBhvr>
                                      <p:tavLst>
                                        <p:tav tm="0">
                                          <p:val>
                                            <p:strVal val="ppt_x"/>
                                          </p:val>
                                        </p:tav>
                                        <p:tav tm="100000">
                                          <p:val>
                                            <p:strVal val="ppt_x"/>
                                          </p:val>
                                        </p:tav>
                                      </p:tavLst>
                                    </p:anim>
                                    <p:anim calcmode="lin" valueType="num">
                                      <p:cBhvr>
                                        <p:cTn id="575" dur="1000"/>
                                        <p:tgtEl>
                                          <p:spTgt spid="168"/>
                                        </p:tgtEl>
                                        <p:attrNameLst>
                                          <p:attrName>ppt_y</p:attrName>
                                        </p:attrNameLst>
                                      </p:cBhvr>
                                      <p:tavLst>
                                        <p:tav tm="0">
                                          <p:val>
                                            <p:strVal val="ppt_y"/>
                                          </p:val>
                                        </p:tav>
                                        <p:tav tm="100000">
                                          <p:val>
                                            <p:strVal val="ppt_y+.1"/>
                                          </p:val>
                                        </p:tav>
                                      </p:tavLst>
                                    </p:anim>
                                    <p:set>
                                      <p:cBhvr>
                                        <p:cTn id="576" dur="1" fill="hold">
                                          <p:stCondLst>
                                            <p:cond delay="999"/>
                                          </p:stCondLst>
                                        </p:cTn>
                                        <p:tgtEl>
                                          <p:spTgt spid="168"/>
                                        </p:tgtEl>
                                        <p:attrNameLst>
                                          <p:attrName>style.visibility</p:attrName>
                                        </p:attrNameLst>
                                      </p:cBhvr>
                                      <p:to>
                                        <p:strVal val="hidden"/>
                                      </p:to>
                                    </p:set>
                                  </p:childTnLst>
                                </p:cTn>
                              </p:par>
                              <p:par>
                                <p:cTn id="577" presetID="42" presetClass="exit" presetSubtype="0" fill="hold" grpId="1" nodeType="withEffect">
                                  <p:stCondLst>
                                    <p:cond delay="0"/>
                                  </p:stCondLst>
                                  <p:childTnLst>
                                    <p:animEffect transition="out" filter="fade">
                                      <p:cBhvr>
                                        <p:cTn id="578" dur="1000"/>
                                        <p:tgtEl>
                                          <p:spTgt spid="169"/>
                                        </p:tgtEl>
                                      </p:cBhvr>
                                    </p:animEffect>
                                    <p:anim calcmode="lin" valueType="num">
                                      <p:cBhvr>
                                        <p:cTn id="579" dur="1000"/>
                                        <p:tgtEl>
                                          <p:spTgt spid="169"/>
                                        </p:tgtEl>
                                        <p:attrNameLst>
                                          <p:attrName>ppt_x</p:attrName>
                                        </p:attrNameLst>
                                      </p:cBhvr>
                                      <p:tavLst>
                                        <p:tav tm="0">
                                          <p:val>
                                            <p:strVal val="ppt_x"/>
                                          </p:val>
                                        </p:tav>
                                        <p:tav tm="100000">
                                          <p:val>
                                            <p:strVal val="ppt_x"/>
                                          </p:val>
                                        </p:tav>
                                      </p:tavLst>
                                    </p:anim>
                                    <p:anim calcmode="lin" valueType="num">
                                      <p:cBhvr>
                                        <p:cTn id="580" dur="1000"/>
                                        <p:tgtEl>
                                          <p:spTgt spid="169"/>
                                        </p:tgtEl>
                                        <p:attrNameLst>
                                          <p:attrName>ppt_y</p:attrName>
                                        </p:attrNameLst>
                                      </p:cBhvr>
                                      <p:tavLst>
                                        <p:tav tm="0">
                                          <p:val>
                                            <p:strVal val="ppt_y"/>
                                          </p:val>
                                        </p:tav>
                                        <p:tav tm="100000">
                                          <p:val>
                                            <p:strVal val="ppt_y+.1"/>
                                          </p:val>
                                        </p:tav>
                                      </p:tavLst>
                                    </p:anim>
                                    <p:set>
                                      <p:cBhvr>
                                        <p:cTn id="581" dur="1" fill="hold">
                                          <p:stCondLst>
                                            <p:cond delay="999"/>
                                          </p:stCondLst>
                                        </p:cTn>
                                        <p:tgtEl>
                                          <p:spTgt spid="169"/>
                                        </p:tgtEl>
                                        <p:attrNameLst>
                                          <p:attrName>style.visibility</p:attrName>
                                        </p:attrNameLst>
                                      </p:cBhvr>
                                      <p:to>
                                        <p:strVal val="hidden"/>
                                      </p:to>
                                    </p:set>
                                  </p:childTnLst>
                                </p:cTn>
                              </p:par>
                            </p:childTnLst>
                          </p:cTn>
                        </p:par>
                      </p:childTnLst>
                    </p:cTn>
                  </p:par>
                </p:childTnLst>
              </p:cTn>
              <p:nextCondLst>
                <p:cond evt="onClick" delay="0">
                  <p:tgtEl>
                    <p:spTgt spid="169"/>
                  </p:tgtEl>
                </p:cond>
              </p:nextCondLst>
            </p:seq>
            <p:seq concurrent="1" nextAc="seek">
              <p:cTn id="582" restart="whenNotActive" fill="hold" evtFilter="cancelBubble" nodeType="interactiveSeq">
                <p:stCondLst>
                  <p:cond evt="onClick" delay="0">
                    <p:tgtEl>
                      <p:spTgt spid="218"/>
                    </p:tgtEl>
                  </p:cond>
                </p:stCondLst>
                <p:endSync evt="end" delay="0">
                  <p:rtn val="all"/>
                </p:endSync>
                <p:childTnLst>
                  <p:par>
                    <p:cTn id="583" fill="hold">
                      <p:stCondLst>
                        <p:cond delay="0"/>
                      </p:stCondLst>
                      <p:childTnLst>
                        <p:par>
                          <p:cTn id="584" fill="hold">
                            <p:stCondLst>
                              <p:cond delay="0"/>
                            </p:stCondLst>
                            <p:childTnLst>
                              <p:par>
                                <p:cTn id="585" presetID="42" presetClass="entr" presetSubtype="0" fill="hold" grpId="0" nodeType="clickEffect">
                                  <p:stCondLst>
                                    <p:cond delay="0"/>
                                  </p:stCondLst>
                                  <p:childTnLst>
                                    <p:set>
                                      <p:cBhvr>
                                        <p:cTn id="586" dur="1" fill="hold">
                                          <p:stCondLst>
                                            <p:cond delay="0"/>
                                          </p:stCondLst>
                                        </p:cTn>
                                        <p:tgtEl>
                                          <p:spTgt spid="170"/>
                                        </p:tgtEl>
                                        <p:attrNameLst>
                                          <p:attrName>style.visibility</p:attrName>
                                        </p:attrNameLst>
                                      </p:cBhvr>
                                      <p:to>
                                        <p:strVal val="visible"/>
                                      </p:to>
                                    </p:set>
                                    <p:animEffect transition="in" filter="fade">
                                      <p:cBhvr>
                                        <p:cTn id="587" dur="1000"/>
                                        <p:tgtEl>
                                          <p:spTgt spid="170"/>
                                        </p:tgtEl>
                                      </p:cBhvr>
                                    </p:animEffect>
                                    <p:anim calcmode="lin" valueType="num">
                                      <p:cBhvr>
                                        <p:cTn id="588" dur="1000" fill="hold"/>
                                        <p:tgtEl>
                                          <p:spTgt spid="170"/>
                                        </p:tgtEl>
                                        <p:attrNameLst>
                                          <p:attrName>ppt_x</p:attrName>
                                        </p:attrNameLst>
                                      </p:cBhvr>
                                      <p:tavLst>
                                        <p:tav tm="0">
                                          <p:val>
                                            <p:strVal val="#ppt_x"/>
                                          </p:val>
                                        </p:tav>
                                        <p:tav tm="100000">
                                          <p:val>
                                            <p:strVal val="#ppt_x"/>
                                          </p:val>
                                        </p:tav>
                                      </p:tavLst>
                                    </p:anim>
                                    <p:anim calcmode="lin" valueType="num">
                                      <p:cBhvr>
                                        <p:cTn id="589" dur="1000" fill="hold"/>
                                        <p:tgtEl>
                                          <p:spTgt spid="170"/>
                                        </p:tgtEl>
                                        <p:attrNameLst>
                                          <p:attrName>ppt_y</p:attrName>
                                        </p:attrNameLst>
                                      </p:cBhvr>
                                      <p:tavLst>
                                        <p:tav tm="0">
                                          <p:val>
                                            <p:strVal val="#ppt_y+.1"/>
                                          </p:val>
                                        </p:tav>
                                        <p:tav tm="100000">
                                          <p:val>
                                            <p:strVal val="#ppt_y"/>
                                          </p:val>
                                        </p:tav>
                                      </p:tavLst>
                                    </p:anim>
                                  </p:childTnLst>
                                </p:cTn>
                              </p:par>
                              <p:par>
                                <p:cTn id="590" presetID="42" presetClass="entr" presetSubtype="0" fill="hold" grpId="0" nodeType="withEffect">
                                  <p:stCondLst>
                                    <p:cond delay="0"/>
                                  </p:stCondLst>
                                  <p:childTnLst>
                                    <p:set>
                                      <p:cBhvr>
                                        <p:cTn id="591" dur="1" fill="hold">
                                          <p:stCondLst>
                                            <p:cond delay="0"/>
                                          </p:stCondLst>
                                        </p:cTn>
                                        <p:tgtEl>
                                          <p:spTgt spid="171"/>
                                        </p:tgtEl>
                                        <p:attrNameLst>
                                          <p:attrName>style.visibility</p:attrName>
                                        </p:attrNameLst>
                                      </p:cBhvr>
                                      <p:to>
                                        <p:strVal val="visible"/>
                                      </p:to>
                                    </p:set>
                                    <p:animEffect transition="in" filter="fade">
                                      <p:cBhvr>
                                        <p:cTn id="592" dur="1000"/>
                                        <p:tgtEl>
                                          <p:spTgt spid="171"/>
                                        </p:tgtEl>
                                      </p:cBhvr>
                                    </p:animEffect>
                                    <p:anim calcmode="lin" valueType="num">
                                      <p:cBhvr>
                                        <p:cTn id="593" dur="1000" fill="hold"/>
                                        <p:tgtEl>
                                          <p:spTgt spid="171"/>
                                        </p:tgtEl>
                                        <p:attrNameLst>
                                          <p:attrName>ppt_x</p:attrName>
                                        </p:attrNameLst>
                                      </p:cBhvr>
                                      <p:tavLst>
                                        <p:tav tm="0">
                                          <p:val>
                                            <p:strVal val="#ppt_x"/>
                                          </p:val>
                                        </p:tav>
                                        <p:tav tm="100000">
                                          <p:val>
                                            <p:strVal val="#ppt_x"/>
                                          </p:val>
                                        </p:tav>
                                      </p:tavLst>
                                    </p:anim>
                                    <p:anim calcmode="lin" valueType="num">
                                      <p:cBhvr>
                                        <p:cTn id="594"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8"/>
                  </p:tgtEl>
                </p:cond>
              </p:nextCondLst>
            </p:seq>
            <p:seq concurrent="1" nextAc="seek">
              <p:cTn id="595" restart="whenNotActive" fill="hold" evtFilter="cancelBubble" nodeType="interactiveSeq">
                <p:stCondLst>
                  <p:cond evt="onClick" delay="0">
                    <p:tgtEl>
                      <p:spTgt spid="171"/>
                    </p:tgtEl>
                  </p:cond>
                </p:stCondLst>
                <p:endSync evt="end" delay="0">
                  <p:rtn val="all"/>
                </p:endSync>
                <p:childTnLst>
                  <p:par>
                    <p:cTn id="596" fill="hold">
                      <p:stCondLst>
                        <p:cond delay="0"/>
                      </p:stCondLst>
                      <p:childTnLst>
                        <p:par>
                          <p:cTn id="597" fill="hold">
                            <p:stCondLst>
                              <p:cond delay="0"/>
                            </p:stCondLst>
                            <p:childTnLst>
                              <p:par>
                                <p:cTn id="598" presetID="42" presetClass="exit" presetSubtype="0" fill="hold" grpId="1" nodeType="clickEffect">
                                  <p:stCondLst>
                                    <p:cond delay="0"/>
                                  </p:stCondLst>
                                  <p:childTnLst>
                                    <p:animEffect transition="out" filter="fade">
                                      <p:cBhvr>
                                        <p:cTn id="599" dur="1000"/>
                                        <p:tgtEl>
                                          <p:spTgt spid="170"/>
                                        </p:tgtEl>
                                      </p:cBhvr>
                                    </p:animEffect>
                                    <p:anim calcmode="lin" valueType="num">
                                      <p:cBhvr>
                                        <p:cTn id="600" dur="1000"/>
                                        <p:tgtEl>
                                          <p:spTgt spid="170"/>
                                        </p:tgtEl>
                                        <p:attrNameLst>
                                          <p:attrName>ppt_x</p:attrName>
                                        </p:attrNameLst>
                                      </p:cBhvr>
                                      <p:tavLst>
                                        <p:tav tm="0">
                                          <p:val>
                                            <p:strVal val="ppt_x"/>
                                          </p:val>
                                        </p:tav>
                                        <p:tav tm="100000">
                                          <p:val>
                                            <p:strVal val="ppt_x"/>
                                          </p:val>
                                        </p:tav>
                                      </p:tavLst>
                                    </p:anim>
                                    <p:anim calcmode="lin" valueType="num">
                                      <p:cBhvr>
                                        <p:cTn id="601" dur="1000"/>
                                        <p:tgtEl>
                                          <p:spTgt spid="170"/>
                                        </p:tgtEl>
                                        <p:attrNameLst>
                                          <p:attrName>ppt_y</p:attrName>
                                        </p:attrNameLst>
                                      </p:cBhvr>
                                      <p:tavLst>
                                        <p:tav tm="0">
                                          <p:val>
                                            <p:strVal val="ppt_y"/>
                                          </p:val>
                                        </p:tav>
                                        <p:tav tm="100000">
                                          <p:val>
                                            <p:strVal val="ppt_y+.1"/>
                                          </p:val>
                                        </p:tav>
                                      </p:tavLst>
                                    </p:anim>
                                    <p:set>
                                      <p:cBhvr>
                                        <p:cTn id="602" dur="1" fill="hold">
                                          <p:stCondLst>
                                            <p:cond delay="999"/>
                                          </p:stCondLst>
                                        </p:cTn>
                                        <p:tgtEl>
                                          <p:spTgt spid="170"/>
                                        </p:tgtEl>
                                        <p:attrNameLst>
                                          <p:attrName>style.visibility</p:attrName>
                                        </p:attrNameLst>
                                      </p:cBhvr>
                                      <p:to>
                                        <p:strVal val="hidden"/>
                                      </p:to>
                                    </p:set>
                                  </p:childTnLst>
                                </p:cTn>
                              </p:par>
                              <p:par>
                                <p:cTn id="603" presetID="42" presetClass="exit" presetSubtype="0" fill="hold" grpId="1" nodeType="withEffect">
                                  <p:stCondLst>
                                    <p:cond delay="0"/>
                                  </p:stCondLst>
                                  <p:childTnLst>
                                    <p:animEffect transition="out" filter="fade">
                                      <p:cBhvr>
                                        <p:cTn id="604" dur="1000"/>
                                        <p:tgtEl>
                                          <p:spTgt spid="171"/>
                                        </p:tgtEl>
                                      </p:cBhvr>
                                    </p:animEffect>
                                    <p:anim calcmode="lin" valueType="num">
                                      <p:cBhvr>
                                        <p:cTn id="605" dur="1000"/>
                                        <p:tgtEl>
                                          <p:spTgt spid="171"/>
                                        </p:tgtEl>
                                        <p:attrNameLst>
                                          <p:attrName>ppt_x</p:attrName>
                                        </p:attrNameLst>
                                      </p:cBhvr>
                                      <p:tavLst>
                                        <p:tav tm="0">
                                          <p:val>
                                            <p:strVal val="ppt_x"/>
                                          </p:val>
                                        </p:tav>
                                        <p:tav tm="100000">
                                          <p:val>
                                            <p:strVal val="ppt_x"/>
                                          </p:val>
                                        </p:tav>
                                      </p:tavLst>
                                    </p:anim>
                                    <p:anim calcmode="lin" valueType="num">
                                      <p:cBhvr>
                                        <p:cTn id="606" dur="1000"/>
                                        <p:tgtEl>
                                          <p:spTgt spid="171"/>
                                        </p:tgtEl>
                                        <p:attrNameLst>
                                          <p:attrName>ppt_y</p:attrName>
                                        </p:attrNameLst>
                                      </p:cBhvr>
                                      <p:tavLst>
                                        <p:tav tm="0">
                                          <p:val>
                                            <p:strVal val="ppt_y"/>
                                          </p:val>
                                        </p:tav>
                                        <p:tav tm="100000">
                                          <p:val>
                                            <p:strVal val="ppt_y+.1"/>
                                          </p:val>
                                        </p:tav>
                                      </p:tavLst>
                                    </p:anim>
                                    <p:set>
                                      <p:cBhvr>
                                        <p:cTn id="607" dur="1" fill="hold">
                                          <p:stCondLst>
                                            <p:cond delay="999"/>
                                          </p:stCondLst>
                                        </p:cTn>
                                        <p:tgtEl>
                                          <p:spTgt spid="171"/>
                                        </p:tgtEl>
                                        <p:attrNameLst>
                                          <p:attrName>style.visibility</p:attrName>
                                        </p:attrNameLst>
                                      </p:cBhvr>
                                      <p:to>
                                        <p:strVal val="hidden"/>
                                      </p:to>
                                    </p:set>
                                  </p:childTnLst>
                                </p:cTn>
                              </p:par>
                            </p:childTnLst>
                          </p:cTn>
                        </p:par>
                      </p:childTnLst>
                    </p:cTn>
                  </p:par>
                </p:childTnLst>
              </p:cTn>
              <p:nextCondLst>
                <p:cond evt="onClick" delay="0">
                  <p:tgtEl>
                    <p:spTgt spid="171"/>
                  </p:tgtEl>
                </p:cond>
              </p:nextCondLst>
            </p:seq>
            <p:seq concurrent="1" nextAc="seek">
              <p:cTn id="608" restart="whenNotActive" fill="hold" evtFilter="cancelBubble" nodeType="interactiveSeq">
                <p:stCondLst>
                  <p:cond evt="onClick" delay="0">
                    <p:tgtEl>
                      <p:spTgt spid="219"/>
                    </p:tgtEl>
                  </p:cond>
                </p:stCondLst>
                <p:endSync evt="end" delay="0">
                  <p:rtn val="all"/>
                </p:endSync>
                <p:childTnLst>
                  <p:par>
                    <p:cTn id="609" fill="hold">
                      <p:stCondLst>
                        <p:cond delay="0"/>
                      </p:stCondLst>
                      <p:childTnLst>
                        <p:par>
                          <p:cTn id="610" fill="hold">
                            <p:stCondLst>
                              <p:cond delay="0"/>
                            </p:stCondLst>
                            <p:childTnLst>
                              <p:par>
                                <p:cTn id="611" presetID="42" presetClass="entr" presetSubtype="0" fill="hold" grpId="0" nodeType="withEffect">
                                  <p:stCondLst>
                                    <p:cond delay="0"/>
                                  </p:stCondLst>
                                  <p:childTnLst>
                                    <p:set>
                                      <p:cBhvr>
                                        <p:cTn id="612" dur="1" fill="hold">
                                          <p:stCondLst>
                                            <p:cond delay="0"/>
                                          </p:stCondLst>
                                        </p:cTn>
                                        <p:tgtEl>
                                          <p:spTgt spid="174"/>
                                        </p:tgtEl>
                                        <p:attrNameLst>
                                          <p:attrName>style.visibility</p:attrName>
                                        </p:attrNameLst>
                                      </p:cBhvr>
                                      <p:to>
                                        <p:strVal val="visible"/>
                                      </p:to>
                                    </p:set>
                                    <p:animEffect transition="in" filter="fade">
                                      <p:cBhvr>
                                        <p:cTn id="613" dur="1000"/>
                                        <p:tgtEl>
                                          <p:spTgt spid="174"/>
                                        </p:tgtEl>
                                      </p:cBhvr>
                                    </p:animEffect>
                                    <p:anim calcmode="lin" valueType="num">
                                      <p:cBhvr>
                                        <p:cTn id="614" dur="1000" fill="hold"/>
                                        <p:tgtEl>
                                          <p:spTgt spid="174"/>
                                        </p:tgtEl>
                                        <p:attrNameLst>
                                          <p:attrName>ppt_x</p:attrName>
                                        </p:attrNameLst>
                                      </p:cBhvr>
                                      <p:tavLst>
                                        <p:tav tm="0">
                                          <p:val>
                                            <p:strVal val="#ppt_x"/>
                                          </p:val>
                                        </p:tav>
                                        <p:tav tm="100000">
                                          <p:val>
                                            <p:strVal val="#ppt_x"/>
                                          </p:val>
                                        </p:tav>
                                      </p:tavLst>
                                    </p:anim>
                                    <p:anim calcmode="lin" valueType="num">
                                      <p:cBhvr>
                                        <p:cTn id="615" dur="1000" fill="hold"/>
                                        <p:tgtEl>
                                          <p:spTgt spid="174"/>
                                        </p:tgtEl>
                                        <p:attrNameLst>
                                          <p:attrName>ppt_y</p:attrName>
                                        </p:attrNameLst>
                                      </p:cBhvr>
                                      <p:tavLst>
                                        <p:tav tm="0">
                                          <p:val>
                                            <p:strVal val="#ppt_y+.1"/>
                                          </p:val>
                                        </p:tav>
                                        <p:tav tm="100000">
                                          <p:val>
                                            <p:strVal val="#ppt_y"/>
                                          </p:val>
                                        </p:tav>
                                      </p:tavLst>
                                    </p:anim>
                                  </p:childTnLst>
                                </p:cTn>
                              </p:par>
                              <p:par>
                                <p:cTn id="616" presetID="42" presetClass="entr" presetSubtype="0" fill="hold" grpId="0" nodeType="withEffect">
                                  <p:stCondLst>
                                    <p:cond delay="0"/>
                                  </p:stCondLst>
                                  <p:childTnLst>
                                    <p:set>
                                      <p:cBhvr>
                                        <p:cTn id="617" dur="1" fill="hold">
                                          <p:stCondLst>
                                            <p:cond delay="0"/>
                                          </p:stCondLst>
                                        </p:cTn>
                                        <p:tgtEl>
                                          <p:spTgt spid="172"/>
                                        </p:tgtEl>
                                        <p:attrNameLst>
                                          <p:attrName>style.visibility</p:attrName>
                                        </p:attrNameLst>
                                      </p:cBhvr>
                                      <p:to>
                                        <p:strVal val="visible"/>
                                      </p:to>
                                    </p:set>
                                    <p:animEffect transition="in" filter="fade">
                                      <p:cBhvr>
                                        <p:cTn id="618" dur="1000"/>
                                        <p:tgtEl>
                                          <p:spTgt spid="172"/>
                                        </p:tgtEl>
                                      </p:cBhvr>
                                    </p:animEffect>
                                    <p:anim calcmode="lin" valueType="num">
                                      <p:cBhvr>
                                        <p:cTn id="619" dur="1000" fill="hold"/>
                                        <p:tgtEl>
                                          <p:spTgt spid="172"/>
                                        </p:tgtEl>
                                        <p:attrNameLst>
                                          <p:attrName>ppt_x</p:attrName>
                                        </p:attrNameLst>
                                      </p:cBhvr>
                                      <p:tavLst>
                                        <p:tav tm="0">
                                          <p:val>
                                            <p:strVal val="#ppt_x"/>
                                          </p:val>
                                        </p:tav>
                                        <p:tav tm="100000">
                                          <p:val>
                                            <p:strVal val="#ppt_x"/>
                                          </p:val>
                                        </p:tav>
                                      </p:tavLst>
                                    </p:anim>
                                    <p:anim calcmode="lin" valueType="num">
                                      <p:cBhvr>
                                        <p:cTn id="620" dur="1000" fill="hold"/>
                                        <p:tgtEl>
                                          <p:spTgt spid="1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9"/>
                  </p:tgtEl>
                </p:cond>
              </p:nextCondLst>
            </p:seq>
            <p:seq concurrent="1" nextAc="seek">
              <p:cTn id="621" restart="whenNotActive" fill="hold" evtFilter="cancelBubble" nodeType="interactiveSeq">
                <p:stCondLst>
                  <p:cond evt="onClick" delay="0">
                    <p:tgtEl>
                      <p:spTgt spid="174"/>
                    </p:tgtEl>
                  </p:cond>
                </p:stCondLst>
                <p:endSync evt="end" delay="0">
                  <p:rtn val="all"/>
                </p:endSync>
                <p:childTnLst>
                  <p:par>
                    <p:cTn id="622" fill="hold">
                      <p:stCondLst>
                        <p:cond delay="0"/>
                      </p:stCondLst>
                      <p:childTnLst>
                        <p:par>
                          <p:cTn id="623" fill="hold">
                            <p:stCondLst>
                              <p:cond delay="0"/>
                            </p:stCondLst>
                            <p:childTnLst>
                              <p:par>
                                <p:cTn id="624" presetID="42" presetClass="exit" presetSubtype="0" fill="hold" grpId="1" nodeType="clickEffect">
                                  <p:stCondLst>
                                    <p:cond delay="0"/>
                                  </p:stCondLst>
                                  <p:childTnLst>
                                    <p:animEffect transition="out" filter="fade">
                                      <p:cBhvr>
                                        <p:cTn id="625" dur="1000"/>
                                        <p:tgtEl>
                                          <p:spTgt spid="172"/>
                                        </p:tgtEl>
                                      </p:cBhvr>
                                    </p:animEffect>
                                    <p:anim calcmode="lin" valueType="num">
                                      <p:cBhvr>
                                        <p:cTn id="626" dur="1000"/>
                                        <p:tgtEl>
                                          <p:spTgt spid="172"/>
                                        </p:tgtEl>
                                        <p:attrNameLst>
                                          <p:attrName>ppt_x</p:attrName>
                                        </p:attrNameLst>
                                      </p:cBhvr>
                                      <p:tavLst>
                                        <p:tav tm="0">
                                          <p:val>
                                            <p:strVal val="ppt_x"/>
                                          </p:val>
                                        </p:tav>
                                        <p:tav tm="100000">
                                          <p:val>
                                            <p:strVal val="ppt_x"/>
                                          </p:val>
                                        </p:tav>
                                      </p:tavLst>
                                    </p:anim>
                                    <p:anim calcmode="lin" valueType="num">
                                      <p:cBhvr>
                                        <p:cTn id="627" dur="1000"/>
                                        <p:tgtEl>
                                          <p:spTgt spid="172"/>
                                        </p:tgtEl>
                                        <p:attrNameLst>
                                          <p:attrName>ppt_y</p:attrName>
                                        </p:attrNameLst>
                                      </p:cBhvr>
                                      <p:tavLst>
                                        <p:tav tm="0">
                                          <p:val>
                                            <p:strVal val="ppt_y"/>
                                          </p:val>
                                        </p:tav>
                                        <p:tav tm="100000">
                                          <p:val>
                                            <p:strVal val="ppt_y+.1"/>
                                          </p:val>
                                        </p:tav>
                                      </p:tavLst>
                                    </p:anim>
                                    <p:set>
                                      <p:cBhvr>
                                        <p:cTn id="628" dur="1" fill="hold">
                                          <p:stCondLst>
                                            <p:cond delay="999"/>
                                          </p:stCondLst>
                                        </p:cTn>
                                        <p:tgtEl>
                                          <p:spTgt spid="172"/>
                                        </p:tgtEl>
                                        <p:attrNameLst>
                                          <p:attrName>style.visibility</p:attrName>
                                        </p:attrNameLst>
                                      </p:cBhvr>
                                      <p:to>
                                        <p:strVal val="hidden"/>
                                      </p:to>
                                    </p:set>
                                  </p:childTnLst>
                                </p:cTn>
                              </p:par>
                              <p:par>
                                <p:cTn id="629" presetID="42" presetClass="exit" presetSubtype="0" fill="hold" grpId="1" nodeType="withEffect">
                                  <p:stCondLst>
                                    <p:cond delay="0"/>
                                  </p:stCondLst>
                                  <p:childTnLst>
                                    <p:animEffect transition="out" filter="fade">
                                      <p:cBhvr>
                                        <p:cTn id="630" dur="1000"/>
                                        <p:tgtEl>
                                          <p:spTgt spid="174"/>
                                        </p:tgtEl>
                                      </p:cBhvr>
                                    </p:animEffect>
                                    <p:anim calcmode="lin" valueType="num">
                                      <p:cBhvr>
                                        <p:cTn id="631" dur="1000"/>
                                        <p:tgtEl>
                                          <p:spTgt spid="174"/>
                                        </p:tgtEl>
                                        <p:attrNameLst>
                                          <p:attrName>ppt_x</p:attrName>
                                        </p:attrNameLst>
                                      </p:cBhvr>
                                      <p:tavLst>
                                        <p:tav tm="0">
                                          <p:val>
                                            <p:strVal val="ppt_x"/>
                                          </p:val>
                                        </p:tav>
                                        <p:tav tm="100000">
                                          <p:val>
                                            <p:strVal val="ppt_x"/>
                                          </p:val>
                                        </p:tav>
                                      </p:tavLst>
                                    </p:anim>
                                    <p:anim calcmode="lin" valueType="num">
                                      <p:cBhvr>
                                        <p:cTn id="632" dur="1000"/>
                                        <p:tgtEl>
                                          <p:spTgt spid="174"/>
                                        </p:tgtEl>
                                        <p:attrNameLst>
                                          <p:attrName>ppt_y</p:attrName>
                                        </p:attrNameLst>
                                      </p:cBhvr>
                                      <p:tavLst>
                                        <p:tav tm="0">
                                          <p:val>
                                            <p:strVal val="ppt_y"/>
                                          </p:val>
                                        </p:tav>
                                        <p:tav tm="100000">
                                          <p:val>
                                            <p:strVal val="ppt_y+.1"/>
                                          </p:val>
                                        </p:tav>
                                      </p:tavLst>
                                    </p:anim>
                                    <p:set>
                                      <p:cBhvr>
                                        <p:cTn id="633" dur="1" fill="hold">
                                          <p:stCondLst>
                                            <p:cond delay="999"/>
                                          </p:stCondLst>
                                        </p:cTn>
                                        <p:tgtEl>
                                          <p:spTgt spid="174"/>
                                        </p:tgtEl>
                                        <p:attrNameLst>
                                          <p:attrName>style.visibility</p:attrName>
                                        </p:attrNameLst>
                                      </p:cBhvr>
                                      <p:to>
                                        <p:strVal val="hidden"/>
                                      </p:to>
                                    </p:set>
                                  </p:childTnLst>
                                </p:cTn>
                              </p:par>
                            </p:childTnLst>
                          </p:cTn>
                        </p:par>
                      </p:childTnLst>
                    </p:cTn>
                  </p:par>
                </p:childTnLst>
              </p:cTn>
              <p:nextCondLst>
                <p:cond evt="onClick" delay="0">
                  <p:tgtEl>
                    <p:spTgt spid="174"/>
                  </p:tgtEl>
                </p:cond>
              </p:nextCondLst>
            </p:seq>
            <p:seq concurrent="1" nextAc="seek">
              <p:cTn id="634" restart="whenNotActive" fill="hold" evtFilter="cancelBubble" nodeType="interactiveSeq">
                <p:stCondLst>
                  <p:cond evt="onClick" delay="0">
                    <p:tgtEl>
                      <p:spTgt spid="190"/>
                    </p:tgtEl>
                  </p:cond>
                </p:stCondLst>
                <p:endSync evt="end" delay="0">
                  <p:rtn val="all"/>
                </p:endSync>
                <p:childTnLst>
                  <p:par>
                    <p:cTn id="635" fill="hold">
                      <p:stCondLst>
                        <p:cond delay="0"/>
                      </p:stCondLst>
                      <p:childTnLst>
                        <p:par>
                          <p:cTn id="636" fill="hold">
                            <p:stCondLst>
                              <p:cond delay="0"/>
                            </p:stCondLst>
                            <p:childTnLst>
                              <p:par>
                                <p:cTn id="637" presetID="42" presetClass="entr" presetSubtype="0" fill="hold" grpId="0" nodeType="clickEffect">
                                  <p:stCondLst>
                                    <p:cond delay="0"/>
                                  </p:stCondLst>
                                  <p:childTnLst>
                                    <p:set>
                                      <p:cBhvr>
                                        <p:cTn id="638" dur="1" fill="hold">
                                          <p:stCondLst>
                                            <p:cond delay="0"/>
                                          </p:stCondLst>
                                        </p:cTn>
                                        <p:tgtEl>
                                          <p:spTgt spid="227"/>
                                        </p:tgtEl>
                                        <p:attrNameLst>
                                          <p:attrName>style.visibility</p:attrName>
                                        </p:attrNameLst>
                                      </p:cBhvr>
                                      <p:to>
                                        <p:strVal val="visible"/>
                                      </p:to>
                                    </p:set>
                                    <p:animEffect transition="in" filter="fade">
                                      <p:cBhvr>
                                        <p:cTn id="639" dur="1000"/>
                                        <p:tgtEl>
                                          <p:spTgt spid="227"/>
                                        </p:tgtEl>
                                      </p:cBhvr>
                                    </p:animEffect>
                                    <p:anim calcmode="lin" valueType="num">
                                      <p:cBhvr>
                                        <p:cTn id="640" dur="1000" fill="hold"/>
                                        <p:tgtEl>
                                          <p:spTgt spid="227"/>
                                        </p:tgtEl>
                                        <p:attrNameLst>
                                          <p:attrName>ppt_x</p:attrName>
                                        </p:attrNameLst>
                                      </p:cBhvr>
                                      <p:tavLst>
                                        <p:tav tm="0">
                                          <p:val>
                                            <p:strVal val="#ppt_x"/>
                                          </p:val>
                                        </p:tav>
                                        <p:tav tm="100000">
                                          <p:val>
                                            <p:strVal val="#ppt_x"/>
                                          </p:val>
                                        </p:tav>
                                      </p:tavLst>
                                    </p:anim>
                                    <p:anim calcmode="lin" valueType="num">
                                      <p:cBhvr>
                                        <p:cTn id="641" dur="1000" fill="hold"/>
                                        <p:tgtEl>
                                          <p:spTgt spid="227"/>
                                        </p:tgtEl>
                                        <p:attrNameLst>
                                          <p:attrName>ppt_y</p:attrName>
                                        </p:attrNameLst>
                                      </p:cBhvr>
                                      <p:tavLst>
                                        <p:tav tm="0">
                                          <p:val>
                                            <p:strVal val="#ppt_y+.1"/>
                                          </p:val>
                                        </p:tav>
                                        <p:tav tm="100000">
                                          <p:val>
                                            <p:strVal val="#ppt_y"/>
                                          </p:val>
                                        </p:tav>
                                      </p:tavLst>
                                    </p:anim>
                                  </p:childTnLst>
                                </p:cTn>
                              </p:par>
                              <p:par>
                                <p:cTn id="642" presetID="42" presetClass="entr" presetSubtype="0" fill="hold" grpId="0" nodeType="withEffect">
                                  <p:stCondLst>
                                    <p:cond delay="0"/>
                                  </p:stCondLst>
                                  <p:childTnLst>
                                    <p:set>
                                      <p:cBhvr>
                                        <p:cTn id="643" dur="1" fill="hold">
                                          <p:stCondLst>
                                            <p:cond delay="0"/>
                                          </p:stCondLst>
                                        </p:cTn>
                                        <p:tgtEl>
                                          <p:spTgt spid="228"/>
                                        </p:tgtEl>
                                        <p:attrNameLst>
                                          <p:attrName>style.visibility</p:attrName>
                                        </p:attrNameLst>
                                      </p:cBhvr>
                                      <p:to>
                                        <p:strVal val="visible"/>
                                      </p:to>
                                    </p:set>
                                    <p:animEffect transition="in" filter="fade">
                                      <p:cBhvr>
                                        <p:cTn id="644" dur="1000"/>
                                        <p:tgtEl>
                                          <p:spTgt spid="228"/>
                                        </p:tgtEl>
                                      </p:cBhvr>
                                    </p:animEffect>
                                    <p:anim calcmode="lin" valueType="num">
                                      <p:cBhvr>
                                        <p:cTn id="645" dur="1000" fill="hold"/>
                                        <p:tgtEl>
                                          <p:spTgt spid="228"/>
                                        </p:tgtEl>
                                        <p:attrNameLst>
                                          <p:attrName>ppt_x</p:attrName>
                                        </p:attrNameLst>
                                      </p:cBhvr>
                                      <p:tavLst>
                                        <p:tav tm="0">
                                          <p:val>
                                            <p:strVal val="#ppt_x"/>
                                          </p:val>
                                        </p:tav>
                                        <p:tav tm="100000">
                                          <p:val>
                                            <p:strVal val="#ppt_x"/>
                                          </p:val>
                                        </p:tav>
                                      </p:tavLst>
                                    </p:anim>
                                    <p:anim calcmode="lin" valueType="num">
                                      <p:cBhvr>
                                        <p:cTn id="646"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90"/>
                  </p:tgtEl>
                </p:cond>
              </p:nextCondLst>
            </p:seq>
            <p:seq concurrent="1" nextAc="seek">
              <p:cTn id="647" restart="whenNotActive" fill="hold" evtFilter="cancelBubble" nodeType="interactiveSeq">
                <p:stCondLst>
                  <p:cond evt="onClick" delay="0">
                    <p:tgtEl>
                      <p:spTgt spid="209"/>
                    </p:tgtEl>
                  </p:cond>
                </p:stCondLst>
                <p:endSync evt="end" delay="0">
                  <p:rtn val="all"/>
                </p:endSync>
                <p:childTnLst>
                  <p:par>
                    <p:cTn id="648" fill="hold">
                      <p:stCondLst>
                        <p:cond delay="indefinite"/>
                      </p:stCondLst>
                      <p:childTnLst>
                        <p:par>
                          <p:cTn id="649" fill="hold">
                            <p:stCondLst>
                              <p:cond delay="0"/>
                            </p:stCondLst>
                            <p:childTnLst>
                              <p:par>
                                <p:cTn id="650" presetID="42" presetClass="entr" presetSubtype="0" fill="hold" grpId="0" nodeType="clickEffect">
                                  <p:stCondLst>
                                    <p:cond delay="0"/>
                                  </p:stCondLst>
                                  <p:childTnLst>
                                    <p:set>
                                      <p:cBhvr>
                                        <p:cTn id="651" dur="1" fill="hold">
                                          <p:stCondLst>
                                            <p:cond delay="0"/>
                                          </p:stCondLst>
                                        </p:cTn>
                                        <p:tgtEl>
                                          <p:spTgt spid="230"/>
                                        </p:tgtEl>
                                        <p:attrNameLst>
                                          <p:attrName>style.visibility</p:attrName>
                                        </p:attrNameLst>
                                      </p:cBhvr>
                                      <p:to>
                                        <p:strVal val="visible"/>
                                      </p:to>
                                    </p:set>
                                    <p:animEffect transition="in" filter="fade">
                                      <p:cBhvr>
                                        <p:cTn id="652" dur="1000"/>
                                        <p:tgtEl>
                                          <p:spTgt spid="230"/>
                                        </p:tgtEl>
                                      </p:cBhvr>
                                    </p:animEffect>
                                    <p:anim calcmode="lin" valueType="num">
                                      <p:cBhvr>
                                        <p:cTn id="653" dur="1000" fill="hold"/>
                                        <p:tgtEl>
                                          <p:spTgt spid="230"/>
                                        </p:tgtEl>
                                        <p:attrNameLst>
                                          <p:attrName>ppt_x</p:attrName>
                                        </p:attrNameLst>
                                      </p:cBhvr>
                                      <p:tavLst>
                                        <p:tav tm="0">
                                          <p:val>
                                            <p:strVal val="#ppt_x"/>
                                          </p:val>
                                        </p:tav>
                                        <p:tav tm="100000">
                                          <p:val>
                                            <p:strVal val="#ppt_x"/>
                                          </p:val>
                                        </p:tav>
                                      </p:tavLst>
                                    </p:anim>
                                    <p:anim calcmode="lin" valueType="num">
                                      <p:cBhvr>
                                        <p:cTn id="654" dur="1000" fill="hold"/>
                                        <p:tgtEl>
                                          <p:spTgt spid="230"/>
                                        </p:tgtEl>
                                        <p:attrNameLst>
                                          <p:attrName>ppt_y</p:attrName>
                                        </p:attrNameLst>
                                      </p:cBhvr>
                                      <p:tavLst>
                                        <p:tav tm="0">
                                          <p:val>
                                            <p:strVal val="#ppt_y+.1"/>
                                          </p:val>
                                        </p:tav>
                                        <p:tav tm="100000">
                                          <p:val>
                                            <p:strVal val="#ppt_y"/>
                                          </p:val>
                                        </p:tav>
                                      </p:tavLst>
                                    </p:anim>
                                  </p:childTnLst>
                                </p:cTn>
                              </p:par>
                              <p:par>
                                <p:cTn id="655" presetID="42" presetClass="entr" presetSubtype="0" fill="hold" grpId="0" nodeType="withEffect">
                                  <p:stCondLst>
                                    <p:cond delay="0"/>
                                  </p:stCondLst>
                                  <p:childTnLst>
                                    <p:set>
                                      <p:cBhvr>
                                        <p:cTn id="656" dur="1" fill="hold">
                                          <p:stCondLst>
                                            <p:cond delay="0"/>
                                          </p:stCondLst>
                                        </p:cTn>
                                        <p:tgtEl>
                                          <p:spTgt spid="231"/>
                                        </p:tgtEl>
                                        <p:attrNameLst>
                                          <p:attrName>style.visibility</p:attrName>
                                        </p:attrNameLst>
                                      </p:cBhvr>
                                      <p:to>
                                        <p:strVal val="visible"/>
                                      </p:to>
                                    </p:set>
                                    <p:animEffect transition="in" filter="fade">
                                      <p:cBhvr>
                                        <p:cTn id="657" dur="1000"/>
                                        <p:tgtEl>
                                          <p:spTgt spid="231"/>
                                        </p:tgtEl>
                                      </p:cBhvr>
                                    </p:animEffect>
                                    <p:anim calcmode="lin" valueType="num">
                                      <p:cBhvr>
                                        <p:cTn id="658" dur="1000" fill="hold"/>
                                        <p:tgtEl>
                                          <p:spTgt spid="231"/>
                                        </p:tgtEl>
                                        <p:attrNameLst>
                                          <p:attrName>ppt_x</p:attrName>
                                        </p:attrNameLst>
                                      </p:cBhvr>
                                      <p:tavLst>
                                        <p:tav tm="0">
                                          <p:val>
                                            <p:strVal val="#ppt_x"/>
                                          </p:val>
                                        </p:tav>
                                        <p:tav tm="100000">
                                          <p:val>
                                            <p:strVal val="#ppt_x"/>
                                          </p:val>
                                        </p:tav>
                                      </p:tavLst>
                                    </p:anim>
                                    <p:anim calcmode="lin" valueType="num">
                                      <p:cBhvr>
                                        <p:cTn id="659"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9"/>
                  </p:tgtEl>
                </p:cond>
              </p:nextCondLst>
            </p:seq>
            <p:seq concurrent="1" nextAc="seek">
              <p:cTn id="660" restart="whenNotActive" fill="hold" evtFilter="cancelBubble" nodeType="interactiveSeq">
                <p:stCondLst>
                  <p:cond evt="onClick" delay="0">
                    <p:tgtEl>
                      <p:spTgt spid="231"/>
                    </p:tgtEl>
                  </p:cond>
                </p:stCondLst>
                <p:endSync evt="end" delay="0">
                  <p:rtn val="all"/>
                </p:endSync>
                <p:childTnLst>
                  <p:par>
                    <p:cTn id="661" fill="hold">
                      <p:stCondLst>
                        <p:cond delay="0"/>
                      </p:stCondLst>
                      <p:childTnLst>
                        <p:par>
                          <p:cTn id="662" fill="hold">
                            <p:stCondLst>
                              <p:cond delay="0"/>
                            </p:stCondLst>
                            <p:childTnLst>
                              <p:par>
                                <p:cTn id="663" presetID="42" presetClass="exit" presetSubtype="0" fill="hold" grpId="1" nodeType="clickEffect">
                                  <p:stCondLst>
                                    <p:cond delay="0"/>
                                  </p:stCondLst>
                                  <p:childTnLst>
                                    <p:animEffect transition="out" filter="fade">
                                      <p:cBhvr>
                                        <p:cTn id="664" dur="1000"/>
                                        <p:tgtEl>
                                          <p:spTgt spid="230"/>
                                        </p:tgtEl>
                                      </p:cBhvr>
                                    </p:animEffect>
                                    <p:anim calcmode="lin" valueType="num">
                                      <p:cBhvr>
                                        <p:cTn id="665" dur="1000"/>
                                        <p:tgtEl>
                                          <p:spTgt spid="230"/>
                                        </p:tgtEl>
                                        <p:attrNameLst>
                                          <p:attrName>ppt_x</p:attrName>
                                        </p:attrNameLst>
                                      </p:cBhvr>
                                      <p:tavLst>
                                        <p:tav tm="0">
                                          <p:val>
                                            <p:strVal val="ppt_x"/>
                                          </p:val>
                                        </p:tav>
                                        <p:tav tm="100000">
                                          <p:val>
                                            <p:strVal val="ppt_x"/>
                                          </p:val>
                                        </p:tav>
                                      </p:tavLst>
                                    </p:anim>
                                    <p:anim calcmode="lin" valueType="num">
                                      <p:cBhvr>
                                        <p:cTn id="666" dur="1000"/>
                                        <p:tgtEl>
                                          <p:spTgt spid="230"/>
                                        </p:tgtEl>
                                        <p:attrNameLst>
                                          <p:attrName>ppt_y</p:attrName>
                                        </p:attrNameLst>
                                      </p:cBhvr>
                                      <p:tavLst>
                                        <p:tav tm="0">
                                          <p:val>
                                            <p:strVal val="ppt_y"/>
                                          </p:val>
                                        </p:tav>
                                        <p:tav tm="100000">
                                          <p:val>
                                            <p:strVal val="ppt_y+.1"/>
                                          </p:val>
                                        </p:tav>
                                      </p:tavLst>
                                    </p:anim>
                                    <p:set>
                                      <p:cBhvr>
                                        <p:cTn id="667" dur="1" fill="hold">
                                          <p:stCondLst>
                                            <p:cond delay="999"/>
                                          </p:stCondLst>
                                        </p:cTn>
                                        <p:tgtEl>
                                          <p:spTgt spid="230"/>
                                        </p:tgtEl>
                                        <p:attrNameLst>
                                          <p:attrName>style.visibility</p:attrName>
                                        </p:attrNameLst>
                                      </p:cBhvr>
                                      <p:to>
                                        <p:strVal val="hidden"/>
                                      </p:to>
                                    </p:set>
                                  </p:childTnLst>
                                </p:cTn>
                              </p:par>
                              <p:par>
                                <p:cTn id="668" presetID="42" presetClass="exit" presetSubtype="0" fill="hold" grpId="1" nodeType="withEffect">
                                  <p:stCondLst>
                                    <p:cond delay="0"/>
                                  </p:stCondLst>
                                  <p:childTnLst>
                                    <p:animEffect transition="out" filter="fade">
                                      <p:cBhvr>
                                        <p:cTn id="669" dur="1000"/>
                                        <p:tgtEl>
                                          <p:spTgt spid="231"/>
                                        </p:tgtEl>
                                      </p:cBhvr>
                                    </p:animEffect>
                                    <p:anim calcmode="lin" valueType="num">
                                      <p:cBhvr>
                                        <p:cTn id="670" dur="1000"/>
                                        <p:tgtEl>
                                          <p:spTgt spid="231"/>
                                        </p:tgtEl>
                                        <p:attrNameLst>
                                          <p:attrName>ppt_x</p:attrName>
                                        </p:attrNameLst>
                                      </p:cBhvr>
                                      <p:tavLst>
                                        <p:tav tm="0">
                                          <p:val>
                                            <p:strVal val="ppt_x"/>
                                          </p:val>
                                        </p:tav>
                                        <p:tav tm="100000">
                                          <p:val>
                                            <p:strVal val="ppt_x"/>
                                          </p:val>
                                        </p:tav>
                                      </p:tavLst>
                                    </p:anim>
                                    <p:anim calcmode="lin" valueType="num">
                                      <p:cBhvr>
                                        <p:cTn id="671" dur="1000"/>
                                        <p:tgtEl>
                                          <p:spTgt spid="231"/>
                                        </p:tgtEl>
                                        <p:attrNameLst>
                                          <p:attrName>ppt_y</p:attrName>
                                        </p:attrNameLst>
                                      </p:cBhvr>
                                      <p:tavLst>
                                        <p:tav tm="0">
                                          <p:val>
                                            <p:strVal val="ppt_y"/>
                                          </p:val>
                                        </p:tav>
                                        <p:tav tm="100000">
                                          <p:val>
                                            <p:strVal val="ppt_y+.1"/>
                                          </p:val>
                                        </p:tav>
                                      </p:tavLst>
                                    </p:anim>
                                    <p:set>
                                      <p:cBhvr>
                                        <p:cTn id="672" dur="1" fill="hold">
                                          <p:stCondLst>
                                            <p:cond delay="999"/>
                                          </p:stCondLst>
                                        </p:cTn>
                                        <p:tgtEl>
                                          <p:spTgt spid="231"/>
                                        </p:tgtEl>
                                        <p:attrNameLst>
                                          <p:attrName>style.visibility</p:attrName>
                                        </p:attrNameLst>
                                      </p:cBhvr>
                                      <p:to>
                                        <p:strVal val="hidden"/>
                                      </p:to>
                                    </p:set>
                                  </p:childTnLst>
                                </p:cTn>
                              </p:par>
                            </p:childTnLst>
                          </p:cTn>
                        </p:par>
                      </p:childTnLst>
                    </p:cTn>
                  </p:par>
                </p:childTnLst>
              </p:cTn>
              <p:nextCondLst>
                <p:cond evt="onClick" delay="0">
                  <p:tgtEl>
                    <p:spTgt spid="231"/>
                  </p:tgtEl>
                </p:cond>
              </p:nextCondLst>
            </p:seq>
            <p:seq concurrent="1" nextAc="seek">
              <p:cTn id="673" restart="whenNotActive" fill="hold" evtFilter="cancelBubble" nodeType="interactiveSeq">
                <p:stCondLst>
                  <p:cond evt="onClick" delay="0">
                    <p:tgtEl>
                      <p:spTgt spid="228"/>
                    </p:tgtEl>
                  </p:cond>
                </p:stCondLst>
                <p:endSync evt="end" delay="0">
                  <p:rtn val="all"/>
                </p:endSync>
                <p:childTnLst>
                  <p:par>
                    <p:cTn id="674" fill="hold">
                      <p:stCondLst>
                        <p:cond delay="0"/>
                      </p:stCondLst>
                      <p:childTnLst>
                        <p:par>
                          <p:cTn id="675" fill="hold">
                            <p:stCondLst>
                              <p:cond delay="0"/>
                            </p:stCondLst>
                            <p:childTnLst>
                              <p:par>
                                <p:cTn id="676" presetID="42" presetClass="exit" presetSubtype="0" fill="hold" grpId="1" nodeType="clickEffect">
                                  <p:stCondLst>
                                    <p:cond delay="0"/>
                                  </p:stCondLst>
                                  <p:childTnLst>
                                    <p:animEffect transition="out" filter="fade">
                                      <p:cBhvr>
                                        <p:cTn id="677" dur="1000"/>
                                        <p:tgtEl>
                                          <p:spTgt spid="227"/>
                                        </p:tgtEl>
                                      </p:cBhvr>
                                    </p:animEffect>
                                    <p:anim calcmode="lin" valueType="num">
                                      <p:cBhvr>
                                        <p:cTn id="678" dur="1000"/>
                                        <p:tgtEl>
                                          <p:spTgt spid="227"/>
                                        </p:tgtEl>
                                        <p:attrNameLst>
                                          <p:attrName>ppt_x</p:attrName>
                                        </p:attrNameLst>
                                      </p:cBhvr>
                                      <p:tavLst>
                                        <p:tav tm="0">
                                          <p:val>
                                            <p:strVal val="ppt_x"/>
                                          </p:val>
                                        </p:tav>
                                        <p:tav tm="100000">
                                          <p:val>
                                            <p:strVal val="ppt_x"/>
                                          </p:val>
                                        </p:tav>
                                      </p:tavLst>
                                    </p:anim>
                                    <p:anim calcmode="lin" valueType="num">
                                      <p:cBhvr>
                                        <p:cTn id="679" dur="1000"/>
                                        <p:tgtEl>
                                          <p:spTgt spid="227"/>
                                        </p:tgtEl>
                                        <p:attrNameLst>
                                          <p:attrName>ppt_y</p:attrName>
                                        </p:attrNameLst>
                                      </p:cBhvr>
                                      <p:tavLst>
                                        <p:tav tm="0">
                                          <p:val>
                                            <p:strVal val="ppt_y"/>
                                          </p:val>
                                        </p:tav>
                                        <p:tav tm="100000">
                                          <p:val>
                                            <p:strVal val="ppt_y+.1"/>
                                          </p:val>
                                        </p:tav>
                                      </p:tavLst>
                                    </p:anim>
                                    <p:set>
                                      <p:cBhvr>
                                        <p:cTn id="680" dur="1" fill="hold">
                                          <p:stCondLst>
                                            <p:cond delay="999"/>
                                          </p:stCondLst>
                                        </p:cTn>
                                        <p:tgtEl>
                                          <p:spTgt spid="227"/>
                                        </p:tgtEl>
                                        <p:attrNameLst>
                                          <p:attrName>style.visibility</p:attrName>
                                        </p:attrNameLst>
                                      </p:cBhvr>
                                      <p:to>
                                        <p:strVal val="hidden"/>
                                      </p:to>
                                    </p:set>
                                  </p:childTnLst>
                                </p:cTn>
                              </p:par>
                              <p:par>
                                <p:cTn id="681" presetID="42" presetClass="exit" presetSubtype="0" fill="hold" grpId="1" nodeType="withEffect">
                                  <p:stCondLst>
                                    <p:cond delay="0"/>
                                  </p:stCondLst>
                                  <p:childTnLst>
                                    <p:animEffect transition="out" filter="fade">
                                      <p:cBhvr>
                                        <p:cTn id="682" dur="1000"/>
                                        <p:tgtEl>
                                          <p:spTgt spid="228"/>
                                        </p:tgtEl>
                                      </p:cBhvr>
                                    </p:animEffect>
                                    <p:anim calcmode="lin" valueType="num">
                                      <p:cBhvr>
                                        <p:cTn id="683" dur="1000"/>
                                        <p:tgtEl>
                                          <p:spTgt spid="228"/>
                                        </p:tgtEl>
                                        <p:attrNameLst>
                                          <p:attrName>ppt_x</p:attrName>
                                        </p:attrNameLst>
                                      </p:cBhvr>
                                      <p:tavLst>
                                        <p:tav tm="0">
                                          <p:val>
                                            <p:strVal val="ppt_x"/>
                                          </p:val>
                                        </p:tav>
                                        <p:tav tm="100000">
                                          <p:val>
                                            <p:strVal val="ppt_x"/>
                                          </p:val>
                                        </p:tav>
                                      </p:tavLst>
                                    </p:anim>
                                    <p:anim calcmode="lin" valueType="num">
                                      <p:cBhvr>
                                        <p:cTn id="684" dur="1000"/>
                                        <p:tgtEl>
                                          <p:spTgt spid="228"/>
                                        </p:tgtEl>
                                        <p:attrNameLst>
                                          <p:attrName>ppt_y</p:attrName>
                                        </p:attrNameLst>
                                      </p:cBhvr>
                                      <p:tavLst>
                                        <p:tav tm="0">
                                          <p:val>
                                            <p:strVal val="ppt_y"/>
                                          </p:val>
                                        </p:tav>
                                        <p:tav tm="100000">
                                          <p:val>
                                            <p:strVal val="ppt_y+.1"/>
                                          </p:val>
                                        </p:tav>
                                      </p:tavLst>
                                    </p:anim>
                                    <p:set>
                                      <p:cBhvr>
                                        <p:cTn id="685" dur="1" fill="hold">
                                          <p:stCondLst>
                                            <p:cond delay="999"/>
                                          </p:stCondLst>
                                        </p:cTn>
                                        <p:tgtEl>
                                          <p:spTgt spid="228"/>
                                        </p:tgtEl>
                                        <p:attrNameLst>
                                          <p:attrName>style.visibility</p:attrName>
                                        </p:attrNameLst>
                                      </p:cBhvr>
                                      <p:to>
                                        <p:strVal val="hidden"/>
                                      </p:to>
                                    </p:set>
                                  </p:childTnLst>
                                </p:cTn>
                              </p:par>
                            </p:childTnLst>
                          </p:cTn>
                        </p:par>
                      </p:childTnLst>
                    </p:cTn>
                  </p:par>
                </p:childTnLst>
              </p:cTn>
              <p:nextCondLst>
                <p:cond evt="onClick" delay="0">
                  <p:tgtEl>
                    <p:spTgt spid="228"/>
                  </p:tgtEl>
                </p:cond>
              </p:nextCondLst>
            </p:seq>
            <p:seq concurrent="1" nextAc="seek">
              <p:cTn id="686" restart="whenNotActive" fill="hold" evtFilter="cancelBubble" nodeType="interactiveSeq">
                <p:stCondLst>
                  <p:cond evt="onClick" delay="0">
                    <p:tgtEl>
                      <p:spTgt spid="2"/>
                    </p:tgtEl>
                  </p:cond>
                </p:stCondLst>
                <p:endSync evt="end" delay="0">
                  <p:rtn val="all"/>
                </p:endSync>
                <p:childTnLst>
                  <p:par>
                    <p:cTn id="687" fill="hold">
                      <p:stCondLst>
                        <p:cond delay="0"/>
                      </p:stCondLst>
                      <p:childTnLst>
                        <p:par>
                          <p:cTn id="688" fill="hold">
                            <p:stCondLst>
                              <p:cond delay="0"/>
                            </p:stCondLst>
                            <p:childTnLst>
                              <p:par>
                                <p:cTn id="689" presetID="42" presetClass="entr" presetSubtype="0" fill="hold" nodeType="clickEffect">
                                  <p:stCondLst>
                                    <p:cond delay="0"/>
                                  </p:stCondLst>
                                  <p:childTnLst>
                                    <p:set>
                                      <p:cBhvr>
                                        <p:cTn id="690" dur="1" fill="hold">
                                          <p:stCondLst>
                                            <p:cond delay="0"/>
                                          </p:stCondLst>
                                        </p:cTn>
                                        <p:tgtEl>
                                          <p:spTgt spid="6"/>
                                        </p:tgtEl>
                                        <p:attrNameLst>
                                          <p:attrName>style.visibility</p:attrName>
                                        </p:attrNameLst>
                                      </p:cBhvr>
                                      <p:to>
                                        <p:strVal val="visible"/>
                                      </p:to>
                                    </p:set>
                                    <p:animEffect transition="in" filter="fade">
                                      <p:cBhvr>
                                        <p:cTn id="691" dur="1000"/>
                                        <p:tgtEl>
                                          <p:spTgt spid="6"/>
                                        </p:tgtEl>
                                      </p:cBhvr>
                                    </p:animEffect>
                                    <p:anim calcmode="lin" valueType="num">
                                      <p:cBhvr>
                                        <p:cTn id="692" dur="1000" fill="hold"/>
                                        <p:tgtEl>
                                          <p:spTgt spid="6"/>
                                        </p:tgtEl>
                                        <p:attrNameLst>
                                          <p:attrName>ppt_x</p:attrName>
                                        </p:attrNameLst>
                                      </p:cBhvr>
                                      <p:tavLst>
                                        <p:tav tm="0">
                                          <p:val>
                                            <p:strVal val="#ppt_x"/>
                                          </p:val>
                                        </p:tav>
                                        <p:tav tm="100000">
                                          <p:val>
                                            <p:strVal val="#ppt_x"/>
                                          </p:val>
                                        </p:tav>
                                      </p:tavLst>
                                    </p:anim>
                                    <p:anim calcmode="lin" valueType="num">
                                      <p:cBhvr>
                                        <p:cTn id="693" dur="1000" fill="hold"/>
                                        <p:tgtEl>
                                          <p:spTgt spid="6"/>
                                        </p:tgtEl>
                                        <p:attrNameLst>
                                          <p:attrName>ppt_y</p:attrName>
                                        </p:attrNameLst>
                                      </p:cBhvr>
                                      <p:tavLst>
                                        <p:tav tm="0">
                                          <p:val>
                                            <p:strVal val="#ppt_y+.1"/>
                                          </p:val>
                                        </p:tav>
                                        <p:tav tm="100000">
                                          <p:val>
                                            <p:strVal val="#ppt_y"/>
                                          </p:val>
                                        </p:tav>
                                      </p:tavLst>
                                    </p:anim>
                                  </p:childTnLst>
                                </p:cTn>
                              </p:par>
                              <p:par>
                                <p:cTn id="694" presetID="42" presetClass="entr" presetSubtype="0" fill="hold" grpId="0" nodeType="withEffect">
                                  <p:stCondLst>
                                    <p:cond delay="0"/>
                                  </p:stCondLst>
                                  <p:childTnLst>
                                    <p:set>
                                      <p:cBhvr>
                                        <p:cTn id="695" dur="1" fill="hold">
                                          <p:stCondLst>
                                            <p:cond delay="0"/>
                                          </p:stCondLst>
                                        </p:cTn>
                                        <p:tgtEl>
                                          <p:spTgt spid="235"/>
                                        </p:tgtEl>
                                        <p:attrNameLst>
                                          <p:attrName>style.visibility</p:attrName>
                                        </p:attrNameLst>
                                      </p:cBhvr>
                                      <p:to>
                                        <p:strVal val="visible"/>
                                      </p:to>
                                    </p:set>
                                    <p:animEffect transition="in" filter="fade">
                                      <p:cBhvr>
                                        <p:cTn id="696" dur="1000"/>
                                        <p:tgtEl>
                                          <p:spTgt spid="235"/>
                                        </p:tgtEl>
                                      </p:cBhvr>
                                    </p:animEffect>
                                    <p:anim calcmode="lin" valueType="num">
                                      <p:cBhvr>
                                        <p:cTn id="697" dur="1000" fill="hold"/>
                                        <p:tgtEl>
                                          <p:spTgt spid="235"/>
                                        </p:tgtEl>
                                        <p:attrNameLst>
                                          <p:attrName>ppt_x</p:attrName>
                                        </p:attrNameLst>
                                      </p:cBhvr>
                                      <p:tavLst>
                                        <p:tav tm="0">
                                          <p:val>
                                            <p:strVal val="#ppt_x"/>
                                          </p:val>
                                        </p:tav>
                                        <p:tav tm="100000">
                                          <p:val>
                                            <p:strVal val="#ppt_x"/>
                                          </p:val>
                                        </p:tav>
                                      </p:tavLst>
                                    </p:anim>
                                    <p:anim calcmode="lin" valueType="num">
                                      <p:cBhvr>
                                        <p:cTn id="698" dur="1000" fill="hold"/>
                                        <p:tgtEl>
                                          <p:spTgt spid="23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seq concurrent="1" nextAc="seek">
              <p:cTn id="699" restart="whenNotActive" fill="hold" evtFilter="cancelBubble" nodeType="interactiveSeq">
                <p:stCondLst>
                  <p:cond evt="onClick" delay="0">
                    <p:tgtEl>
                      <p:spTgt spid="235"/>
                    </p:tgtEl>
                  </p:cond>
                </p:stCondLst>
                <p:endSync evt="end" delay="0">
                  <p:rtn val="all"/>
                </p:endSync>
                <p:childTnLst>
                  <p:par>
                    <p:cTn id="700" fill="hold">
                      <p:stCondLst>
                        <p:cond delay="0"/>
                      </p:stCondLst>
                      <p:childTnLst>
                        <p:par>
                          <p:cTn id="701" fill="hold">
                            <p:stCondLst>
                              <p:cond delay="0"/>
                            </p:stCondLst>
                            <p:childTnLst>
                              <p:par>
                                <p:cTn id="702" presetID="42" presetClass="exit" presetSubtype="0" fill="hold" nodeType="clickEffect">
                                  <p:stCondLst>
                                    <p:cond delay="0"/>
                                  </p:stCondLst>
                                  <p:childTnLst>
                                    <p:animEffect transition="out" filter="fade">
                                      <p:cBhvr>
                                        <p:cTn id="703" dur="1000"/>
                                        <p:tgtEl>
                                          <p:spTgt spid="6"/>
                                        </p:tgtEl>
                                      </p:cBhvr>
                                    </p:animEffect>
                                    <p:anim calcmode="lin" valueType="num">
                                      <p:cBhvr>
                                        <p:cTn id="704" dur="1000"/>
                                        <p:tgtEl>
                                          <p:spTgt spid="6"/>
                                        </p:tgtEl>
                                        <p:attrNameLst>
                                          <p:attrName>ppt_x</p:attrName>
                                        </p:attrNameLst>
                                      </p:cBhvr>
                                      <p:tavLst>
                                        <p:tav tm="0">
                                          <p:val>
                                            <p:strVal val="ppt_x"/>
                                          </p:val>
                                        </p:tav>
                                        <p:tav tm="100000">
                                          <p:val>
                                            <p:strVal val="ppt_x"/>
                                          </p:val>
                                        </p:tav>
                                      </p:tavLst>
                                    </p:anim>
                                    <p:anim calcmode="lin" valueType="num">
                                      <p:cBhvr>
                                        <p:cTn id="705" dur="1000"/>
                                        <p:tgtEl>
                                          <p:spTgt spid="6"/>
                                        </p:tgtEl>
                                        <p:attrNameLst>
                                          <p:attrName>ppt_y</p:attrName>
                                        </p:attrNameLst>
                                      </p:cBhvr>
                                      <p:tavLst>
                                        <p:tav tm="0">
                                          <p:val>
                                            <p:strVal val="ppt_y"/>
                                          </p:val>
                                        </p:tav>
                                        <p:tav tm="100000">
                                          <p:val>
                                            <p:strVal val="ppt_y+.1"/>
                                          </p:val>
                                        </p:tav>
                                      </p:tavLst>
                                    </p:anim>
                                    <p:set>
                                      <p:cBhvr>
                                        <p:cTn id="706" dur="1" fill="hold">
                                          <p:stCondLst>
                                            <p:cond delay="999"/>
                                          </p:stCondLst>
                                        </p:cTn>
                                        <p:tgtEl>
                                          <p:spTgt spid="6"/>
                                        </p:tgtEl>
                                        <p:attrNameLst>
                                          <p:attrName>style.visibility</p:attrName>
                                        </p:attrNameLst>
                                      </p:cBhvr>
                                      <p:to>
                                        <p:strVal val="hidden"/>
                                      </p:to>
                                    </p:set>
                                  </p:childTnLst>
                                </p:cTn>
                              </p:par>
                              <p:par>
                                <p:cTn id="707" presetID="42" presetClass="exit" presetSubtype="0" fill="hold" grpId="1" nodeType="withEffect">
                                  <p:stCondLst>
                                    <p:cond delay="0"/>
                                  </p:stCondLst>
                                  <p:childTnLst>
                                    <p:animEffect transition="out" filter="fade">
                                      <p:cBhvr>
                                        <p:cTn id="708" dur="1000"/>
                                        <p:tgtEl>
                                          <p:spTgt spid="235"/>
                                        </p:tgtEl>
                                      </p:cBhvr>
                                    </p:animEffect>
                                    <p:anim calcmode="lin" valueType="num">
                                      <p:cBhvr>
                                        <p:cTn id="709" dur="1000"/>
                                        <p:tgtEl>
                                          <p:spTgt spid="235"/>
                                        </p:tgtEl>
                                        <p:attrNameLst>
                                          <p:attrName>ppt_x</p:attrName>
                                        </p:attrNameLst>
                                      </p:cBhvr>
                                      <p:tavLst>
                                        <p:tav tm="0">
                                          <p:val>
                                            <p:strVal val="ppt_x"/>
                                          </p:val>
                                        </p:tav>
                                        <p:tav tm="100000">
                                          <p:val>
                                            <p:strVal val="ppt_x"/>
                                          </p:val>
                                        </p:tav>
                                      </p:tavLst>
                                    </p:anim>
                                    <p:anim calcmode="lin" valueType="num">
                                      <p:cBhvr>
                                        <p:cTn id="710" dur="1000"/>
                                        <p:tgtEl>
                                          <p:spTgt spid="235"/>
                                        </p:tgtEl>
                                        <p:attrNameLst>
                                          <p:attrName>ppt_y</p:attrName>
                                        </p:attrNameLst>
                                      </p:cBhvr>
                                      <p:tavLst>
                                        <p:tav tm="0">
                                          <p:val>
                                            <p:strVal val="ppt_y"/>
                                          </p:val>
                                        </p:tav>
                                        <p:tav tm="100000">
                                          <p:val>
                                            <p:strVal val="ppt_y+.1"/>
                                          </p:val>
                                        </p:tav>
                                      </p:tavLst>
                                    </p:anim>
                                    <p:set>
                                      <p:cBhvr>
                                        <p:cTn id="711" dur="1" fill="hold">
                                          <p:stCondLst>
                                            <p:cond delay="999"/>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5"/>
                  </p:tgtEl>
                </p:cond>
              </p:nextCondLst>
            </p:seq>
          </p:childTnLst>
        </p:cTn>
      </p:par>
    </p:tnLst>
    <p:bldLst>
      <p:bldP spid="2" grpId="0" animBg="1"/>
      <p:bldP spid="196" grpId="0" animBg="1"/>
      <p:bldP spid="225" grpId="0" animBg="1"/>
      <p:bldP spid="225" grpId="1" animBg="1"/>
      <p:bldP spid="229" grpId="0"/>
      <p:bldP spid="229" grpId="1"/>
      <p:bldP spid="232" grpId="0" animBg="1"/>
      <p:bldP spid="232" grpId="1" animBg="1"/>
      <p:bldP spid="233" grpId="0"/>
      <p:bldP spid="233" grpId="1"/>
      <p:bldP spid="236" grpId="0" animBg="1"/>
      <p:bldP spid="236" grpId="1" animBg="1"/>
      <p:bldP spid="237" grpId="0"/>
      <p:bldP spid="237" grpId="1"/>
      <p:bldP spid="238" grpId="0" animBg="1"/>
      <p:bldP spid="238" grpId="1" animBg="1"/>
      <p:bldP spid="239" grpId="0"/>
      <p:bldP spid="239" grpId="1"/>
      <p:bldP spid="240" grpId="0" animBg="1"/>
      <p:bldP spid="240" grpId="1" animBg="1"/>
      <p:bldP spid="241" grpId="0"/>
      <p:bldP spid="241" grpId="1"/>
      <p:bldP spid="244" grpId="0" animBg="1"/>
      <p:bldP spid="244" grpId="1" animBg="1"/>
      <p:bldP spid="245" grpId="0"/>
      <p:bldP spid="245" grpId="1"/>
      <p:bldP spid="246" grpId="0" animBg="1"/>
      <p:bldP spid="246" grpId="1" animBg="1"/>
      <p:bldP spid="247" grpId="0"/>
      <p:bldP spid="247" grpId="1"/>
      <p:bldP spid="248" grpId="0" animBg="1"/>
      <p:bldP spid="248" grpId="1" animBg="1"/>
      <p:bldP spid="249" grpId="0"/>
      <p:bldP spid="249" grpId="1"/>
      <p:bldP spid="152" grpId="0" animBg="1"/>
      <p:bldP spid="152" grpId="1" animBg="1"/>
      <p:bldP spid="153" grpId="0"/>
      <p:bldP spid="153" grpId="1"/>
      <p:bldP spid="154" grpId="0" animBg="1"/>
      <p:bldP spid="154" grpId="1" animBg="1"/>
      <p:bldP spid="155" grpId="0"/>
      <p:bldP spid="155" grpId="1"/>
      <p:bldP spid="156" grpId="0" animBg="1"/>
      <p:bldP spid="156" grpId="1" animBg="1"/>
      <p:bldP spid="157" grpId="0"/>
      <p:bldP spid="157" grpId="1"/>
      <p:bldP spid="158" grpId="0" animBg="1"/>
      <p:bldP spid="158" grpId="1" animBg="1"/>
      <p:bldP spid="159" grpId="0"/>
      <p:bldP spid="159" grpId="1"/>
      <p:bldP spid="160" grpId="0" animBg="1"/>
      <p:bldP spid="160" grpId="1" animBg="1"/>
      <p:bldP spid="161" grpId="0"/>
      <p:bldP spid="161" grpId="1"/>
      <p:bldP spid="162" grpId="0" animBg="1"/>
      <p:bldP spid="162" grpId="1" animBg="1"/>
      <p:bldP spid="163" grpId="0"/>
      <p:bldP spid="163" grpId="1"/>
      <p:bldP spid="164" grpId="0" animBg="1"/>
      <p:bldP spid="164" grpId="1" animBg="1"/>
      <p:bldP spid="165" grpId="0"/>
      <p:bldP spid="165" grpId="1"/>
      <p:bldP spid="166" grpId="0" animBg="1"/>
      <p:bldP spid="166" grpId="1" animBg="1"/>
      <p:bldP spid="167" grpId="0"/>
      <p:bldP spid="167" grpId="1"/>
      <p:bldP spid="168" grpId="0" animBg="1"/>
      <p:bldP spid="168" grpId="1" animBg="1"/>
      <p:bldP spid="169" grpId="0"/>
      <p:bldP spid="169" grpId="1"/>
      <p:bldP spid="170" grpId="0" animBg="1"/>
      <p:bldP spid="170" grpId="1" animBg="1"/>
      <p:bldP spid="171" grpId="0"/>
      <p:bldP spid="171" grpId="1"/>
      <p:bldP spid="172" grpId="0" animBg="1"/>
      <p:bldP spid="172" grpId="1" animBg="1"/>
      <p:bldP spid="174" grpId="0"/>
      <p:bldP spid="174" grpId="1"/>
      <p:bldP spid="227" grpId="0" animBg="1"/>
      <p:bldP spid="227" grpId="1" animBg="1"/>
      <p:bldP spid="228" grpId="0"/>
      <p:bldP spid="228" grpId="1"/>
      <p:bldP spid="230" grpId="0" animBg="1"/>
      <p:bldP spid="230" grpId="1" animBg="1"/>
      <p:bldP spid="231" grpId="0"/>
      <p:bldP spid="231" grpId="1"/>
      <p:bldP spid="235" grpId="0"/>
      <p:bldP spid="23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2664</Words>
  <Application>Microsoft Office PowerPoint</Application>
  <PresentationFormat>Personalizzato</PresentationFormat>
  <Paragraphs>260</Paragraphs>
  <Slides>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vt:i4>
      </vt:variant>
    </vt:vector>
  </HeadingPairs>
  <TitlesOfParts>
    <vt:vector size="6" baseType="lpstr">
      <vt:lpstr>Arial</vt:lpstr>
      <vt:lpstr>Open Sans</vt:lpstr>
      <vt:lpstr>Calibri</vt:lpstr>
      <vt:lpstr>Calibri Light</vt:lpstr>
      <vt:lpstr>Office Theme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Alessandro</dc:creator>
  <cp:lastModifiedBy>Cappelletti Valentina</cp:lastModifiedBy>
  <cp:revision>126</cp:revision>
  <dcterms:created xsi:type="dcterms:W3CDTF">2018-02-23T16:07:36Z</dcterms:created>
  <dcterms:modified xsi:type="dcterms:W3CDTF">2018-03-14T13:18:14Z</dcterms:modified>
</cp:coreProperties>
</file>