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52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, 2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, 3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22/11/17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‹n.›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1800" dirty="0" smtClean="0"/>
              <a:t>CGIL</a:t>
            </a: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21200" y="3384176"/>
            <a:ext cx="3543300" cy="616324"/>
          </a:xfrm>
        </p:spPr>
        <p:txBody>
          <a:bodyPr>
            <a:normAutofit fontScale="92500"/>
          </a:bodyPr>
          <a:lstStyle/>
          <a:p>
            <a:r>
              <a:rPr lang="it-IT" dirty="0"/>
              <a:t>Progetto di lavoro per la realizzazione della Carta </a:t>
            </a:r>
            <a:r>
              <a:rPr lang="it-IT" dirty="0" smtClean="0"/>
              <a:t>della Qualità dei Servizi e delle Tutele Individuali della CGIL Lombardia</a:t>
            </a:r>
          </a:p>
          <a:p>
            <a:endParaRPr lang="it-IT" sz="1200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complessità organizzativa		       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Forma giuridica diversa dei tre servizi.</a:t>
            </a:r>
          </a:p>
          <a:p>
            <a:r>
              <a:rPr lang="it-IT" dirty="0" smtClean="0"/>
              <a:t>Presenza e funzioni delle Istituzioni pubbliche e/o soggetti terzi nella definizione del servizio.</a:t>
            </a:r>
          </a:p>
          <a:p>
            <a:r>
              <a:rPr lang="it-IT" dirty="0" smtClean="0"/>
              <a:t>Il </a:t>
            </a:r>
            <a:r>
              <a:rPr lang="it-IT" dirty="0"/>
              <a:t>tema del monitoraggio sul raggiungimento e l’adeguatezza degli </a:t>
            </a:r>
            <a:r>
              <a:rPr lang="it-IT" dirty="0" smtClean="0"/>
              <a:t>standard e le modalità di composizione delle eventuali controversie tra cliente/associato ed erogatore del servizio.</a:t>
            </a:r>
          </a:p>
          <a:p>
            <a:r>
              <a:rPr lang="it-IT" dirty="0" smtClean="0"/>
              <a:t>Necessità/Disponibilità interlocuzione sui diversi livelli di responsabilità.</a:t>
            </a:r>
          </a:p>
        </p:txBody>
      </p:sp>
      <p:pic>
        <p:nvPicPr>
          <p:cNvPr id="4" name="Immagine 3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la </a:t>
            </a:r>
            <a:r>
              <a:rPr lang="it-IT" i="1" dirty="0" smtClean="0"/>
              <a:t>Carta dei Servizi</a:t>
            </a:r>
            <a:endParaRPr lang="it-IT" i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i="1" dirty="0" smtClean="0"/>
              <a:t>Carta dei Servizi </a:t>
            </a:r>
            <a:r>
              <a:rPr lang="it-IT" dirty="0" smtClean="0"/>
              <a:t>è un impegno e un valore verso i clienti/associati.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Carta dei Servizi </a:t>
            </a:r>
            <a:r>
              <a:rPr lang="it-IT" dirty="0" smtClean="0"/>
              <a:t>è sostanza e innovazione.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Carta dei Servizi </a:t>
            </a:r>
            <a:r>
              <a:rPr lang="it-IT" dirty="0" smtClean="0"/>
              <a:t>è una proposta di trasparenza.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Carta dei Servizi </a:t>
            </a:r>
            <a:r>
              <a:rPr lang="it-IT" dirty="0" smtClean="0"/>
              <a:t>è un patto con le cittadine e i cittadini.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Carta dei Servizi </a:t>
            </a:r>
            <a:r>
              <a:rPr lang="it-IT" dirty="0" smtClean="0"/>
              <a:t>è uno strumento di produzione di Qualità.</a:t>
            </a:r>
            <a:endParaRPr lang="it-IT" dirty="0"/>
          </a:p>
        </p:txBody>
      </p:sp>
      <p:pic>
        <p:nvPicPr>
          <p:cNvPr id="6" name="Immagine 5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la </a:t>
            </a:r>
            <a:r>
              <a:rPr lang="it-IT" i="1" dirty="0" smtClean="0"/>
              <a:t>Carta dei Servizi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0" y="2020889"/>
            <a:ext cx="4946602" cy="1890712"/>
          </a:xfrm>
        </p:spPr>
        <p:txBody>
          <a:bodyPr/>
          <a:lstStyle/>
          <a:p>
            <a:r>
              <a:rPr lang="it-IT" dirty="0" smtClean="0"/>
              <a:t>Per offrire Valore</a:t>
            </a:r>
          </a:p>
          <a:p>
            <a:r>
              <a:rPr lang="it-IT" dirty="0" smtClean="0"/>
              <a:t>Per aggiungere Trasparenza</a:t>
            </a:r>
          </a:p>
          <a:p>
            <a:r>
              <a:rPr lang="it-IT" dirty="0"/>
              <a:t>Per misurare la Qualità</a:t>
            </a:r>
          </a:p>
          <a:p>
            <a:endParaRPr lang="it-IT" dirty="0"/>
          </a:p>
        </p:txBody>
      </p:sp>
      <p:pic>
        <p:nvPicPr>
          <p:cNvPr id="4" name="Immagine 3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430636" y="3760788"/>
            <a:ext cx="4946602" cy="189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28800" indent="-227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2270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Oggi i “clienti” hanno un interesse attivo a quello che i fornitori danno loro e in come funzionano.</a:t>
            </a:r>
          </a:p>
          <a:p>
            <a:r>
              <a:rPr lang="it-IT" dirty="0" smtClean="0"/>
              <a:t>L’aumento delle informazioni disponibili genera redistribuzione della conoscenza.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llout 13 5"/>
          <p:cNvSpPr/>
          <p:nvPr/>
        </p:nvSpPr>
        <p:spPr>
          <a:xfrm>
            <a:off x="1066800" y="4965700"/>
            <a:ext cx="1930400" cy="1384300"/>
          </a:xfrm>
          <a:prstGeom prst="accentBorderCallout1">
            <a:avLst>
              <a:gd name="adj1" fmla="val 4178"/>
              <a:gd name="adj2" fmla="val 128509"/>
              <a:gd name="adj3" fmla="val 50872"/>
              <a:gd name="adj4" fmla="val 1017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Ciò non significa necessariamente che il mondo stia diventando più saggio, ma influenza certo i rapporti tra cliente e fornitore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8928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Costruire la Carta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Idea, percorso, processo</a:t>
            </a:r>
            <a:endParaRPr lang="it-IT" dirty="0"/>
          </a:p>
        </p:txBody>
      </p:sp>
      <p:pic>
        <p:nvPicPr>
          <p:cNvPr id="5" name="Immagine 4" descr="Logo Federconsumatori Lombardia jpg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738927">
            <a:off x="257079" y="581112"/>
            <a:ext cx="4800600" cy="886968"/>
          </a:xfrm>
        </p:spPr>
        <p:txBody>
          <a:bodyPr/>
          <a:lstStyle/>
          <a:p>
            <a:r>
              <a:rPr lang="it-IT" dirty="0" err="1" smtClean="0"/>
              <a:t>Customer</a:t>
            </a:r>
            <a:r>
              <a:rPr lang="it-IT" dirty="0"/>
              <a:t>,</a:t>
            </a:r>
            <a:r>
              <a:rPr lang="it-IT" dirty="0" smtClean="0"/>
              <a:t> Carta, Certificati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60106" y="3279192"/>
            <a:ext cx="2463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Qualità percepita.</a:t>
            </a:r>
          </a:p>
          <a:p>
            <a:r>
              <a:rPr lang="it-IT" sz="1600" dirty="0" smtClean="0"/>
              <a:t>I servizi e le tutele individuali della CGIL Lombardia, sottoposti a valutazione, hanno ottenuto voti buoni o sufficienti.</a:t>
            </a:r>
          </a:p>
          <a:p>
            <a:r>
              <a:rPr lang="it-IT" sz="1400" dirty="0" smtClean="0"/>
              <a:t>(Indagine </a:t>
            </a:r>
            <a:r>
              <a:rPr lang="it-IT" sz="1400" dirty="0" err="1" smtClean="0"/>
              <a:t>Ipsos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842000" y="1663700"/>
            <a:ext cx="2984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Qualità reale.</a:t>
            </a:r>
          </a:p>
          <a:p>
            <a:r>
              <a:rPr lang="it-IT" sz="1600" dirty="0" smtClean="0"/>
              <a:t>I servizi erogati sono codificati secondo standard oggettivi misurabili e verificabili senza coinvolgimento emozionale.</a:t>
            </a:r>
          </a:p>
          <a:p>
            <a:endParaRPr lang="it-IT" dirty="0"/>
          </a:p>
        </p:txBody>
      </p:sp>
      <p:pic>
        <p:nvPicPr>
          <p:cNvPr id="6" name="Immagine 5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45200"/>
            <a:ext cx="825500" cy="825500"/>
          </a:xfrm>
          <a:prstGeom prst="rect">
            <a:avLst/>
          </a:prstGeom>
        </p:spPr>
      </p:pic>
      <p:sp>
        <p:nvSpPr>
          <p:cNvPr id="7" name="Arco a tutto sesto 6"/>
          <p:cNvSpPr/>
          <p:nvPr/>
        </p:nvSpPr>
        <p:spPr>
          <a:xfrm rot="20026205">
            <a:off x="3379298" y="1898572"/>
            <a:ext cx="1294263" cy="99334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Arco a tutto sesto 7"/>
          <p:cNvSpPr/>
          <p:nvPr/>
        </p:nvSpPr>
        <p:spPr>
          <a:xfrm rot="5583974">
            <a:off x="7733217" y="3667473"/>
            <a:ext cx="1119763" cy="914400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92700" y="4660205"/>
            <a:ext cx="2984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 Qualità </a:t>
            </a:r>
            <a:r>
              <a:rPr lang="it-IT" b="1" dirty="0" smtClean="0"/>
              <a:t>di Processo.</a:t>
            </a:r>
            <a:endParaRPr lang="it-IT" b="1" dirty="0" smtClean="0"/>
          </a:p>
          <a:p>
            <a:r>
              <a:rPr lang="it-IT" sz="1600" dirty="0" smtClean="0"/>
              <a:t>I servizi erogati sono </a:t>
            </a:r>
            <a:r>
              <a:rPr lang="it-IT" sz="1600" dirty="0" smtClean="0"/>
              <a:t>certificati. Certificazioni di Qualità</a:t>
            </a:r>
            <a:endParaRPr lang="it-IT" sz="1600" dirty="0" smtClean="0"/>
          </a:p>
          <a:p>
            <a:endParaRPr lang="it-IT" dirty="0"/>
          </a:p>
        </p:txBody>
      </p:sp>
      <p:sp>
        <p:nvSpPr>
          <p:cNvPr id="10" name="Arco a tutto sesto 9"/>
          <p:cNvSpPr/>
          <p:nvPr/>
        </p:nvSpPr>
        <p:spPr>
          <a:xfrm rot="11858281">
            <a:off x="3582496" y="5344765"/>
            <a:ext cx="1294263" cy="993348"/>
          </a:xfrm>
          <a:prstGeom prst="blockArc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97300" y="2118658"/>
            <a:ext cx="4127500" cy="1399241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La “somma” delle Qualità permette alle organizzazioni di leggere la situazione e migliorare insieme percezione e realtà.</a:t>
            </a:r>
            <a:endParaRPr lang="it-IT" sz="1800" dirty="0"/>
          </a:p>
        </p:txBody>
      </p:sp>
      <p:pic>
        <p:nvPicPr>
          <p:cNvPr id="4" name="Immagine 3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-20093" r="-20093"/>
          <a:stretch>
            <a:fillRect/>
          </a:stretch>
        </p:blipFill>
        <p:spPr>
          <a:xfrm>
            <a:off x="3021107" y="2474426"/>
            <a:ext cx="2008093" cy="1432440"/>
          </a:xfrm>
        </p:spPr>
      </p:pic>
      <p:pic>
        <p:nvPicPr>
          <p:cNvPr id="11" name="Segnaposto immagine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-16986" r="-16986"/>
          <a:stretch>
            <a:fillRect/>
          </a:stretch>
        </p:blipFill>
        <p:spPr>
          <a:xfrm>
            <a:off x="3021013" y="442913"/>
            <a:ext cx="2008187" cy="1498964"/>
          </a:xfrm>
        </p:spPr>
      </p:pic>
      <p:pic>
        <p:nvPicPr>
          <p:cNvPr id="13" name="Segnaposto immagine 12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-20093" r="-20093"/>
          <a:stretch>
            <a:fillRect/>
          </a:stretch>
        </p:blipFill>
        <p:spPr>
          <a:xfrm flipV="1">
            <a:off x="3021107" y="4598705"/>
            <a:ext cx="2008093" cy="1432440"/>
          </a:xfrm>
        </p:spPr>
      </p:pic>
      <p:sp>
        <p:nvSpPr>
          <p:cNvPr id="5" name="Segnaposto testo 4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1207449"/>
          </a:xfrm>
        </p:spPr>
        <p:txBody>
          <a:bodyPr/>
          <a:lstStyle/>
          <a:p>
            <a:r>
              <a:rPr lang="it-IT" sz="1400" dirty="0" smtClean="0"/>
              <a:t>Raccolta degli standard eventualmente presenti in tutti i territori e per i tre </a:t>
            </a:r>
            <a:r>
              <a:rPr lang="it-IT" sz="1400" dirty="0" smtClean="0"/>
              <a:t>servizi/tutele.</a:t>
            </a:r>
            <a:endParaRPr lang="it-IT" sz="140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0"/>
          </p:nvPr>
        </p:nvSpPr>
        <p:spPr>
          <a:xfrm>
            <a:off x="5840505" y="2789391"/>
            <a:ext cx="2524126" cy="674687"/>
          </a:xfrm>
        </p:spPr>
        <p:txBody>
          <a:bodyPr/>
          <a:lstStyle/>
          <a:p>
            <a:r>
              <a:rPr lang="it-IT" sz="1400" dirty="0" smtClean="0"/>
              <a:t>Comparazione e sintesi degli standard raccolti. Costruzione standard.</a:t>
            </a:r>
            <a:endParaRPr lang="it-IT" sz="140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22"/>
          </p:nvPr>
        </p:nvSpPr>
        <p:spPr>
          <a:xfrm>
            <a:off x="5840505" y="4615215"/>
            <a:ext cx="2524126" cy="674687"/>
          </a:xfrm>
        </p:spPr>
        <p:txBody>
          <a:bodyPr/>
          <a:lstStyle/>
          <a:p>
            <a:r>
              <a:rPr lang="it-IT" sz="1400" dirty="0" smtClean="0"/>
              <a:t>Produzione bozza documento. Stesura Carta.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47700" y="4241800"/>
            <a:ext cx="215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Processo.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Cosa</a:t>
            </a:r>
            <a:r>
              <a:rPr lang="it-IT" dirty="0" smtClean="0"/>
              <a:t> fare per costruire la Carta dei tre </a:t>
            </a:r>
            <a:r>
              <a:rPr lang="it-IT" i="1" dirty="0" smtClean="0"/>
              <a:t>Servizi</a:t>
            </a:r>
            <a:r>
              <a:rPr lang="it-IT" dirty="0" smtClean="0"/>
              <a:t>: fiscale, previdenziale, vertenziale.</a:t>
            </a:r>
            <a:endParaRPr lang="it-IT" dirty="0"/>
          </a:p>
        </p:txBody>
      </p:sp>
      <p:pic>
        <p:nvPicPr>
          <p:cNvPr id="15" name="Immagine 14" descr="Logo Federconsumatori Lombardia jpg.jp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  <p:sp>
        <p:nvSpPr>
          <p:cNvPr id="3" name="Freccia giù 2"/>
          <p:cNvSpPr/>
          <p:nvPr/>
        </p:nvSpPr>
        <p:spPr>
          <a:xfrm>
            <a:off x="6731000" y="1866900"/>
            <a:ext cx="393700" cy="5851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giù 15"/>
          <p:cNvSpPr/>
          <p:nvPr/>
        </p:nvSpPr>
        <p:spPr>
          <a:xfrm>
            <a:off x="6743700" y="3877667"/>
            <a:ext cx="393700" cy="5851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881" r="24881"/>
          <a:stretch>
            <a:fillRect/>
          </a:stretch>
        </p:blipFill>
        <p:spPr>
          <a:xfrm rot="5400000">
            <a:off x="4584700" y="1603375"/>
            <a:ext cx="3475038" cy="3475038"/>
          </a:xfr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Processo</a:t>
            </a:r>
            <a:endParaRPr lang="it-IT" dirty="0"/>
          </a:p>
        </p:txBody>
      </p:sp>
      <p:pic>
        <p:nvPicPr>
          <p:cNvPr id="5" name="Immagine 4" descr="Logo Federconsumatori Lombardia jpg.jp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complessità organizzativa		       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costruzione della Carta per i tre Servizi e Tutele Individuali della CGIL Lombardia impatta in una complessità di processo legata alla complessità dell’Organizzazione.</a:t>
            </a:r>
          </a:p>
          <a:p>
            <a:r>
              <a:rPr lang="it-IT" dirty="0" smtClean="0"/>
              <a:t>E’ necessario il coinvolgimento, già in fase di ideazione, dei gruppi dirigenti dei servizi, sia a livello regionale, sia a livello </a:t>
            </a:r>
            <a:r>
              <a:rPr lang="it-IT" dirty="0" smtClean="0"/>
              <a:t>territoriale con le Camere del Lavoro.</a:t>
            </a:r>
            <a:endParaRPr lang="it-IT" dirty="0" smtClean="0"/>
          </a:p>
          <a:p>
            <a:r>
              <a:rPr lang="it-IT" dirty="0" smtClean="0"/>
              <a:t>E’ importante </a:t>
            </a:r>
            <a:r>
              <a:rPr lang="it-IT" dirty="0" smtClean="0"/>
              <a:t>la partecipazione anche </a:t>
            </a:r>
            <a:r>
              <a:rPr lang="it-IT" dirty="0" smtClean="0"/>
              <a:t>dei singoli operatori del servizio che devono conoscere “prima” la costruzione di uno strumento di misurazione della Qualità.</a:t>
            </a:r>
            <a:endParaRPr lang="it-IT" dirty="0"/>
          </a:p>
        </p:txBody>
      </p:sp>
      <p:pic>
        <p:nvPicPr>
          <p:cNvPr id="4" name="Immagine 3" descr="Logo Federconsumatori Lombardia jpg.jp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6032500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pirazione">
  <a:themeElements>
    <a:clrScheme name="Impostazioni personalizzate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FE7E44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Ispirazione.thmx</Template>
  <TotalTime>275</TotalTime>
  <Words>452</Words>
  <Application>Microsoft Macintosh PowerPoint</Application>
  <PresentationFormat>Presentazione su schermo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Ispirazione</vt:lpstr>
      <vt:lpstr>CGIL</vt:lpstr>
      <vt:lpstr>Cos’è la Carta dei Servizi</vt:lpstr>
      <vt:lpstr>Perché la Carta dei Servizi?</vt:lpstr>
      <vt:lpstr>Costruire la Carta</vt:lpstr>
      <vt:lpstr>Customer, Carta, Certificati </vt:lpstr>
      <vt:lpstr>Presentazione di PowerPoint</vt:lpstr>
      <vt:lpstr>Presentazione di PowerPoint</vt:lpstr>
      <vt:lpstr>Processo</vt:lpstr>
      <vt:lpstr>La complessità organizzativa          1</vt:lpstr>
      <vt:lpstr>La complessità organizzativa         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lavoro per la realizzazione della Carta dei Servizi </dc:title>
  <dc:creator>macbook</dc:creator>
  <cp:lastModifiedBy>macbook</cp:lastModifiedBy>
  <cp:revision>35</cp:revision>
  <dcterms:created xsi:type="dcterms:W3CDTF">2016-09-22T13:31:41Z</dcterms:created>
  <dcterms:modified xsi:type="dcterms:W3CDTF">2017-11-22T11:30:06Z</dcterms:modified>
</cp:coreProperties>
</file>