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246" y="888642"/>
            <a:ext cx="7288890" cy="4481848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678183" y="5617389"/>
            <a:ext cx="10313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800" b="1" kern="50" dirty="0">
                <a:solidFill>
                  <a:srgbClr val="FF0000"/>
                </a:solidFill>
                <a:latin typeface="Arial Black" panose="020B0A04020102020204" pitchFamily="34" charset="0"/>
                <a:ea typeface="Droid Sans Fallback"/>
                <a:cs typeface="Arial" panose="020B0604020202020204" pitchFamily="34" charset="0"/>
              </a:rPr>
              <a:t>VOGLIAMO RISPOSTE CONCRETE SULLE PENSIONI</a:t>
            </a:r>
            <a:endParaRPr lang="it-IT" sz="2800" kern="50" dirty="0">
              <a:solidFill>
                <a:srgbClr val="FF0000"/>
              </a:solidFill>
              <a:effectLst/>
              <a:latin typeface="Arial Black" panose="020B0A04020102020204" pitchFamily="34" charset="0"/>
              <a:ea typeface="Droid Sans Fallback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80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704486" y="1635900"/>
            <a:ext cx="2395471" cy="11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PENSIONE CONTRIBUTIVA </a:t>
            </a:r>
          </a:p>
          <a:p>
            <a:pPr algn="ctr"/>
            <a:r>
              <a:rPr lang="it-IT" b="1" dirty="0" smtClean="0"/>
              <a:t>DI GARANZIA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2528779" y="762391"/>
            <a:ext cx="1972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3.GIOVANI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8278705" y="1615202"/>
            <a:ext cx="2325502" cy="1305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Consolidamento della</a:t>
            </a:r>
          </a:p>
          <a:p>
            <a:pPr algn="ctr"/>
            <a:r>
              <a:rPr lang="it-IT" b="1" dirty="0" smtClean="0"/>
              <a:t>previdenza pubblica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871409" y="3738598"/>
            <a:ext cx="2395471" cy="11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Valorizzazione</a:t>
            </a:r>
          </a:p>
          <a:p>
            <a:pPr algn="ctr"/>
            <a:r>
              <a:rPr lang="it-IT" b="1" dirty="0" smtClean="0"/>
              <a:t>discontinuità</a:t>
            </a:r>
          </a:p>
          <a:p>
            <a:pPr algn="ctr"/>
            <a:r>
              <a:rPr lang="it-IT" b="1" dirty="0"/>
              <a:t>l</a:t>
            </a:r>
            <a:r>
              <a:rPr lang="it-IT" b="1" dirty="0" smtClean="0"/>
              <a:t>avorativa 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525702" y="3734039"/>
            <a:ext cx="2395471" cy="11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Valorizzazione del lavoro e </a:t>
            </a:r>
            <a:r>
              <a:rPr lang="it-IT" b="1" dirty="0" err="1" smtClean="0"/>
              <a:t>ctb</a:t>
            </a:r>
            <a:r>
              <a:rPr lang="it-IT" b="1" dirty="0" smtClean="0"/>
              <a:t> povere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6179995" y="3743157"/>
            <a:ext cx="2395471" cy="11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Valorizzazione del lavoro di cura</a:t>
            </a:r>
            <a:endParaRPr lang="it-IT" b="1" dirty="0"/>
          </a:p>
        </p:txBody>
      </p:sp>
      <p:sp>
        <p:nvSpPr>
          <p:cNvPr id="8" name="Rettangolo 7"/>
          <p:cNvSpPr/>
          <p:nvPr/>
        </p:nvSpPr>
        <p:spPr>
          <a:xfrm>
            <a:off x="8939624" y="3743157"/>
            <a:ext cx="2395471" cy="11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Valorizzazione dei periodi di studio e formazione</a:t>
            </a:r>
            <a:endParaRPr lang="it-IT" b="1" dirty="0"/>
          </a:p>
        </p:txBody>
      </p:sp>
      <p:sp>
        <p:nvSpPr>
          <p:cNvPr id="9" name="Freccia a destra 8"/>
          <p:cNvSpPr/>
          <p:nvPr/>
        </p:nvSpPr>
        <p:spPr>
          <a:xfrm>
            <a:off x="7235400" y="21551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>
            <a:off x="7377730" y="2796731"/>
            <a:ext cx="1914591" cy="814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>
            <a:off x="4180114" y="3015396"/>
            <a:ext cx="597118" cy="595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>
            <a:off x="2772268" y="2772063"/>
            <a:ext cx="1692349" cy="794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6609806" y="3015396"/>
            <a:ext cx="528055" cy="630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/>
          <p:cNvSpPr/>
          <p:nvPr/>
        </p:nvSpPr>
        <p:spPr>
          <a:xfrm>
            <a:off x="1238138" y="5591942"/>
            <a:ext cx="93660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RICHIESTA </a:t>
            </a:r>
            <a:r>
              <a:rPr lang="it-IT" b="1" dirty="0" smtClean="0"/>
              <a:t>DI </a:t>
            </a:r>
            <a:r>
              <a:rPr lang="it-IT" b="1" dirty="0"/>
              <a:t>UN MEMORANDUM CHE FISSI I PRINCIPI E I RECIPROCI IMPEGNI FUTURI</a:t>
            </a:r>
          </a:p>
        </p:txBody>
      </p:sp>
      <p:pic>
        <p:nvPicPr>
          <p:cNvPr id="28" name="Immagin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2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metto 3 3"/>
          <p:cNvSpPr/>
          <p:nvPr/>
        </p:nvSpPr>
        <p:spPr>
          <a:xfrm>
            <a:off x="2220685" y="548640"/>
            <a:ext cx="2534193" cy="1632857"/>
          </a:xfrm>
          <a:prstGeom prst="wedgeEllipseCallout">
            <a:avLst>
              <a:gd name="adj1" fmla="val 113903"/>
              <a:gd name="adj2" fmla="val 141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Proposta del Governo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6740434" y="731520"/>
            <a:ext cx="3200400" cy="1449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Maggiore cumulabilità pensione contributiva</a:t>
            </a:r>
          </a:p>
          <a:p>
            <a:pPr algn="ctr"/>
            <a:r>
              <a:rPr lang="it-IT" b="1" dirty="0"/>
              <a:t>c</a:t>
            </a:r>
            <a:r>
              <a:rPr lang="it-IT" b="1" dirty="0" smtClean="0"/>
              <a:t>on assegno sociale</a:t>
            </a:r>
            <a:endParaRPr lang="it-IT" b="1" dirty="0"/>
          </a:p>
        </p:txBody>
      </p:sp>
      <p:sp>
        <p:nvSpPr>
          <p:cNvPr id="9" name="Pergamena 1 8"/>
          <p:cNvSpPr/>
          <p:nvPr/>
        </p:nvSpPr>
        <p:spPr>
          <a:xfrm>
            <a:off x="2220684" y="3161211"/>
            <a:ext cx="3135087" cy="2860766"/>
          </a:xfrm>
          <a:prstGeom prst="vertic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La norma prevede esclusione di 1/3 reddito pensione contributiva per verifica diritto AS</a:t>
            </a:r>
            <a:endParaRPr lang="it-IT" b="1" dirty="0"/>
          </a:p>
        </p:txBody>
      </p:sp>
      <p:sp>
        <p:nvSpPr>
          <p:cNvPr id="10" name="Callout con freccia in su 9"/>
          <p:cNvSpPr/>
          <p:nvPr/>
        </p:nvSpPr>
        <p:spPr>
          <a:xfrm>
            <a:off x="6844937" y="2808515"/>
            <a:ext cx="3095897" cy="2677886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Portare l’esclusione a 1/2 reddito pensione contributiva </a:t>
            </a:r>
          </a:p>
          <a:p>
            <a:pPr algn="ctr"/>
            <a:r>
              <a:rPr lang="it-IT" b="1" dirty="0"/>
              <a:t>per verifica diritto AS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3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911634" y="1741634"/>
            <a:ext cx="1341120" cy="796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r>
              <a:rPr lang="it-IT" b="1" dirty="0" smtClean="0"/>
              <a:t>2017</a:t>
            </a:r>
            <a:endParaRPr lang="it-IT" b="1" dirty="0"/>
          </a:p>
          <a:p>
            <a:pPr algn="ctr"/>
            <a:endParaRPr lang="it-IT" b="1" dirty="0"/>
          </a:p>
        </p:txBody>
      </p:sp>
      <p:sp>
        <p:nvSpPr>
          <p:cNvPr id="8" name="Stella a 32 punte 7"/>
          <p:cNvSpPr/>
          <p:nvPr/>
        </p:nvSpPr>
        <p:spPr>
          <a:xfrm>
            <a:off x="1436912" y="350441"/>
            <a:ext cx="3892731" cy="1391193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Assegno sociale</a:t>
            </a:r>
            <a:endParaRPr lang="it-IT" dirty="0"/>
          </a:p>
        </p:txBody>
      </p:sp>
      <p:sp>
        <p:nvSpPr>
          <p:cNvPr id="9" name="Fumetto 1 8"/>
          <p:cNvSpPr/>
          <p:nvPr/>
        </p:nvSpPr>
        <p:spPr>
          <a:xfrm>
            <a:off x="7406636" y="736522"/>
            <a:ext cx="1175657" cy="1005112"/>
          </a:xfrm>
          <a:prstGeom prst="wedgeRectCallout">
            <a:avLst>
              <a:gd name="adj1" fmla="val -136389"/>
              <a:gd name="adj2" fmla="val 560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65 anni 7mesi</a:t>
            </a:r>
            <a:endParaRPr lang="it-IT" b="1" dirty="0"/>
          </a:p>
        </p:txBody>
      </p:sp>
      <p:sp>
        <p:nvSpPr>
          <p:cNvPr id="10" name="Fumetto 1 9"/>
          <p:cNvSpPr/>
          <p:nvPr/>
        </p:nvSpPr>
        <p:spPr>
          <a:xfrm>
            <a:off x="7406636" y="2326280"/>
            <a:ext cx="1175657" cy="1005112"/>
          </a:xfrm>
          <a:prstGeom prst="wedgeRectCallout">
            <a:avLst>
              <a:gd name="adj1" fmla="val -138611"/>
              <a:gd name="adj2" fmla="val -323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448,00</a:t>
            </a:r>
          </a:p>
          <a:p>
            <a:pPr algn="ctr"/>
            <a:r>
              <a:rPr lang="it-IT" b="1" dirty="0" smtClean="0"/>
              <a:t>euro</a:t>
            </a:r>
            <a:endParaRPr lang="it-IT" b="1" dirty="0"/>
          </a:p>
        </p:txBody>
      </p:sp>
      <p:sp>
        <p:nvSpPr>
          <p:cNvPr id="11" name="Rettangolo 10"/>
          <p:cNvSpPr/>
          <p:nvPr/>
        </p:nvSpPr>
        <p:spPr>
          <a:xfrm>
            <a:off x="1815737" y="3621760"/>
            <a:ext cx="1341120" cy="796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r>
              <a:rPr lang="it-IT" b="1" dirty="0" smtClean="0"/>
              <a:t>2018</a:t>
            </a:r>
            <a:endParaRPr lang="it-IT" b="1" dirty="0"/>
          </a:p>
          <a:p>
            <a:pPr algn="ctr"/>
            <a:endParaRPr lang="it-IT" b="1" dirty="0"/>
          </a:p>
        </p:txBody>
      </p:sp>
      <p:sp>
        <p:nvSpPr>
          <p:cNvPr id="12" name="Fumetto 1 11"/>
          <p:cNvSpPr/>
          <p:nvPr/>
        </p:nvSpPr>
        <p:spPr>
          <a:xfrm>
            <a:off x="4323805" y="3427105"/>
            <a:ext cx="1175657" cy="1005112"/>
          </a:xfrm>
          <a:prstGeom prst="wedgeRectCallout">
            <a:avLst>
              <a:gd name="adj1" fmla="val -137500"/>
              <a:gd name="adj2" fmla="val 18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66 anni 7mesi</a:t>
            </a:r>
            <a:endParaRPr lang="it-IT" b="1" dirty="0"/>
          </a:p>
        </p:txBody>
      </p:sp>
      <p:sp>
        <p:nvSpPr>
          <p:cNvPr id="14" name="Freccia a sinistra 13"/>
          <p:cNvSpPr/>
          <p:nvPr/>
        </p:nvSpPr>
        <p:spPr>
          <a:xfrm>
            <a:off x="1658983" y="5016138"/>
            <a:ext cx="3670660" cy="14891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Limite di reddito individuale 5.824,00 euro</a:t>
            </a:r>
            <a:endParaRPr lang="it-IT" b="1" dirty="0"/>
          </a:p>
        </p:txBody>
      </p:sp>
      <p:sp>
        <p:nvSpPr>
          <p:cNvPr id="15" name="Freccia bidirezionale orizzontale 14"/>
          <p:cNvSpPr/>
          <p:nvPr/>
        </p:nvSpPr>
        <p:spPr>
          <a:xfrm>
            <a:off x="6694710" y="5059597"/>
            <a:ext cx="3775165" cy="126709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Limite di reddito coniugale 13.456,00 euro</a:t>
            </a:r>
            <a:endParaRPr lang="it-IT" b="1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rgamena 1 3"/>
          <p:cNvSpPr/>
          <p:nvPr/>
        </p:nvSpPr>
        <p:spPr>
          <a:xfrm>
            <a:off x="7611292" y="2756262"/>
            <a:ext cx="3201052" cy="145650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it-I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it-I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anni di contribuzione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escludo la pensione 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contributiva per il 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55%</a:t>
            </a:r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umetto 3 4"/>
          <p:cNvSpPr/>
          <p:nvPr/>
        </p:nvSpPr>
        <p:spPr>
          <a:xfrm>
            <a:off x="1201783" y="2366554"/>
            <a:ext cx="5551714" cy="2454511"/>
          </a:xfrm>
          <a:prstGeom prst="wedgeEllipseCallout">
            <a:avLst>
              <a:gd name="adj1" fmla="val -58951"/>
              <a:gd name="adj2" fmla="val -428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it-IT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Proponiamo un meccanismo che </a:t>
            </a:r>
            <a:r>
              <a:rPr lang="it-IT" b="1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valorizzi la contribuzione versata:</a:t>
            </a:r>
            <a:endParaRPr lang="it-IT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ergamena 1 5"/>
          <p:cNvSpPr/>
          <p:nvPr/>
        </p:nvSpPr>
        <p:spPr>
          <a:xfrm>
            <a:off x="7611292" y="910045"/>
            <a:ext cx="3201052" cy="145650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it-I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20 anni di contribuzione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escludo la 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pensione contributiva per il 50%</a:t>
            </a:r>
          </a:p>
        </p:txBody>
      </p:sp>
      <p:sp>
        <p:nvSpPr>
          <p:cNvPr id="8" name="Pergamena 1 7"/>
          <p:cNvSpPr/>
          <p:nvPr/>
        </p:nvSpPr>
        <p:spPr>
          <a:xfrm>
            <a:off x="7605087" y="5101046"/>
            <a:ext cx="3201052" cy="145650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it-I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it-I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anni di contribuzione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esludo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it-I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pensione contributiva per il 6</a:t>
            </a:r>
            <a:r>
              <a:rPr lang="it-IT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endParaRPr lang="it-I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7057" y="169986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70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5939" y="467356"/>
            <a:ext cx="10036130" cy="1100188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4.RAFFORZAMENTO DELLA PREVIDENZA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COMPLEMENTARE RILANCIO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DELLE ADESIONI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3448846" y="1017450"/>
            <a:ext cx="3579223" cy="17634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Armonizzazione fiscale pubblici privati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5262282" y="2615453"/>
            <a:ext cx="3735725" cy="1645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Semestre per l’adesione consapevole</a:t>
            </a:r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3448846" y="4143491"/>
            <a:ext cx="3925443" cy="20507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Norma con delega alla contrattazione per il trasferimento Tfr al Fondo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7946" y="178350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2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aborazione 2"/>
          <p:cNvSpPr/>
          <p:nvPr/>
        </p:nvSpPr>
        <p:spPr>
          <a:xfrm>
            <a:off x="3657599" y="339633"/>
            <a:ext cx="4167051" cy="152835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Riduzione-semplificazione della tassazione</a:t>
            </a:r>
            <a:endParaRPr lang="it-IT" sz="2400" b="1" dirty="0"/>
          </a:p>
        </p:txBody>
      </p:sp>
      <p:sp>
        <p:nvSpPr>
          <p:cNvPr id="4" name="Fumetto 3 3"/>
          <p:cNvSpPr/>
          <p:nvPr/>
        </p:nvSpPr>
        <p:spPr>
          <a:xfrm>
            <a:off x="1345474" y="2965269"/>
            <a:ext cx="3422469" cy="1461733"/>
          </a:xfrm>
          <a:prstGeom prst="wedgeEllipseCallout">
            <a:avLst>
              <a:gd name="adj1" fmla="val 38709"/>
              <a:gd name="adj2" fmla="val -103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Riduzione dell’imposta sui rendimenti</a:t>
            </a:r>
            <a:endParaRPr lang="it-IT" dirty="0"/>
          </a:p>
        </p:txBody>
      </p:sp>
      <p:sp>
        <p:nvSpPr>
          <p:cNvPr id="5" name="Fumetto 3 4"/>
          <p:cNvSpPr/>
          <p:nvPr/>
        </p:nvSpPr>
        <p:spPr>
          <a:xfrm>
            <a:off x="4376058" y="3370217"/>
            <a:ext cx="5277393" cy="3043646"/>
          </a:xfrm>
          <a:prstGeom prst="wedgeEllipseCallout">
            <a:avLst>
              <a:gd name="adj1" fmla="val -29992"/>
              <a:gd name="adj2" fmla="val -937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Innalzamento quota di attivo patrimoniale per Investimenti in economia reale</a:t>
            </a:r>
            <a:endParaRPr lang="it-IT" dirty="0"/>
          </a:p>
        </p:txBody>
      </p:sp>
      <p:sp>
        <p:nvSpPr>
          <p:cNvPr id="6" name="Fumetto 3 5"/>
          <p:cNvSpPr/>
          <p:nvPr/>
        </p:nvSpPr>
        <p:spPr>
          <a:xfrm>
            <a:off x="8490858" y="1449977"/>
            <a:ext cx="3056708" cy="1920240"/>
          </a:xfrm>
          <a:prstGeom prst="wedgeEllipseCallout">
            <a:avLst>
              <a:gd name="adj1" fmla="val -65277"/>
              <a:gd name="adj2" fmla="val -545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Semplificare la tassazione delle quote di prestazioni maturate al 2007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8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383281" y="522515"/>
            <a:ext cx="5460274" cy="2037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Realizzare idonee misure compensative per imprese con meno di 50 dipendenti(che destinano alla </a:t>
            </a:r>
            <a:r>
              <a:rPr lang="it-IT" sz="2000" b="1" dirty="0" err="1" smtClean="0"/>
              <a:t>prev.comp.il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tfr</a:t>
            </a:r>
            <a:r>
              <a:rPr lang="it-IT" sz="2000" b="1" dirty="0" smtClean="0"/>
              <a:t> dei propri dipendenti)</a:t>
            </a:r>
            <a:endParaRPr lang="it-IT" sz="2000" b="1" dirty="0"/>
          </a:p>
        </p:txBody>
      </p:sp>
      <p:sp>
        <p:nvSpPr>
          <p:cNvPr id="5" name="Rettangolo 4"/>
          <p:cNvSpPr/>
          <p:nvPr/>
        </p:nvSpPr>
        <p:spPr>
          <a:xfrm>
            <a:off x="3383281" y="3709851"/>
            <a:ext cx="5460274" cy="2181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Costituzione tavolo istituzionale per favorire investimenti in economia reale, per la definizione di modalità e strumenti per operare in condizioni di sicurezza</a:t>
            </a:r>
            <a:endParaRPr lang="it-IT" sz="2000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9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80801" y="61715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it-IT" sz="3100" b="1" dirty="0" smtClean="0">
                <a:latin typeface="Calibri" panose="020F0502020204030204" pitchFamily="34" charset="0"/>
              </a:rPr>
              <a:t>5.SEPARAZIONE </a:t>
            </a:r>
            <a:r>
              <a:rPr lang="it-IT" sz="3100" b="1" dirty="0">
                <a:latin typeface="Calibri" panose="020F0502020204030204" pitchFamily="34" charset="0"/>
              </a:rPr>
              <a:t>DELLA SPESA PREVIDENZIALE DA QUELLA ASSISTENZIALE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9060" y="2133600"/>
            <a:ext cx="8503276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</p:txBody>
      </p:sp>
      <p:sp>
        <p:nvSpPr>
          <p:cNvPr id="8" name="Callout con freccia in su 7"/>
          <p:cNvSpPr/>
          <p:nvPr/>
        </p:nvSpPr>
        <p:spPr>
          <a:xfrm>
            <a:off x="1709991" y="1890352"/>
            <a:ext cx="4241374" cy="3013589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Il Governo</a:t>
            </a:r>
            <a:r>
              <a:rPr lang="it-IT" dirty="0"/>
              <a:t> dovrà promuovere in </a:t>
            </a:r>
            <a:r>
              <a:rPr lang="it-IT" b="1" dirty="0"/>
              <a:t>sede comunitaria e nelle istituzioni internazionali, una verifica</a:t>
            </a:r>
            <a:r>
              <a:rPr lang="it-IT" dirty="0"/>
              <a:t> dei criteri di </a:t>
            </a:r>
            <a:r>
              <a:rPr lang="it-IT" b="1" dirty="0"/>
              <a:t>rappresentazione della spesa pensionistica</a:t>
            </a:r>
            <a:endParaRPr lang="it-IT" dirty="0"/>
          </a:p>
        </p:txBody>
      </p:sp>
      <p:sp>
        <p:nvSpPr>
          <p:cNvPr id="9" name="Callout con freccia in su 8"/>
          <p:cNvSpPr/>
          <p:nvPr/>
        </p:nvSpPr>
        <p:spPr>
          <a:xfrm>
            <a:off x="7321924" y="1898045"/>
            <a:ext cx="4241374" cy="3013589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/>
              <a:t>Costituire un Gruppo di Lavoro </a:t>
            </a:r>
            <a:r>
              <a:rPr lang="it-IT" dirty="0" smtClean="0"/>
              <a:t>(Ministero lavoro-politiche sociali-economia </a:t>
            </a:r>
            <a:r>
              <a:rPr lang="it-IT" dirty="0"/>
              <a:t>e delle </a:t>
            </a:r>
            <a:r>
              <a:rPr lang="it-IT" dirty="0" smtClean="0"/>
              <a:t>finanze, Istat</a:t>
            </a:r>
            <a:r>
              <a:rPr lang="it-IT" dirty="0"/>
              <a:t>, delle organizzazioni sindacali, invitati rappresentanti </a:t>
            </a:r>
            <a:r>
              <a:rPr lang="it-IT" dirty="0" err="1"/>
              <a:t>Eurostat</a:t>
            </a:r>
            <a:r>
              <a:rPr lang="it-IT" dirty="0"/>
              <a:t>).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6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37893" y="607334"/>
            <a:ext cx="74439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6.RIPRISITNO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DELLA 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PEREQUAZIONI DEI TRATTAMENTI PENSIONISTICI </a:t>
            </a:r>
            <a:endParaRPr lang="it-IT" sz="2800" dirty="0"/>
          </a:p>
        </p:txBody>
      </p:sp>
      <p:sp>
        <p:nvSpPr>
          <p:cNvPr id="4" name="Callout con freccia in su 3"/>
          <p:cNvSpPr/>
          <p:nvPr/>
        </p:nvSpPr>
        <p:spPr>
          <a:xfrm>
            <a:off x="785611" y="1898044"/>
            <a:ext cx="5074276" cy="433533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Ritorno al meccanismo di </a:t>
            </a:r>
            <a:r>
              <a:rPr lang="it-IT" b="1" dirty="0" err="1" smtClean="0"/>
              <a:t>perequazionedelle</a:t>
            </a:r>
            <a:r>
              <a:rPr lang="it-IT" b="1" dirty="0" smtClean="0"/>
              <a:t> pensioni </a:t>
            </a:r>
            <a:r>
              <a:rPr lang="it-IT" b="1" dirty="0"/>
              <a:t>basato sugli “scaglioni di importo”</a:t>
            </a:r>
            <a:r>
              <a:rPr lang="it-IT" dirty="0"/>
              <a:t> con eventuale </a:t>
            </a:r>
            <a:r>
              <a:rPr lang="it-IT" b="1" dirty="0"/>
              <a:t>anticipazione al </a:t>
            </a:r>
            <a:r>
              <a:rPr lang="it-IT" b="1" dirty="0" smtClean="0"/>
              <a:t>2018</a:t>
            </a:r>
            <a:r>
              <a:rPr lang="it-IT" dirty="0" smtClean="0"/>
              <a:t>. 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/>
              <a:t>R</a:t>
            </a:r>
            <a:r>
              <a:rPr lang="it-IT" dirty="0" smtClean="0"/>
              <a:t>iconoscimento </a:t>
            </a:r>
            <a:r>
              <a:rPr lang="it-IT" dirty="0"/>
              <a:t>di una rivalutazione dell’importo della pensione della mancata indicizzazione (</a:t>
            </a:r>
            <a:r>
              <a:rPr lang="it-IT" b="1" dirty="0"/>
              <a:t>valutare la possibilità di definire un montante virtuale</a:t>
            </a:r>
            <a:r>
              <a:rPr lang="it-IT" dirty="0"/>
              <a:t>).</a:t>
            </a:r>
          </a:p>
          <a:p>
            <a:pPr algn="ctr"/>
            <a:endParaRPr lang="it-IT" dirty="0"/>
          </a:p>
        </p:txBody>
      </p:sp>
      <p:sp>
        <p:nvSpPr>
          <p:cNvPr id="5" name="Callout con freccia in su 4"/>
          <p:cNvSpPr/>
          <p:nvPr/>
        </p:nvSpPr>
        <p:spPr>
          <a:xfrm>
            <a:off x="6369996" y="1898044"/>
            <a:ext cx="4989169" cy="4335331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/>
              <a:t>Costituzione di un gruppo di lavoro </a:t>
            </a:r>
            <a:r>
              <a:rPr lang="it-IT" dirty="0" smtClean="0"/>
              <a:t>per </a:t>
            </a:r>
            <a:r>
              <a:rPr lang="it-IT" dirty="0"/>
              <a:t>verificare un indice diverso da quello attuale, in grado di assicurare una migliore rivalutazione delle pensioni in essere.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75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030569" y="633091"/>
            <a:ext cx="75384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7. APE SOCIALE E PENSIONE ANTICIPATA PER I LAVORATORI PRECOCI</a:t>
            </a:r>
            <a:endParaRPr lang="it-IT" sz="2800" dirty="0"/>
          </a:p>
        </p:txBody>
      </p:sp>
      <p:sp>
        <p:nvSpPr>
          <p:cNvPr id="6" name="Freccia a destra 5"/>
          <p:cNvSpPr/>
          <p:nvPr/>
        </p:nvSpPr>
        <p:spPr>
          <a:xfrm>
            <a:off x="2292439" y="2202287"/>
            <a:ext cx="7405353" cy="32712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 coerenza con l’obiettivo di realizzare un effettivo sistema di uscita flessibile dal lavoro e garantire i 41anni di contribuzione per accedere alla pensione anticipata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982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203"/>
          </a:xfrm>
        </p:spPr>
        <p:txBody>
          <a:bodyPr/>
          <a:lstStyle/>
          <a:p>
            <a:r>
              <a:rPr lang="it-IT" b="1" dirty="0"/>
              <a:t>VERBALE DI SINTESI 28.09.2016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442434" y="1927538"/>
            <a:ext cx="2743200" cy="163991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it-IT" sz="2800" b="1" dirty="0" smtClean="0">
                <a:solidFill>
                  <a:srgbClr val="002060"/>
                </a:solidFill>
              </a:rPr>
              <a:t>Prima fase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519485" y="2562827"/>
            <a:ext cx="2869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(Legge di Bilancio 2017)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2949261" y="3857221"/>
            <a:ext cx="2348393" cy="23697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Flessibilità in uscita</a:t>
            </a:r>
            <a:endParaRPr lang="it-IT" sz="2400" b="1" dirty="0"/>
          </a:p>
        </p:txBody>
      </p:sp>
      <p:sp>
        <p:nvSpPr>
          <p:cNvPr id="7" name="Fumetto 2 6"/>
          <p:cNvSpPr/>
          <p:nvPr/>
        </p:nvSpPr>
        <p:spPr>
          <a:xfrm>
            <a:off x="5270035" y="3026398"/>
            <a:ext cx="1522998" cy="708338"/>
          </a:xfrm>
          <a:prstGeom prst="wedgeRoundRectCallout">
            <a:avLst>
              <a:gd name="adj1" fmla="val -72417"/>
              <a:gd name="adj2" fmla="val 1061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Ape sociale</a:t>
            </a:r>
            <a:endParaRPr lang="it-IT" b="1" dirty="0"/>
          </a:p>
        </p:txBody>
      </p:sp>
      <p:sp>
        <p:nvSpPr>
          <p:cNvPr id="8" name="Fumetto 2 7"/>
          <p:cNvSpPr/>
          <p:nvPr/>
        </p:nvSpPr>
        <p:spPr>
          <a:xfrm>
            <a:off x="5726493" y="3965569"/>
            <a:ext cx="1522998" cy="708338"/>
          </a:xfrm>
          <a:prstGeom prst="wedgeRoundRectCallout">
            <a:avLst>
              <a:gd name="adj1" fmla="val -72417"/>
              <a:gd name="adj2" fmla="val 1061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41 anni</a:t>
            </a:r>
            <a:endParaRPr lang="it-IT" b="1" dirty="0"/>
          </a:p>
        </p:txBody>
      </p:sp>
      <p:sp>
        <p:nvSpPr>
          <p:cNvPr id="10" name="Fumetto 2 9"/>
          <p:cNvSpPr/>
          <p:nvPr/>
        </p:nvSpPr>
        <p:spPr>
          <a:xfrm>
            <a:off x="6019971" y="5343351"/>
            <a:ext cx="1522998" cy="708338"/>
          </a:xfrm>
          <a:prstGeom prst="wedgeRoundRectCallout">
            <a:avLst>
              <a:gd name="adj1" fmla="val -104551"/>
              <a:gd name="adj2" fmla="val 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Cumulo gratuito</a:t>
            </a:r>
            <a:endParaRPr lang="it-IT" b="1" dirty="0"/>
          </a:p>
        </p:txBody>
      </p:sp>
      <p:sp>
        <p:nvSpPr>
          <p:cNvPr id="11" name="Fumetto 2 10"/>
          <p:cNvSpPr/>
          <p:nvPr/>
        </p:nvSpPr>
        <p:spPr>
          <a:xfrm>
            <a:off x="1291036" y="3561007"/>
            <a:ext cx="1522998" cy="708338"/>
          </a:xfrm>
          <a:prstGeom prst="wedgeRoundRectCallout">
            <a:avLst>
              <a:gd name="adj1" fmla="val 49353"/>
              <a:gd name="adj2" fmla="val 118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Lavori usuranti</a:t>
            </a:r>
            <a:endParaRPr lang="it-IT" b="1" dirty="0"/>
          </a:p>
        </p:txBody>
      </p:sp>
      <p:sp>
        <p:nvSpPr>
          <p:cNvPr id="12" name="Fumetto 2 11"/>
          <p:cNvSpPr/>
          <p:nvPr/>
        </p:nvSpPr>
        <p:spPr>
          <a:xfrm>
            <a:off x="349968" y="4769473"/>
            <a:ext cx="2270953" cy="1133341"/>
          </a:xfrm>
          <a:prstGeom prst="wedgeRoundRectCallout">
            <a:avLst>
              <a:gd name="adj1" fmla="val 79447"/>
              <a:gd name="adj2" fmla="val 536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Via le penalizzazioni</a:t>
            </a:r>
          </a:p>
          <a:p>
            <a:pPr algn="ctr"/>
            <a:r>
              <a:rPr lang="it-IT" b="1" dirty="0"/>
              <a:t>a</a:t>
            </a:r>
            <a:r>
              <a:rPr lang="it-IT" b="1" dirty="0" smtClean="0"/>
              <a:t>i 62 anni</a:t>
            </a:r>
            <a:endParaRPr lang="it-IT" b="1" dirty="0"/>
          </a:p>
        </p:txBody>
      </p:sp>
      <p:sp>
        <p:nvSpPr>
          <p:cNvPr id="13" name="Ovale 12"/>
          <p:cNvSpPr/>
          <p:nvPr/>
        </p:nvSpPr>
        <p:spPr>
          <a:xfrm>
            <a:off x="8405468" y="4202737"/>
            <a:ext cx="2115913" cy="214862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Pensioni </a:t>
            </a:r>
          </a:p>
          <a:p>
            <a:pPr algn="ctr"/>
            <a:r>
              <a:rPr lang="it-IT" sz="2400" b="1" dirty="0" smtClean="0"/>
              <a:t>in essere</a:t>
            </a:r>
            <a:endParaRPr lang="it-IT" sz="2400" b="1" dirty="0"/>
          </a:p>
        </p:txBody>
      </p:sp>
      <p:sp>
        <p:nvSpPr>
          <p:cNvPr id="14" name="Fumetto 2 13"/>
          <p:cNvSpPr/>
          <p:nvPr/>
        </p:nvSpPr>
        <p:spPr>
          <a:xfrm>
            <a:off x="10206134" y="3161760"/>
            <a:ext cx="1522998" cy="708338"/>
          </a:xfrm>
          <a:prstGeom prst="wedgeRoundRectCallout">
            <a:avLst>
              <a:gd name="adj1" fmla="val -41974"/>
              <a:gd name="adj2" fmla="val 13886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/>
              <a:t>Tax</a:t>
            </a:r>
            <a:r>
              <a:rPr lang="it-IT" b="1" dirty="0" smtClean="0"/>
              <a:t> area</a:t>
            </a:r>
            <a:endParaRPr lang="it-IT" b="1" dirty="0"/>
          </a:p>
        </p:txBody>
      </p:sp>
      <p:sp>
        <p:nvSpPr>
          <p:cNvPr id="15" name="Fumetto 2 14"/>
          <p:cNvSpPr/>
          <p:nvPr/>
        </p:nvSpPr>
        <p:spPr>
          <a:xfrm>
            <a:off x="7622378" y="3541551"/>
            <a:ext cx="1522998" cy="708338"/>
          </a:xfrm>
          <a:prstGeom prst="wedgeRoundRectCallout">
            <a:avLst>
              <a:gd name="adj1" fmla="val -3921"/>
              <a:gd name="adj2" fmla="val 12613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14a</a:t>
            </a:r>
            <a:endParaRPr lang="it-IT" b="1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8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353060" y="2150773"/>
            <a:ext cx="2833352" cy="1365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flessibilità in uscita</a:t>
            </a:r>
            <a:endParaRPr lang="it-IT" dirty="0"/>
          </a:p>
        </p:txBody>
      </p:sp>
      <p:sp>
        <p:nvSpPr>
          <p:cNvPr id="4" name="Fumetto 2 3"/>
          <p:cNvSpPr/>
          <p:nvPr/>
        </p:nvSpPr>
        <p:spPr>
          <a:xfrm>
            <a:off x="1429555" y="4327301"/>
            <a:ext cx="2353935" cy="1681595"/>
          </a:xfrm>
          <a:prstGeom prst="wedgeRoundRectCallout">
            <a:avLst>
              <a:gd name="adj1" fmla="val 45369"/>
              <a:gd name="adj2" fmla="val -891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b="1" dirty="0"/>
              <a:t>L’ampliamento delle categorie di lavoratori che svolgono attività gravose</a:t>
            </a:r>
          </a:p>
        </p:txBody>
      </p:sp>
      <p:sp>
        <p:nvSpPr>
          <p:cNvPr id="5" name="Fumetto 2 4"/>
          <p:cNvSpPr/>
          <p:nvPr/>
        </p:nvSpPr>
        <p:spPr>
          <a:xfrm>
            <a:off x="4262908" y="4327301"/>
            <a:ext cx="3013655" cy="1681595"/>
          </a:xfrm>
          <a:prstGeom prst="wedgeRoundRectCallout">
            <a:avLst>
              <a:gd name="adj1" fmla="val 23716"/>
              <a:gd name="adj2" fmla="val -868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La riduzione dei requisiti contributivi </a:t>
            </a:r>
            <a:r>
              <a:rPr lang="it-IT" b="1" dirty="0" smtClean="0"/>
              <a:t>per l’Ape sociale (30 anni lavori gravosi)</a:t>
            </a:r>
            <a:endParaRPr lang="it-IT" b="1" dirty="0"/>
          </a:p>
        </p:txBody>
      </p:sp>
      <p:sp>
        <p:nvSpPr>
          <p:cNvPr id="6" name="Fumetto 2 5"/>
          <p:cNvSpPr/>
          <p:nvPr/>
        </p:nvSpPr>
        <p:spPr>
          <a:xfrm>
            <a:off x="7984900" y="4327300"/>
            <a:ext cx="2975021" cy="1681595"/>
          </a:xfrm>
          <a:prstGeom prst="wedgeRoundRectCallout">
            <a:avLst>
              <a:gd name="adj1" fmla="val -67210"/>
              <a:gd name="adj2" fmla="val -952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La riduzione di un anno per ogni figlio fino ad un massimo di 3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>
                <a:solidFill>
                  <a:schemeClr val="bg1"/>
                </a:solidFill>
              </a:rPr>
              <a:t>anni,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98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378817" y="978796"/>
            <a:ext cx="2833352" cy="1365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Ampliamento platea Ape sociale</a:t>
            </a:r>
            <a:endParaRPr lang="it-IT" dirty="0"/>
          </a:p>
        </p:txBody>
      </p:sp>
      <p:sp>
        <p:nvSpPr>
          <p:cNvPr id="3" name="Fumetto 2 2"/>
          <p:cNvSpPr/>
          <p:nvPr/>
        </p:nvSpPr>
        <p:spPr>
          <a:xfrm>
            <a:off x="721218" y="2205960"/>
            <a:ext cx="2846231" cy="1628274"/>
          </a:xfrm>
          <a:prstGeom prst="wedgeRoundRectCallout">
            <a:avLst>
              <a:gd name="adj1" fmla="val 73272"/>
              <a:gd name="adj2" fmla="val -1236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Lavoratori tempo determinato o senza ammortizzatore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metto 2 3"/>
          <p:cNvSpPr/>
          <p:nvPr/>
        </p:nvSpPr>
        <p:spPr>
          <a:xfrm>
            <a:off x="774117" y="4649683"/>
            <a:ext cx="2846231" cy="1681595"/>
          </a:xfrm>
          <a:prstGeom prst="wedgeRoundRectCallout">
            <a:avLst>
              <a:gd name="adj1" fmla="val 99327"/>
              <a:gd name="adj2" fmla="val -1679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Verifica per accedere al lavoro usurante 7anni su 10anni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metto 2 4"/>
          <p:cNvSpPr/>
          <p:nvPr/>
        </p:nvSpPr>
        <p:spPr>
          <a:xfrm>
            <a:off x="3893575" y="4365523"/>
            <a:ext cx="4102166" cy="2435485"/>
          </a:xfrm>
          <a:prstGeom prst="wedgeRoundRectCallout">
            <a:avLst>
              <a:gd name="adj1" fmla="val -19036"/>
              <a:gd name="adj2" fmla="val -1243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b="1" dirty="0"/>
              <a:t>la riduzione dei requisiti contributivi di accesso all’Ape sociale a 30 anni per i lavori gravosi e di un anno per ogni figlio fino ad un massimo di tre anni, per le lavoratrici </a:t>
            </a:r>
            <a:r>
              <a:rPr lang="it-IT" b="1" dirty="0" smtClean="0"/>
              <a:t>madri</a:t>
            </a:r>
            <a:endParaRPr lang="it-IT" b="1" dirty="0"/>
          </a:p>
        </p:txBody>
      </p:sp>
      <p:sp>
        <p:nvSpPr>
          <p:cNvPr id="6" name="Fumetto 2 5"/>
          <p:cNvSpPr/>
          <p:nvPr/>
        </p:nvSpPr>
        <p:spPr>
          <a:xfrm>
            <a:off x="8083642" y="4040292"/>
            <a:ext cx="2170090" cy="1488413"/>
          </a:xfrm>
          <a:prstGeom prst="wedgeRoundRectCallout">
            <a:avLst>
              <a:gd name="adj1" fmla="val -112413"/>
              <a:gd name="adj2" fmla="val -1524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b="1" dirty="0" smtClean="0"/>
              <a:t>Totalizzazione con contributi esteri</a:t>
            </a:r>
            <a:endParaRPr lang="it-IT" b="1" dirty="0"/>
          </a:p>
        </p:txBody>
      </p:sp>
      <p:sp>
        <p:nvSpPr>
          <p:cNvPr id="7" name="Fumetto 2 6"/>
          <p:cNvSpPr/>
          <p:nvPr/>
        </p:nvSpPr>
        <p:spPr>
          <a:xfrm>
            <a:off x="9053848" y="2345821"/>
            <a:ext cx="2704565" cy="1488413"/>
          </a:xfrm>
          <a:prstGeom prst="wedgeRoundRectCallout">
            <a:avLst>
              <a:gd name="adj1" fmla="val -112520"/>
              <a:gd name="adj2" fmla="val -728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b="1" dirty="0" smtClean="0"/>
              <a:t>Semplificare procedure Lavoro Gravoso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6495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316558" y="591287"/>
            <a:ext cx="3527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latin typeface="Calibri" panose="020F0502020204030204" pitchFamily="34" charset="0"/>
              </a:rPr>
              <a:t>7. CUMULO GRATUITO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2640169" y="2859107"/>
            <a:ext cx="7856111" cy="1815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disposizioni </a:t>
            </a:r>
            <a:r>
              <a:rPr lang="it-IT" dirty="0"/>
              <a:t>attuative affinché vi sia la possibilità di cumulare la contribuzione versata anche nelle casse dei liberi </a:t>
            </a:r>
            <a:r>
              <a:rPr lang="it-IT" dirty="0" smtClean="0"/>
              <a:t>professionisti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4172755" y="1210614"/>
            <a:ext cx="1004552" cy="1378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899" y="126099"/>
            <a:ext cx="1073332" cy="1468313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635618" y="2676238"/>
            <a:ext cx="8860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smtClean="0">
                <a:latin typeface="Arial" panose="020B0604020202020204" pitchFamily="34" charset="0"/>
                <a:cs typeface="Arial" panose="020B0604020202020204" pitchFamily="34" charset="0"/>
              </a:rPr>
              <a:t>8.REVISIONE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DELLE NORME CHE PREVEDONO LA LIQUIDAZIONE DEL TFR/TFS per i dipendenti pubblici.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67435" y="2639576"/>
            <a:ext cx="80364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it-IT" sz="2400" b="1" kern="50" dirty="0">
                <a:latin typeface="Century Gothic" panose="020B0502020202020204" pitchFamily="34" charset="0"/>
                <a:ea typeface="Arial Unicode MS" panose="020B0604020202020204" pitchFamily="34" charset="-128"/>
                <a:cs typeface="Lucida Sans"/>
              </a:rPr>
              <a:t>9. EMANAZIONE DEL DECRETO DI SEMPLIFICAZIONE DELLE PROCEDURE PER IL </a:t>
            </a:r>
            <a:r>
              <a:rPr lang="it-IT" sz="2400" b="1" kern="50" dirty="0" smtClean="0">
                <a:latin typeface="Century Gothic" panose="020B0502020202020204" pitchFamily="34" charset="0"/>
                <a:ea typeface="Arial Unicode MS" panose="020B0604020202020204" pitchFamily="34" charset="-128"/>
                <a:cs typeface="Lucida Sans"/>
              </a:rPr>
              <a:t>PENSIONAMENTO </a:t>
            </a:r>
            <a:r>
              <a:rPr lang="it-IT" sz="2400" b="1" kern="50" dirty="0">
                <a:latin typeface="Century Gothic" panose="020B0502020202020204" pitchFamily="34" charset="0"/>
                <a:ea typeface="Arial Unicode MS" panose="020B0604020202020204" pitchFamily="34" charset="-128"/>
                <a:cs typeface="Lucida Sans"/>
              </a:rPr>
              <a:t>IN CASO DI LAVORO USURANTE</a:t>
            </a:r>
            <a:endParaRPr lang="it-IT" sz="2400" kern="50" dirty="0">
              <a:latin typeface="Century Gothic" panose="020B0502020202020204" pitchFamily="34" charset="0"/>
              <a:ea typeface="Arial Unicode MS" panose="020B0604020202020204" pitchFamily="34" charset="-128"/>
              <a:cs typeface="Lucida San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6352" y="267767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8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6352" y="267767"/>
            <a:ext cx="1073332" cy="1468313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468191" y="2781243"/>
            <a:ext cx="8525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it-IT" b="1" kern="50" dirty="0">
                <a:latin typeface="Century Gothic" panose="020B0502020202020204" pitchFamily="34" charset="0"/>
                <a:ea typeface="Arial Unicode MS" panose="020B0604020202020204" pitchFamily="34" charset="-128"/>
                <a:cs typeface="Lucida Sans"/>
              </a:rPr>
              <a:t>10. VERIFICA DELLE RISORSE RESIDUATE PER OPZIONE DONNA E ESODATI (ottava salvaguardia).</a:t>
            </a:r>
            <a:endParaRPr lang="it-IT" kern="50" dirty="0">
              <a:latin typeface="Century Gothic" panose="020B0502020202020204" pitchFamily="34" charset="0"/>
              <a:ea typeface="Arial Unicode MS" panose="020B0604020202020204" pitchFamily="34" charset="-128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340243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83347" y="2820474"/>
            <a:ext cx="79462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it-IT" sz="2000" b="1" kern="5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11. NECESSITA’ DI FAVORIRE L’APPROVAZIONE DI UNA LEGGE DI RIFORMA DELLA GOVERNANCE DEGLI ENTI PREVIDENZIALI, PER REALIZZARE UN SISTEMA EFFICIENTE, TRASPARENTE E PARTECIATO.</a:t>
            </a:r>
            <a:endParaRPr lang="it-IT" sz="2000" kern="5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9963" y="36865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a destra 1"/>
          <p:cNvSpPr/>
          <p:nvPr/>
        </p:nvSpPr>
        <p:spPr>
          <a:xfrm>
            <a:off x="2472744" y="1171976"/>
            <a:ext cx="3825024" cy="18288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Chiediamo Risposte concrete al Governo</a:t>
            </a:r>
            <a:endParaRPr lang="it-IT" dirty="0"/>
          </a:p>
        </p:txBody>
      </p:sp>
      <p:sp>
        <p:nvSpPr>
          <p:cNvPr id="3" name="Ovale 2"/>
          <p:cNvSpPr/>
          <p:nvPr/>
        </p:nvSpPr>
        <p:spPr>
          <a:xfrm>
            <a:off x="6800044" y="2802066"/>
            <a:ext cx="3219718" cy="2356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 coerenza con il verbale 28.09.2016</a:t>
            </a:r>
          </a:p>
          <a:p>
            <a:pPr algn="ctr"/>
            <a:r>
              <a:rPr lang="it-IT" dirty="0" smtClean="0"/>
              <a:t>e</a:t>
            </a:r>
            <a:r>
              <a:rPr lang="it-IT" dirty="0"/>
              <a:t> </a:t>
            </a:r>
            <a:r>
              <a:rPr lang="it-IT" dirty="0" smtClean="0"/>
              <a:t>con la Piattaforma  </a:t>
            </a:r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9963" y="36865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4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694" y="2734614"/>
            <a:ext cx="3837010" cy="3810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924367" y="718361"/>
            <a:ext cx="8198427" cy="1393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>
                <a:latin typeface="Century Gothic" panose="020B0502020202020204" pitchFamily="34" charset="0"/>
              </a:rPr>
              <a:t>Cgil Cisl Uil in questa fase sono impegnate su tutto il territorio per informare e coinvolgere i lavoratori e i pensionati e, in assenza di risposte positive, promuoveranno la mobilitazione.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9963" y="36865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6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3944" y="2312305"/>
            <a:ext cx="10448544" cy="3777622"/>
          </a:xfrm>
        </p:spPr>
        <p:txBody>
          <a:bodyPr/>
          <a:lstStyle/>
          <a:p>
            <a:endParaRPr lang="it-IT" b="1" u="sng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contenuto 3"/>
          <p:cNvSpPr txBox="1">
            <a:spLocks/>
          </p:cNvSpPr>
          <p:nvPr/>
        </p:nvSpPr>
        <p:spPr>
          <a:xfrm>
            <a:off x="1545465" y="1085045"/>
            <a:ext cx="2743200" cy="163991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it-IT" sz="2800" b="1" dirty="0" smtClean="0">
                <a:solidFill>
                  <a:srgbClr val="002060"/>
                </a:solidFill>
              </a:rPr>
              <a:t>Fase due</a:t>
            </a:r>
            <a:endParaRPr lang="it-IT" sz="2800" b="1" dirty="0">
              <a:solidFill>
                <a:srgbClr val="002060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86" y="660220"/>
            <a:ext cx="2706325" cy="270632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8576581" y="1175154"/>
            <a:ext cx="1917191" cy="12272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Riforma sistema previdenziale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592926" y="3665467"/>
            <a:ext cx="1683806" cy="12268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Pensione</a:t>
            </a:r>
          </a:p>
          <a:p>
            <a:pPr algn="ctr"/>
            <a:r>
              <a:rPr lang="it-IT" b="1" dirty="0" smtClean="0"/>
              <a:t> di</a:t>
            </a:r>
          </a:p>
          <a:p>
            <a:pPr algn="ctr"/>
            <a:r>
              <a:rPr lang="it-IT" b="1" dirty="0" smtClean="0"/>
              <a:t>garanzia</a:t>
            </a:r>
            <a:endParaRPr lang="it-IT" b="1" dirty="0"/>
          </a:p>
        </p:txBody>
      </p:sp>
      <p:sp>
        <p:nvSpPr>
          <p:cNvPr id="13" name="Ovale 12"/>
          <p:cNvSpPr/>
          <p:nvPr/>
        </p:nvSpPr>
        <p:spPr>
          <a:xfrm>
            <a:off x="5714872" y="4890337"/>
            <a:ext cx="1648495" cy="11919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Attesa di</a:t>
            </a:r>
          </a:p>
          <a:p>
            <a:pPr algn="ctr"/>
            <a:r>
              <a:rPr lang="it-IT" b="1" dirty="0" smtClean="0"/>
              <a:t>vita</a:t>
            </a:r>
            <a:endParaRPr lang="it-IT" b="1" dirty="0"/>
          </a:p>
        </p:txBody>
      </p:sp>
      <p:sp>
        <p:nvSpPr>
          <p:cNvPr id="14" name="Ovale 13"/>
          <p:cNvSpPr/>
          <p:nvPr/>
        </p:nvSpPr>
        <p:spPr>
          <a:xfrm>
            <a:off x="2592925" y="5151549"/>
            <a:ext cx="2326805" cy="1312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Separazione Assistenza Previdenza</a:t>
            </a:r>
            <a:endParaRPr lang="it-IT" b="1" dirty="0"/>
          </a:p>
        </p:txBody>
      </p:sp>
      <p:sp>
        <p:nvSpPr>
          <p:cNvPr id="15" name="Ovale 14"/>
          <p:cNvSpPr/>
          <p:nvPr/>
        </p:nvSpPr>
        <p:spPr>
          <a:xfrm>
            <a:off x="4413851" y="2873321"/>
            <a:ext cx="2859110" cy="15842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Previdenza complementare</a:t>
            </a:r>
            <a:endParaRPr lang="it-IT" b="1" dirty="0"/>
          </a:p>
        </p:txBody>
      </p:sp>
      <p:sp>
        <p:nvSpPr>
          <p:cNvPr id="16" name="Ovale 15"/>
          <p:cNvSpPr/>
          <p:nvPr/>
        </p:nvSpPr>
        <p:spPr>
          <a:xfrm>
            <a:off x="7613176" y="3404529"/>
            <a:ext cx="1648495" cy="11919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Lavoro di cura</a:t>
            </a:r>
            <a:endParaRPr lang="it-IT" b="1" dirty="0"/>
          </a:p>
        </p:txBody>
      </p:sp>
      <p:sp>
        <p:nvSpPr>
          <p:cNvPr id="17" name="Ovale 16"/>
          <p:cNvSpPr/>
          <p:nvPr/>
        </p:nvSpPr>
        <p:spPr>
          <a:xfrm>
            <a:off x="7613176" y="4890338"/>
            <a:ext cx="2377481" cy="1446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Rivalutazione pensioni </a:t>
            </a:r>
            <a:endParaRPr lang="it-IT" b="1" dirty="0"/>
          </a:p>
        </p:txBody>
      </p:sp>
      <p:pic>
        <p:nvPicPr>
          <p:cNvPr id="18" name="Immagin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6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5" y="428625"/>
            <a:ext cx="1953967" cy="1953967"/>
          </a:xfrm>
          <a:prstGeom prst="rect">
            <a:avLst/>
          </a:prstGeom>
        </p:spPr>
      </p:pic>
      <p:sp>
        <p:nvSpPr>
          <p:cNvPr id="4" name="Callout con freccia a destra 3"/>
          <p:cNvSpPr/>
          <p:nvPr/>
        </p:nvSpPr>
        <p:spPr>
          <a:xfrm>
            <a:off x="6143221" y="991169"/>
            <a:ext cx="4327301" cy="1009182"/>
          </a:xfrm>
          <a:prstGeom prst="right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Difficoltà</a:t>
            </a:r>
            <a:endParaRPr lang="it-IT" sz="2400" b="1" dirty="0"/>
          </a:p>
        </p:txBody>
      </p:sp>
      <p:sp>
        <p:nvSpPr>
          <p:cNvPr id="6" name="Ovale 5"/>
          <p:cNvSpPr/>
          <p:nvPr/>
        </p:nvSpPr>
        <p:spPr>
          <a:xfrm>
            <a:off x="1657913" y="3481330"/>
            <a:ext cx="2112135" cy="198334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Chiusura Fase 1</a:t>
            </a:r>
            <a:endParaRPr lang="it-IT" sz="2400" b="1" dirty="0"/>
          </a:p>
        </p:txBody>
      </p:sp>
      <p:sp>
        <p:nvSpPr>
          <p:cNvPr id="7" name="Ovale 6"/>
          <p:cNvSpPr/>
          <p:nvPr/>
        </p:nvSpPr>
        <p:spPr>
          <a:xfrm>
            <a:off x="6401368" y="3549601"/>
            <a:ext cx="2112135" cy="19833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FASE 2</a:t>
            </a:r>
          </a:p>
          <a:p>
            <a:pPr algn="ctr"/>
            <a:r>
              <a:rPr lang="it-IT" sz="2400" b="1" dirty="0" smtClean="0"/>
              <a:t>Proposte</a:t>
            </a:r>
          </a:p>
          <a:p>
            <a:pPr algn="ctr"/>
            <a:r>
              <a:rPr lang="it-IT" sz="2400" b="1" dirty="0" smtClean="0"/>
              <a:t>Governo</a:t>
            </a:r>
            <a:endParaRPr lang="it-IT" sz="2400" b="1" dirty="0"/>
          </a:p>
        </p:txBody>
      </p:sp>
      <p:sp>
        <p:nvSpPr>
          <p:cNvPr id="8" name="Fumetto 2 7"/>
          <p:cNvSpPr/>
          <p:nvPr/>
        </p:nvSpPr>
        <p:spPr>
          <a:xfrm>
            <a:off x="8878139" y="2483282"/>
            <a:ext cx="2266684" cy="1236509"/>
          </a:xfrm>
          <a:prstGeom prst="wedgeRoundRectCallout">
            <a:avLst>
              <a:gd name="adj1" fmla="val -61053"/>
              <a:gd name="adj2" fmla="val 998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Pensione di garanzia cumulo assegno sociale</a:t>
            </a:r>
            <a:endParaRPr lang="it-IT" b="1" dirty="0"/>
          </a:p>
        </p:txBody>
      </p:sp>
      <p:sp>
        <p:nvSpPr>
          <p:cNvPr id="9" name="Fumetto 2 8"/>
          <p:cNvSpPr/>
          <p:nvPr/>
        </p:nvSpPr>
        <p:spPr>
          <a:xfrm>
            <a:off x="4687384" y="2862191"/>
            <a:ext cx="1976334" cy="905444"/>
          </a:xfrm>
          <a:prstGeom prst="wedgeRoundRectCallout">
            <a:avLst>
              <a:gd name="adj1" fmla="val 29241"/>
              <a:gd name="adj2" fmla="val 1246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Ape sociale Donne 6 mesi figlio</a:t>
            </a:r>
            <a:endParaRPr lang="it-IT" b="1" dirty="0"/>
          </a:p>
        </p:txBody>
      </p:sp>
      <p:sp>
        <p:nvSpPr>
          <p:cNvPr id="10" name="Fumetto 2 9"/>
          <p:cNvSpPr/>
          <p:nvPr/>
        </p:nvSpPr>
        <p:spPr>
          <a:xfrm>
            <a:off x="4397493" y="5864058"/>
            <a:ext cx="1522998" cy="708338"/>
          </a:xfrm>
          <a:prstGeom prst="wedgeRoundRectCallout">
            <a:avLst>
              <a:gd name="adj1" fmla="val 112775"/>
              <a:gd name="adj2" fmla="val -1065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Super </a:t>
            </a:r>
            <a:r>
              <a:rPr lang="it-IT" b="1" dirty="0" err="1" smtClean="0"/>
              <a:t>rita</a:t>
            </a:r>
            <a:endParaRPr lang="it-IT" b="1" dirty="0"/>
          </a:p>
        </p:txBody>
      </p:sp>
      <p:sp>
        <p:nvSpPr>
          <p:cNvPr id="11" name="Fumetto 2 10"/>
          <p:cNvSpPr/>
          <p:nvPr/>
        </p:nvSpPr>
        <p:spPr>
          <a:xfrm>
            <a:off x="7505159" y="5640150"/>
            <a:ext cx="2016687" cy="932246"/>
          </a:xfrm>
          <a:prstGeom prst="wedgeRoundRectCallout">
            <a:avLst>
              <a:gd name="adj1" fmla="val -6001"/>
              <a:gd name="adj2" fmla="val -983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Rivalutazioni pensioni </a:t>
            </a:r>
          </a:p>
          <a:p>
            <a:pPr algn="ctr"/>
            <a:r>
              <a:rPr lang="it-IT" b="1" dirty="0" smtClean="0"/>
              <a:t>dal 2019</a:t>
            </a:r>
            <a:endParaRPr lang="it-IT" b="1" dirty="0"/>
          </a:p>
        </p:txBody>
      </p:sp>
      <p:sp>
        <p:nvSpPr>
          <p:cNvPr id="12" name="Fumetto 2 11"/>
          <p:cNvSpPr/>
          <p:nvPr/>
        </p:nvSpPr>
        <p:spPr>
          <a:xfrm>
            <a:off x="9829868" y="4922810"/>
            <a:ext cx="1838391" cy="1168897"/>
          </a:xfrm>
          <a:prstGeom prst="wedgeRoundRectCallout">
            <a:avLst>
              <a:gd name="adj1" fmla="val -112348"/>
              <a:gd name="adj2" fmla="val -580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Riduzione importo soglia 1,5 con 1,2 v.AS</a:t>
            </a:r>
            <a:endParaRPr lang="it-IT" b="1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2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70272" y="-99471"/>
            <a:ext cx="8915399" cy="2880020"/>
          </a:xfrm>
        </p:spPr>
        <p:txBody>
          <a:bodyPr>
            <a:normAutofit/>
          </a:bodyPr>
          <a:lstStyle/>
          <a:p>
            <a:pPr algn="ctr"/>
            <a:r>
              <a:rPr lang="it-IT" sz="3100" dirty="0" smtClean="0">
                <a:latin typeface="Calibri" panose="020F0502020204030204" pitchFamily="34" charset="0"/>
              </a:rPr>
              <a:t/>
            </a:r>
            <a:br>
              <a:rPr lang="it-IT" sz="3100" dirty="0" smtClean="0">
                <a:latin typeface="Calibri" panose="020F0502020204030204" pitchFamily="34" charset="0"/>
              </a:rPr>
            </a:br>
            <a:r>
              <a:rPr lang="it-IT" sz="3100" dirty="0">
                <a:latin typeface="Calibri" panose="020F0502020204030204" pitchFamily="34" charset="0"/>
              </a:rPr>
              <a:t/>
            </a:r>
            <a:br>
              <a:rPr lang="it-IT" sz="3100" dirty="0">
                <a:latin typeface="Calibri" panose="020F0502020204030204" pitchFamily="34" charset="0"/>
              </a:rPr>
            </a:br>
            <a:r>
              <a:rPr lang="it-IT" sz="3100" dirty="0" smtClean="0">
                <a:latin typeface="Calibri" panose="020F0502020204030204" pitchFamily="34" charset="0"/>
              </a:rPr>
              <a:t>SCADENZE </a:t>
            </a:r>
            <a:r>
              <a:rPr lang="it-IT" sz="3100" dirty="0">
                <a:latin typeface="Calibri" panose="020F0502020204030204" pitchFamily="34" charset="0"/>
              </a:rPr>
              <a:t>CHE DETERMINANO LA CORNICE TEMPORALE DEL CONFORNTO CON IL GOVERNO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3"/>
          </p:nvPr>
        </p:nvSpPr>
        <p:spPr>
          <a:xfrm>
            <a:off x="2370271" y="2862330"/>
            <a:ext cx="8915400" cy="838200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Governo:</a:t>
            </a:r>
            <a:endParaRPr lang="it-IT" dirty="0"/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211174" y="4164170"/>
            <a:ext cx="9233593" cy="2210692"/>
          </a:xfr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8" name="Fumetto 3 7"/>
          <p:cNvSpPr/>
          <p:nvPr/>
        </p:nvSpPr>
        <p:spPr>
          <a:xfrm>
            <a:off x="5331854" y="2127930"/>
            <a:ext cx="3400021" cy="1572599"/>
          </a:xfrm>
          <a:prstGeom prst="wedgeEllipseCallout">
            <a:avLst>
              <a:gd name="adj1" fmla="val -89011"/>
              <a:gd name="adj2" fmla="val -23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Percorso stretto con dei limiti prefissati attenzione ai conti</a:t>
            </a:r>
            <a:endParaRPr lang="it-IT" b="1" dirty="0"/>
          </a:p>
        </p:txBody>
      </p:sp>
      <p:sp>
        <p:nvSpPr>
          <p:cNvPr id="9" name="Freccia a destra 8"/>
          <p:cNvSpPr/>
          <p:nvPr/>
        </p:nvSpPr>
        <p:spPr>
          <a:xfrm>
            <a:off x="2962139" y="4646961"/>
            <a:ext cx="3644723" cy="135593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Nota di aggiornamento del </a:t>
            </a:r>
            <a:r>
              <a:rPr lang="it-IT" sz="1600" b="1" dirty="0" err="1" smtClean="0"/>
              <a:t>Def</a:t>
            </a:r>
            <a:endParaRPr lang="it-IT" sz="1600" b="1" dirty="0"/>
          </a:p>
        </p:txBody>
      </p:sp>
      <p:sp>
        <p:nvSpPr>
          <p:cNvPr id="10" name="Elaborazione 9"/>
          <p:cNvSpPr/>
          <p:nvPr/>
        </p:nvSpPr>
        <p:spPr>
          <a:xfrm>
            <a:off x="7057621" y="4828602"/>
            <a:ext cx="2871990" cy="992649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Legge di Bilancio</a:t>
            </a:r>
          </a:p>
          <a:p>
            <a:pPr algn="ctr"/>
            <a:r>
              <a:rPr lang="it-IT" b="1" dirty="0"/>
              <a:t>a</a:t>
            </a:r>
            <a:r>
              <a:rPr lang="it-IT" b="1" dirty="0" smtClean="0"/>
              <a:t>pprovazione </a:t>
            </a:r>
            <a:r>
              <a:rPr lang="it-IT" b="1" dirty="0" err="1" smtClean="0"/>
              <a:t>CdM</a:t>
            </a:r>
            <a:r>
              <a:rPr lang="it-IT" b="1" dirty="0" smtClean="0"/>
              <a:t> entro 15 ottobre</a:t>
            </a:r>
            <a:endParaRPr lang="it-IT" b="1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10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361386" y="502277"/>
            <a:ext cx="5409126" cy="11590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PROPOSTE CGIL CISL UIL</a:t>
            </a:r>
          </a:p>
          <a:p>
            <a:pPr algn="ctr"/>
            <a:r>
              <a:rPr lang="it-IT" sz="2400" b="1" dirty="0"/>
              <a:t>s</a:t>
            </a:r>
            <a:r>
              <a:rPr lang="it-IT" sz="2400" b="1" dirty="0" smtClean="0"/>
              <a:t>ui temi della Fase 2</a:t>
            </a:r>
            <a:endParaRPr lang="it-IT" sz="2400" b="1" dirty="0"/>
          </a:p>
        </p:txBody>
      </p:sp>
      <p:sp>
        <p:nvSpPr>
          <p:cNvPr id="7" name="Pergamena 1 6"/>
          <p:cNvSpPr/>
          <p:nvPr/>
        </p:nvSpPr>
        <p:spPr>
          <a:xfrm>
            <a:off x="4353059" y="3245476"/>
            <a:ext cx="3760631" cy="2408349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/>
              <a:t>Documento Unitario</a:t>
            </a:r>
            <a:endParaRPr lang="it-IT" sz="3200" b="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25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96225" y="977652"/>
            <a:ext cx="8908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>
                <a:latin typeface="Calibri" panose="020F0502020204030204" pitchFamily="34" charset="0"/>
              </a:rPr>
              <a:t>1</a:t>
            </a:r>
            <a:r>
              <a:rPr lang="it-IT" sz="3600" b="1" dirty="0" smtClean="0">
                <a:latin typeface="Calibri" panose="020F0502020204030204" pitchFamily="34" charset="0"/>
              </a:rPr>
              <a:t>. ADEGUAMENTO </a:t>
            </a:r>
            <a:r>
              <a:rPr lang="it-IT" sz="3600" b="1" dirty="0">
                <a:latin typeface="Calibri" panose="020F0502020204030204" pitchFamily="34" charset="0"/>
              </a:rPr>
              <a:t>DELL’ATTESA DI VITA</a:t>
            </a:r>
            <a:endParaRPr lang="it-IT" sz="3600" dirty="0"/>
          </a:p>
        </p:txBody>
      </p:sp>
      <p:sp>
        <p:nvSpPr>
          <p:cNvPr id="4" name="Callout 1 3"/>
          <p:cNvSpPr/>
          <p:nvPr/>
        </p:nvSpPr>
        <p:spPr>
          <a:xfrm>
            <a:off x="1318767" y="3314952"/>
            <a:ext cx="2408349" cy="1715036"/>
          </a:xfrm>
          <a:prstGeom prst="borderCallout1">
            <a:avLst>
              <a:gd name="adj1" fmla="val -13679"/>
              <a:gd name="adj2" fmla="val 32645"/>
              <a:gd name="adj3" fmla="val -78238"/>
              <a:gd name="adj4" fmla="val 461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Blocco dal 2019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llout 1 5"/>
          <p:cNvSpPr/>
          <p:nvPr/>
        </p:nvSpPr>
        <p:spPr>
          <a:xfrm>
            <a:off x="7961074" y="3361101"/>
            <a:ext cx="2565042" cy="1775037"/>
          </a:xfrm>
          <a:prstGeom prst="borderCallout1">
            <a:avLst>
              <a:gd name="adj1" fmla="val -14096"/>
              <a:gd name="adj2" fmla="val 58674"/>
              <a:gd name="adj3" fmla="val -78990"/>
              <a:gd name="adj4" fmla="val 41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Nuovo criterio che rispetti la diversità dei lavori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llout con frecce a sinistra/destra 6"/>
          <p:cNvSpPr/>
          <p:nvPr/>
        </p:nvSpPr>
        <p:spPr>
          <a:xfrm>
            <a:off x="3861822" y="3361101"/>
            <a:ext cx="3964546" cy="1668887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INSIEME</a:t>
            </a:r>
            <a:endParaRPr lang="it-IT" sz="2400" b="1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1329" y="793974"/>
            <a:ext cx="75384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latin typeface="Calibri" panose="020F0502020204030204" pitchFamily="34" charset="0"/>
              </a:rPr>
              <a:t>2</a:t>
            </a:r>
            <a:r>
              <a:rPr lang="it-IT" sz="2400" b="1" dirty="0" smtClean="0">
                <a:latin typeface="Calibri" panose="020F0502020204030204" pitchFamily="34" charset="0"/>
              </a:rPr>
              <a:t>. SUPERAMENTO </a:t>
            </a:r>
            <a:r>
              <a:rPr lang="it-IT" sz="2400" b="1" dirty="0">
                <a:latin typeface="Calibri" panose="020F0502020204030204" pitchFamily="34" charset="0"/>
              </a:rPr>
              <a:t>DELLE DISPARITA’ DI GENERE DELLE DONNE E VALORIZZAZIONE DEL LAVORO DI </a:t>
            </a:r>
            <a:r>
              <a:rPr lang="it-IT" sz="2400" b="1" dirty="0" smtClean="0">
                <a:latin typeface="Calibri" panose="020F0502020204030204" pitchFamily="34" charset="0"/>
              </a:rPr>
              <a:t>CURA</a:t>
            </a:r>
            <a:r>
              <a:rPr lang="it-IT" sz="2400" dirty="0">
                <a:latin typeface="Calibri" panose="020F0502020204030204" pitchFamily="34" charset="0"/>
              </a:rPr>
              <a:t/>
            </a:r>
            <a:br>
              <a:rPr lang="it-IT" sz="2400" dirty="0">
                <a:latin typeface="Calibri" panose="020F0502020204030204" pitchFamily="34" charset="0"/>
              </a:rPr>
            </a:br>
            <a:endParaRPr lang="it-IT" sz="2400" dirty="0"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348765" y="2118796"/>
            <a:ext cx="2395471" cy="11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Maggiorazione congedi maternità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7564190" y="2084454"/>
            <a:ext cx="3309869" cy="1845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Ape sociale:</a:t>
            </a:r>
          </a:p>
          <a:p>
            <a:pPr algn="ctr"/>
            <a:r>
              <a:rPr lang="it-IT" b="1" dirty="0" smtClean="0"/>
              <a:t>Riduzione requisito contributivo Donne</a:t>
            </a:r>
          </a:p>
          <a:p>
            <a:pPr algn="ctr"/>
            <a:r>
              <a:rPr lang="it-IT" b="1" dirty="0" smtClean="0"/>
              <a:t>(1anno ogni figlio-max3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146220" y="2084454"/>
            <a:ext cx="2382591" cy="1470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Anticipo vecchiaia 1 anno ogni figlio</a:t>
            </a:r>
          </a:p>
          <a:p>
            <a:pPr algn="ctr"/>
            <a:r>
              <a:rPr lang="it-IT" b="1" dirty="0" smtClean="0"/>
              <a:t>oppure </a:t>
            </a:r>
            <a:r>
              <a:rPr lang="it-IT" b="1" dirty="0" err="1" smtClean="0"/>
              <a:t>coef.trasformazione</a:t>
            </a:r>
            <a:r>
              <a:rPr lang="it-IT" b="1" dirty="0" smtClean="0"/>
              <a:t> più alto</a:t>
            </a:r>
            <a:endParaRPr lang="it-IT" b="1" dirty="0"/>
          </a:p>
        </p:txBody>
      </p:sp>
      <p:sp>
        <p:nvSpPr>
          <p:cNvPr id="9" name="Rettangolo 8"/>
          <p:cNvSpPr/>
          <p:nvPr/>
        </p:nvSpPr>
        <p:spPr>
          <a:xfrm>
            <a:off x="4348765" y="4273414"/>
            <a:ext cx="2676661" cy="2307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Anticipo pensionistico assistenza L.104/92</a:t>
            </a:r>
          </a:p>
          <a:p>
            <a:pPr algn="ctr"/>
            <a:r>
              <a:rPr lang="it-IT" b="1" dirty="0" smtClean="0"/>
              <a:t>(1anno ogni 5-max4)</a:t>
            </a:r>
            <a:endParaRPr lang="it-IT" b="1" dirty="0"/>
          </a:p>
        </p:txBody>
      </p:sp>
      <p:sp>
        <p:nvSpPr>
          <p:cNvPr id="10" name="Rettangolo 9"/>
          <p:cNvSpPr/>
          <p:nvPr/>
        </p:nvSpPr>
        <p:spPr>
          <a:xfrm>
            <a:off x="1498241" y="4273414"/>
            <a:ext cx="1966176" cy="1092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Lavoro di cura universalità delle donne</a:t>
            </a:r>
            <a:endParaRPr lang="it-IT" b="1" dirty="0"/>
          </a:p>
        </p:txBody>
      </p:sp>
      <p:sp>
        <p:nvSpPr>
          <p:cNvPr id="11" name="Rettangolo 10"/>
          <p:cNvSpPr/>
          <p:nvPr/>
        </p:nvSpPr>
        <p:spPr>
          <a:xfrm>
            <a:off x="8461419" y="4668366"/>
            <a:ext cx="1966176" cy="1092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Lavoro domestico oltre 24ore </a:t>
            </a:r>
            <a:r>
              <a:rPr lang="it-IT" b="1" dirty="0" err="1" smtClean="0"/>
              <a:t>ctb</a:t>
            </a:r>
            <a:r>
              <a:rPr lang="it-IT" b="1" dirty="0" smtClean="0"/>
              <a:t> pieni</a:t>
            </a:r>
            <a:endParaRPr lang="it-IT" b="1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196424" y="861743"/>
            <a:ext cx="52248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FLESSIBILITA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’ IN USCITA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760112" y="3712445"/>
            <a:ext cx="3159618" cy="1693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Riduzione 1,5 v.AS</a:t>
            </a:r>
          </a:p>
          <a:p>
            <a:pPr algn="ctr"/>
            <a:r>
              <a:rPr lang="it-IT" b="1" dirty="0" smtClean="0"/>
              <a:t>a 1 v. AS</a:t>
            </a:r>
          </a:p>
          <a:p>
            <a:pPr algn="ctr"/>
            <a:r>
              <a:rPr lang="it-IT" b="1" dirty="0" smtClean="0"/>
              <a:t>(66anni 7mesi 20 anni </a:t>
            </a:r>
            <a:r>
              <a:rPr lang="it-IT" b="1" dirty="0" err="1" smtClean="0"/>
              <a:t>ctb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7405353" y="3712444"/>
            <a:ext cx="3245475" cy="1693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Riduzione 2,8 v.AS</a:t>
            </a:r>
          </a:p>
          <a:p>
            <a:pPr algn="ctr"/>
            <a:r>
              <a:rPr lang="it-IT" b="1" dirty="0"/>
              <a:t>(</a:t>
            </a:r>
            <a:r>
              <a:rPr lang="it-IT" b="1" dirty="0" smtClean="0"/>
              <a:t>63anni </a:t>
            </a:r>
            <a:r>
              <a:rPr lang="it-IT" b="1" dirty="0"/>
              <a:t>7mesi 20 anni </a:t>
            </a:r>
            <a:r>
              <a:rPr lang="it-IT" b="1" dirty="0" err="1"/>
              <a:t>ctb</a:t>
            </a:r>
            <a:r>
              <a:rPr lang="it-IT" b="1" dirty="0"/>
              <a:t>)</a:t>
            </a:r>
          </a:p>
          <a:p>
            <a:pPr algn="ctr"/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4919730" y="1722769"/>
            <a:ext cx="2395471" cy="1178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SISTEMA CONTRIBUTIVO</a:t>
            </a:r>
            <a:endParaRPr lang="it-IT" b="1" dirty="0"/>
          </a:p>
        </p:txBody>
      </p:sp>
      <p:sp>
        <p:nvSpPr>
          <p:cNvPr id="7" name="Freccia circolare a sinistra 6"/>
          <p:cNvSpPr/>
          <p:nvPr/>
        </p:nvSpPr>
        <p:spPr>
          <a:xfrm>
            <a:off x="8242479" y="2253803"/>
            <a:ext cx="785611" cy="127427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Freccia circolare a destra 9"/>
          <p:cNvSpPr/>
          <p:nvPr/>
        </p:nvSpPr>
        <p:spPr>
          <a:xfrm>
            <a:off x="3260932" y="2292999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800" y="113812"/>
            <a:ext cx="1073332" cy="14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36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894</Words>
  <Application>Microsoft Office PowerPoint</Application>
  <PresentationFormat>Widescreen</PresentationFormat>
  <Paragraphs>151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8" baseType="lpstr">
      <vt:lpstr>Arial Unicode MS</vt:lpstr>
      <vt:lpstr>Arial</vt:lpstr>
      <vt:lpstr>Arial Black</vt:lpstr>
      <vt:lpstr>Calibri</vt:lpstr>
      <vt:lpstr>Century Gothic</vt:lpstr>
      <vt:lpstr>Droid Sans Fallback</vt:lpstr>
      <vt:lpstr>Lucida Sans</vt:lpstr>
      <vt:lpstr>Times New Roman</vt:lpstr>
      <vt:lpstr>Wingdings 3</vt:lpstr>
      <vt:lpstr>Filo</vt:lpstr>
      <vt:lpstr>Presentazione standard di PowerPoint</vt:lpstr>
      <vt:lpstr>VERBALE DI SINTESI 28.09.2016</vt:lpstr>
      <vt:lpstr> </vt:lpstr>
      <vt:lpstr>Presentazione standard di PowerPoint</vt:lpstr>
      <vt:lpstr>  SCADENZE CHE DETERMINANO LA CORNICE TEMPORALE DEL CONFORNTO CON IL GOVERNO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4.RAFFORZAMENTO DELLA PREVIDENZA COMPLEMENTARE RILANCIO DELLE ADESIONI</vt:lpstr>
      <vt:lpstr>Presentazione standard di PowerPoint</vt:lpstr>
      <vt:lpstr>Presentazione standard di PowerPoint</vt:lpstr>
      <vt:lpstr>5.SEPARAZIONE DELLA SPESA PREVIDENZIALE DA QUELLA ASSISTENZIALE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Cigna Ezio</dc:creator>
  <cp:lastModifiedBy>Cigna Ezio</cp:lastModifiedBy>
  <cp:revision>2</cp:revision>
  <dcterms:created xsi:type="dcterms:W3CDTF">2017-10-02T10:45:13Z</dcterms:created>
  <dcterms:modified xsi:type="dcterms:W3CDTF">2017-10-02T10:47:32Z</dcterms:modified>
</cp:coreProperties>
</file>