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77" r:id="rId2"/>
  </p:sldMasterIdLst>
  <p:notesMasterIdLst>
    <p:notesMasterId r:id="rId31"/>
  </p:notesMasterIdLst>
  <p:sldIdLst>
    <p:sldId id="27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9" r:id="rId21"/>
    <p:sldId id="276" r:id="rId22"/>
    <p:sldId id="273" r:id="rId23"/>
    <p:sldId id="280" r:id="rId24"/>
    <p:sldId id="284" r:id="rId25"/>
    <p:sldId id="287" r:id="rId26"/>
    <p:sldId id="274" r:id="rId27"/>
    <p:sldId id="289" r:id="rId28"/>
    <p:sldId id="296" r:id="rId29"/>
    <p:sldId id="275" r:id="rId30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Droid Sans Fallback" charset="0"/>
      </a:defRPr>
    </a:lvl1pPr>
    <a:lvl2pPr marL="742950" indent="-28575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Droid Sans Fallback" charset="0"/>
      </a:defRPr>
    </a:lvl2pPr>
    <a:lvl3pPr marL="1143000" indent="-22860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Droid Sans Fallback" charset="0"/>
      </a:defRPr>
    </a:lvl3pPr>
    <a:lvl4pPr marL="1600200" indent="-22860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Droid Sans Fallback" charset="0"/>
      </a:defRPr>
    </a:lvl4pPr>
    <a:lvl5pPr marL="2057400" indent="-22860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Droid Sans Fallback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Droid Sans Fallback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Droid Sans Fallback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Droid Sans Fallback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Droid Sans Fallback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74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>
      <p:cViewPr varScale="1">
        <p:scale>
          <a:sx n="103" d="100"/>
          <a:sy n="103" d="100"/>
        </p:scale>
        <p:origin x="-1506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Cartel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76452132482993E-2"/>
          <c:y val="9.151874445728414E-2"/>
          <c:w val="0.84447095735034017"/>
          <c:h val="0.76249281126548596"/>
        </c:manualLayout>
      </c:layout>
      <c:pie3DChart>
        <c:varyColors val="1"/>
        <c:ser>
          <c:idx val="0"/>
          <c:order val="0"/>
          <c:explosion val="26"/>
          <c:dPt>
            <c:idx val="0"/>
            <c:bubble3D val="0"/>
            <c:explosion val="62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ED-4084-9644-AA19317B7CD9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ED-4084-9644-AA19317B7CD9}"/>
              </c:ext>
            </c:extLst>
          </c:dPt>
          <c:dLbls>
            <c:dLbl>
              <c:idx val="0"/>
              <c:layout>
                <c:manualLayout>
                  <c:x val="-3.5894794400699918E-2"/>
                  <c:y val="0.124680300379119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ED-4084-9644-AA19317B7CD9}"/>
                </c:ext>
              </c:extLst>
            </c:dLbl>
            <c:dLbl>
              <c:idx val="1"/>
              <c:layout>
                <c:manualLayout>
                  <c:x val="-2.7449693788276718E-3"/>
                  <c:y val="-1.8027486147564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ED-4084-9644-AA19317B7C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Foglio1!$I$5:$I$6</c:f>
              <c:strCache>
                <c:ptCount val="2"/>
                <c:pt idx="0">
                  <c:v>maschi</c:v>
                </c:pt>
                <c:pt idx="1">
                  <c:v>femmine</c:v>
                </c:pt>
              </c:strCache>
            </c:strRef>
          </c:cat>
          <c:val>
            <c:numRef>
              <c:f>Foglio1!$J$5:$J$6</c:f>
              <c:numCache>
                <c:formatCode>General</c:formatCode>
                <c:ptCount val="2"/>
                <c:pt idx="0">
                  <c:v>385</c:v>
                </c:pt>
                <c:pt idx="1">
                  <c:v>293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ED-4084-9644-AA19317B7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0" name="Rectangle 1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16537" cy="397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91" name="Rectangle 19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19800" cy="478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5278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7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b="1">
                <a:solidFill>
                  <a:srgbClr val="FFFFFF"/>
                </a:solidFill>
                <a:latin typeface="Source Sans Pro Black" pitchFamily="32" charset="0"/>
                <a:cs typeface="源ノ角ゴシック Heavy" charset="0"/>
              </a:defRPr>
            </a:lvl1pPr>
          </a:lstStyle>
          <a:p>
            <a:endParaRPr lang="it-IT" altLang="it-IT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5278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7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b="1">
                <a:solidFill>
                  <a:srgbClr val="FFFFFF"/>
                </a:solidFill>
                <a:latin typeface="Source Sans Pro Black" pitchFamily="32" charset="0"/>
                <a:cs typeface="源ノ角ゴシック Heavy" charset="0"/>
              </a:defRPr>
            </a:lvl1pPr>
          </a:lstStyle>
          <a:p>
            <a:endParaRPr lang="it-IT" altLang="it-IT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5278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7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b="1">
                <a:solidFill>
                  <a:srgbClr val="FFFFFF"/>
                </a:solidFill>
                <a:latin typeface="Source Sans Pro Black" pitchFamily="32" charset="0"/>
                <a:cs typeface="源ノ角ゴシック Heavy" charset="0"/>
              </a:defRPr>
            </a:lvl1pPr>
          </a:lstStyle>
          <a:p>
            <a:endParaRPr lang="it-IT" altLang="it-IT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5278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7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b="1">
                <a:solidFill>
                  <a:srgbClr val="FFFFFF"/>
                </a:solidFill>
                <a:latin typeface="Source Sans Pro Black" pitchFamily="32" charset="0"/>
                <a:cs typeface="源ノ角ゴシック Heavy" charset="0"/>
              </a:defRPr>
            </a:lvl1pPr>
          </a:lstStyle>
          <a:p>
            <a:fld id="{2E7FD16C-7C06-47BF-B0D2-3F75AC64C97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62247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1B2F1E-6424-45E2-A7F1-DB2FE6011DF1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CC4755-44E6-4D85-B67F-A86C373FBA55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22887" cy="3992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2500" cy="479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B36AAE-5375-4F51-B753-9ED12A0A2ED1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22887" cy="3992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2500" cy="479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CF8278-14B7-490A-B12D-90EA5F3E7373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22887" cy="3992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2500" cy="479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B076D7-8FD3-4489-ADD6-B0BD900353AB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21300" cy="3990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0913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7496DA-09AF-433C-870A-93D079A0D99D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21300" cy="3990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0913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8D09F5-CE09-4D1D-A44F-8E5AAEC8E0AA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21300" cy="3990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0913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034A75-F944-4BFE-B216-21DCD82D1E53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21300" cy="3990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0913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C1E485-5AE0-4CFC-A7E8-A28A71366599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18125" cy="3987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7738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C28FE3-9D27-48EE-9AF6-1B722E246229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21300" cy="3990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0913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FFCA9F-A564-4C36-BD31-0C0AE8793587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960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AE87C6-0C0C-4703-9B4A-393808695899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531C94-3B24-483C-92AB-13B2C914AB1C}" type="slidenum">
              <a:rPr lang="it-IT" altLang="it-IT"/>
              <a:pPr/>
              <a:t>24</a:t>
            </a:fld>
            <a:endParaRPr lang="it-IT" altLang="it-IT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0812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52C27D-4495-4C2B-8F5C-4683510F1417}" type="slidenum">
              <a:rPr lang="it-IT" altLang="it-IT"/>
              <a:pPr/>
              <a:t>25</a:t>
            </a:fld>
            <a:endParaRPr lang="it-IT" altLang="it-IT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18125" cy="3987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7738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694DFF-A87D-49FB-881C-F690755DAFD1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D833B3-94A8-4331-B180-918CF58668E1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DE75B7-2134-4537-9CC1-B8CEE623E57A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D0003E-6120-4062-BCE2-08DD7AD3F0AE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18125" cy="3987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7738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5BB3A7-5820-42F5-8120-982138AB1AD5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B23221-5CD3-4610-ABFC-37DF6B6A252B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4C00F6-C45A-43CA-A6C7-CFD4E17600A9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22887" cy="3992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2500" cy="479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96BA6A-7B10-4473-B944-1B3F5D618C8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2731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7875A90-E454-4205-90DC-65B5FFBB16C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109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59650" y="360363"/>
            <a:ext cx="2332038" cy="62706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0363" y="360363"/>
            <a:ext cx="6846887" cy="62706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F9A28C-0572-47EB-8015-27D7BC0393E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26632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363" y="360363"/>
            <a:ext cx="9331325" cy="8715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7559675" y="6840538"/>
            <a:ext cx="2311400" cy="511175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1079500" y="6840538"/>
            <a:ext cx="3211513" cy="511175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>
          <a:xfrm>
            <a:off x="179388" y="6840538"/>
            <a:ext cx="511175" cy="511175"/>
          </a:xfrm>
        </p:spPr>
        <p:txBody>
          <a:bodyPr/>
          <a:lstStyle>
            <a:lvl1pPr>
              <a:defRPr/>
            </a:lvl1pPr>
          </a:lstStyle>
          <a:p>
            <a:fld id="{39792528-D423-49FC-937B-CEC42018200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5623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olo, contenuto 2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363" y="360363"/>
            <a:ext cx="9331325" cy="8715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60363" y="1979613"/>
            <a:ext cx="4498975" cy="22494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360363" y="4381500"/>
            <a:ext cx="4498975" cy="22494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5011738" y="1979613"/>
            <a:ext cx="4500562" cy="46513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idx="10"/>
          </p:nvPr>
        </p:nvSpPr>
        <p:spPr>
          <a:xfrm>
            <a:off x="7559675" y="6840538"/>
            <a:ext cx="2311400" cy="511175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idx="11"/>
          </p:nvPr>
        </p:nvSpPr>
        <p:spPr>
          <a:xfrm>
            <a:off x="1079500" y="6840538"/>
            <a:ext cx="3211513" cy="511175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2"/>
          </p:nvPr>
        </p:nvSpPr>
        <p:spPr>
          <a:xfrm>
            <a:off x="179388" y="6840538"/>
            <a:ext cx="511175" cy="511175"/>
          </a:xfrm>
        </p:spPr>
        <p:txBody>
          <a:bodyPr/>
          <a:lstStyle>
            <a:lvl1pPr>
              <a:defRPr/>
            </a:lvl1pPr>
          </a:lstStyle>
          <a:p>
            <a:fld id="{F25EBCE0-DE6E-41C8-83A7-6396691B0BE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26293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olo e 2 contenuti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363" y="360363"/>
            <a:ext cx="9331325" cy="8715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60363" y="1979613"/>
            <a:ext cx="4498975" cy="22494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5011738" y="1979613"/>
            <a:ext cx="4500562" cy="22494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360363" y="4381500"/>
            <a:ext cx="9151937" cy="22494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idx="10"/>
          </p:nvPr>
        </p:nvSpPr>
        <p:spPr>
          <a:xfrm>
            <a:off x="7559675" y="6840538"/>
            <a:ext cx="2311400" cy="511175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idx="11"/>
          </p:nvPr>
        </p:nvSpPr>
        <p:spPr>
          <a:xfrm>
            <a:off x="1079500" y="6840538"/>
            <a:ext cx="3211513" cy="511175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2"/>
          </p:nvPr>
        </p:nvSpPr>
        <p:spPr>
          <a:xfrm>
            <a:off x="179388" y="6840538"/>
            <a:ext cx="511175" cy="511175"/>
          </a:xfrm>
        </p:spPr>
        <p:txBody>
          <a:bodyPr/>
          <a:lstStyle>
            <a:lvl1pPr>
              <a:defRPr/>
            </a:lvl1pPr>
          </a:lstStyle>
          <a:p>
            <a:fld id="{E30C6EE9-8228-4B10-ADBD-BD08F3EBA07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89303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360363" y="360363"/>
            <a:ext cx="9331325" cy="8715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60363" y="1979613"/>
            <a:ext cx="4498975" cy="22494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5011738" y="1979613"/>
            <a:ext cx="4500562" cy="22494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360363" y="4381500"/>
            <a:ext cx="4498975" cy="22494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11738" y="4381500"/>
            <a:ext cx="4500562" cy="22494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>
          <a:xfrm>
            <a:off x="7559675" y="6840538"/>
            <a:ext cx="2311400" cy="511175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>
          <a:xfrm>
            <a:off x="1079500" y="6840538"/>
            <a:ext cx="3211513" cy="511175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>
          <a:xfrm>
            <a:off x="179388" y="6840538"/>
            <a:ext cx="511175" cy="511175"/>
          </a:xfrm>
        </p:spPr>
        <p:txBody>
          <a:bodyPr/>
          <a:lstStyle>
            <a:lvl1pPr>
              <a:defRPr/>
            </a:lvl1pPr>
          </a:lstStyle>
          <a:p>
            <a:fld id="{2D5BE953-8CD5-49E9-8511-D12001A0F21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43382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363" y="360363"/>
            <a:ext cx="9331325" cy="8715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0363" y="1979613"/>
            <a:ext cx="9151937" cy="22494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60363" y="4381500"/>
            <a:ext cx="9151937" cy="22494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>
          <a:xfrm>
            <a:off x="7559675" y="6840538"/>
            <a:ext cx="2311400" cy="511175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>
          <a:xfrm>
            <a:off x="1079500" y="6840538"/>
            <a:ext cx="3211513" cy="511175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>
          <a:xfrm>
            <a:off x="179388" y="6840538"/>
            <a:ext cx="511175" cy="511175"/>
          </a:xfrm>
        </p:spPr>
        <p:txBody>
          <a:bodyPr/>
          <a:lstStyle>
            <a:lvl1pPr>
              <a:defRPr/>
            </a:lvl1pPr>
          </a:lstStyle>
          <a:p>
            <a:fld id="{F831CDC9-3383-4B32-B580-65A5BB75288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4164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448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986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953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694EF12-55F2-43A4-8032-EEDD3E2E5C3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64661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8686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332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3176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935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584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2626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532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86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21BF81-2B8B-4940-8B3C-D27826A66AD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35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0363" y="1979613"/>
            <a:ext cx="4498975" cy="46513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11738" y="1979613"/>
            <a:ext cx="4500562" cy="46513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28B765-F238-4CA2-A226-4FBBD631140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2247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83A1B16-9417-4C43-B97C-FB416BC7A75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8347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D75F6E-4076-4294-9AC2-AB554D63109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9983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BBBAC88-8673-4CBE-9B3F-F15A515E1F0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1172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E6FFC09-C2F9-4218-9E53-36E0F0AD5BC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921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62DF31-81D4-4069-A7AC-219BF2640E6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95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79388"/>
            <a:ext cx="9720263" cy="1260475"/>
          </a:xfrm>
          <a:prstGeom prst="rect">
            <a:avLst/>
          </a:prstGeom>
          <a:solidFill>
            <a:srgbClr val="E74C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559675" y="6840538"/>
            <a:ext cx="2519363" cy="539750"/>
          </a:xfrm>
          <a:prstGeom prst="rect">
            <a:avLst/>
          </a:prstGeom>
          <a:solidFill>
            <a:srgbClr val="E74C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900113" y="6840538"/>
            <a:ext cx="6480175" cy="539750"/>
          </a:xfrm>
          <a:prstGeom prst="rect">
            <a:avLst/>
          </a:prstGeom>
          <a:solidFill>
            <a:srgbClr val="BDC3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79388" y="6840538"/>
            <a:ext cx="539750" cy="539750"/>
          </a:xfrm>
          <a:prstGeom prst="rect">
            <a:avLst/>
          </a:prstGeom>
          <a:solidFill>
            <a:srgbClr val="F443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360363"/>
            <a:ext cx="933132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363" y="1979613"/>
            <a:ext cx="9151937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7559675" y="6840538"/>
            <a:ext cx="231140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7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 b="1">
                <a:solidFill>
                  <a:srgbClr val="FFFFFF"/>
                </a:solidFill>
                <a:latin typeface="+mj-lt"/>
                <a:cs typeface="+mj-cs"/>
              </a:defRPr>
            </a:lvl1pPr>
          </a:lstStyle>
          <a:p>
            <a:endParaRPr lang="it-IT" altLang="it-IT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1079500" y="6840538"/>
            <a:ext cx="32115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97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 b="1">
                <a:solidFill>
                  <a:srgbClr val="FFFFFF"/>
                </a:solidFill>
                <a:latin typeface="+mj-lt"/>
                <a:cs typeface="+mj-cs"/>
              </a:defRPr>
            </a:lvl1pPr>
          </a:lstStyle>
          <a:p>
            <a:endParaRPr lang="it-IT" altLang="it-IT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179388" y="6840538"/>
            <a:ext cx="511175" cy="511175"/>
          </a:xfrm>
          <a:prstGeom prst="rect">
            <a:avLst/>
          </a:prstGeom>
          <a:solidFill>
            <a:srgbClr val="E74C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97000"/>
              </a:lnSpc>
              <a:buClrTx/>
              <a:buFontTx/>
              <a:buNone/>
              <a:tabLst>
                <a:tab pos="449263" algn="l"/>
              </a:tabLst>
              <a:defRPr sz="2400" b="1">
                <a:solidFill>
                  <a:srgbClr val="FFFFFF"/>
                </a:solidFill>
                <a:latin typeface="+mj-lt"/>
                <a:cs typeface="+mj-cs"/>
              </a:defRPr>
            </a:lvl1pPr>
          </a:lstStyle>
          <a:p>
            <a:fld id="{3D844AF8-20F7-42D9-B58D-B82ABED484B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 kern="12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Source Sans Pro Black" pitchFamily="32" charset="0"/>
          <a:cs typeface="源ノ角ゴシック Heavy" charset="0"/>
        </a:defRPr>
      </a:lvl2pPr>
      <a:lvl3pPr marL="11430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Source Sans Pro Black" pitchFamily="32" charset="0"/>
          <a:cs typeface="源ノ角ゴシック Heavy" charset="0"/>
        </a:defRPr>
      </a:lvl3pPr>
      <a:lvl4pPr marL="16002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Source Sans Pro Black" pitchFamily="32" charset="0"/>
          <a:cs typeface="源ノ角ゴシック Heavy" charset="0"/>
        </a:defRPr>
      </a:lvl4pPr>
      <a:lvl5pPr marL="20574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Source Sans Pro Black" pitchFamily="32" charset="0"/>
          <a:cs typeface="源ノ角ゴシック Heavy" charset="0"/>
        </a:defRPr>
      </a:lvl5pPr>
      <a:lvl6pPr marL="25146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Source Sans Pro Black" pitchFamily="32" charset="0"/>
          <a:cs typeface="源ノ角ゴシック Heavy" charset="0"/>
        </a:defRPr>
      </a:lvl6pPr>
      <a:lvl7pPr marL="29718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Source Sans Pro Black" pitchFamily="32" charset="0"/>
          <a:cs typeface="源ノ角ゴシック Heavy" charset="0"/>
        </a:defRPr>
      </a:lvl7pPr>
      <a:lvl8pPr marL="34290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Source Sans Pro Black" pitchFamily="32" charset="0"/>
          <a:cs typeface="源ノ角ゴシック Heavy" charset="0"/>
        </a:defRPr>
      </a:lvl8pPr>
      <a:lvl9pPr marL="38862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Source Sans Pro Black" pitchFamily="32" charset="0"/>
          <a:cs typeface="源ノ角ゴシック Heavy" charset="0"/>
        </a:defRPr>
      </a:lvl9pPr>
    </p:titleStyle>
    <p:bodyStyle>
      <a:lvl1pPr marL="342900" indent="-342900" algn="l" defTabSz="449263" rtl="0" fontAlgn="base">
        <a:lnSpc>
          <a:spcPct val="97000"/>
        </a:lnSpc>
        <a:spcBef>
          <a:spcPct val="0"/>
        </a:spcBef>
        <a:spcAft>
          <a:spcPts val="1150"/>
        </a:spcAft>
        <a:buClr>
          <a:srgbClr val="000000"/>
        </a:buClr>
        <a:buSzPct val="100000"/>
        <a:buFont typeface="Times New Roman" panose="02020603050405020304" pitchFamily="18" charset="0"/>
        <a:defRPr sz="2600" b="1" kern="1200">
          <a:solidFill>
            <a:srgbClr val="1C1C1C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1C1C1C"/>
          </a:solidFill>
          <a:latin typeface="Source Sans Pro Light" pitchFamily="32" charset="0"/>
          <a:ea typeface="+mn-ea"/>
          <a:cs typeface="源ノ角ゴシック Light" charset="0"/>
        </a:defRPr>
      </a:lvl2pPr>
      <a:lvl3pPr marL="1143000" indent="-228600" algn="l" defTabSz="449263" rtl="0" fontAlgn="base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1C1C1C"/>
          </a:solidFill>
          <a:latin typeface="Source Sans Pro Light" pitchFamily="32" charset="0"/>
          <a:ea typeface="+mn-ea"/>
          <a:cs typeface="源ノ角ゴシック Light" charset="0"/>
        </a:defRPr>
      </a:lvl3pPr>
      <a:lvl4pPr marL="1600200" indent="-228600" algn="l" defTabSz="449263" rtl="0" fontAlgn="base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1C1C1C"/>
          </a:solidFill>
          <a:latin typeface="Source Sans Pro Light" pitchFamily="32" charset="0"/>
          <a:ea typeface="+mn-ea"/>
          <a:cs typeface="源ノ角ゴシック Light" charset="0"/>
        </a:defRPr>
      </a:lvl4pPr>
      <a:lvl5pPr marL="2057400" indent="-228600" algn="l" defTabSz="449263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1C1C1C"/>
          </a:solidFill>
          <a:latin typeface="Source Sans Pro Light" pitchFamily="32" charset="0"/>
          <a:ea typeface="+mn-ea"/>
          <a:cs typeface="源ノ角ゴシック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19/12/2016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25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1007943" rtl="0" eaLnBrk="1" latinLnBrk="0" hangingPunct="1"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27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08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 descr="C:\Users\BrusaL\AppData\Local\Microsoft\Windows\Temporary Internet Files\Content.Outlook\R1LSN1L2\Synergy cartolina 148x105-fro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10" y="287316"/>
            <a:ext cx="9121582" cy="690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932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 dirty="0">
                <a:latin typeface="Bookman Old Style" panose="02050604050505020204" pitchFamily="18" charset="0"/>
              </a:rPr>
              <a:t>CGIL Brianza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 altLang="it-IT" dirty="0">
                <a:latin typeface="Bookman Old Style" panose="02050604050505020204" pitchFamily="18" charset="0"/>
              </a:rPr>
              <a:t>SYNERGY PARK</a:t>
            </a:r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360363"/>
            <a:ext cx="9340850" cy="88106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dirty="0">
                <a:latin typeface="Bookman Old Style" panose="02050604050505020204" pitchFamily="18" charset="0"/>
              </a:rPr>
              <a:t>Aziende Coinvolte</a:t>
            </a:r>
          </a:p>
        </p:txBody>
      </p:sp>
      <p:sp>
        <p:nvSpPr>
          <p:cNvPr id="12290" name="Text Box 2"/>
          <p:cNvSpPr txBox="1">
            <a:spLocks/>
          </p:cNvSpPr>
          <p:nvPr/>
        </p:nvSpPr>
        <p:spPr bwMode="auto">
          <a:xfrm>
            <a:off x="360363" y="1979613"/>
            <a:ext cx="4470400" cy="2222500"/>
          </a:xfrm>
          <a:prstGeom prst="rect">
            <a:avLst/>
          </a:prstGeom>
          <a:noFill/>
          <a:ln w="9360" cap="flat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080" rIns="0" bIns="0"/>
          <a:lstStyle>
            <a:lvl1pPr marL="342900" indent="-33020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r>
              <a:rPr lang="it-IT" altLang="it-IT" sz="2600" dirty="0">
                <a:solidFill>
                  <a:srgbClr val="CC0000"/>
                </a:solidFill>
                <a:latin typeface="Bookman Old Style" panose="02050604050505020204" pitchFamily="18" charset="0"/>
                <a:cs typeface="源ノ角ゴシック Medium" charset="0"/>
              </a:rPr>
              <a:t>FIOM</a:t>
            </a:r>
          </a:p>
          <a:p>
            <a:pPr algn="ctr"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r>
              <a:rPr lang="it-IT" altLang="it-IT" sz="2600" dirty="0">
                <a:solidFill>
                  <a:srgbClr val="1C1C1C"/>
                </a:solidFill>
                <a:latin typeface="Bookman Old Style" panose="02050604050505020204" pitchFamily="18" charset="0"/>
                <a:cs typeface="源ノ角ゴシック Medium" charset="0"/>
              </a:rPr>
              <a:t>Micron</a:t>
            </a:r>
          </a:p>
          <a:p>
            <a:pPr algn="ctr"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r>
              <a:rPr lang="it-IT" altLang="it-IT" sz="2600" dirty="0">
                <a:solidFill>
                  <a:srgbClr val="1C1C1C"/>
                </a:solidFill>
                <a:latin typeface="Bookman Old Style" panose="02050604050505020204" pitchFamily="18" charset="0"/>
                <a:cs typeface="源ノ角ゴシック Medium" charset="0"/>
              </a:rPr>
              <a:t>Nokia</a:t>
            </a:r>
          </a:p>
          <a:p>
            <a:pPr algn="ctr"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r>
              <a:rPr lang="it-IT" altLang="it-IT" sz="2600" dirty="0">
                <a:solidFill>
                  <a:srgbClr val="1C1C1C"/>
                </a:solidFill>
                <a:latin typeface="Bookman Old Style" panose="02050604050505020204" pitchFamily="18" charset="0"/>
                <a:cs typeface="源ノ角ゴシック Medium" charset="0"/>
              </a:rPr>
              <a:t>Alcatel</a:t>
            </a:r>
          </a:p>
          <a:p>
            <a:pPr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endParaRPr lang="it-IT" altLang="it-IT" sz="2600" dirty="0">
              <a:solidFill>
                <a:srgbClr val="1C1C1C"/>
              </a:solidFill>
              <a:latin typeface="Source Sans Pro Semibold" pitchFamily="32" charset="0"/>
              <a:cs typeface="源ノ角ゴシック Medium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054600" y="1979613"/>
            <a:ext cx="4470400" cy="2222500"/>
          </a:xfrm>
          <a:prstGeom prst="rect">
            <a:avLst/>
          </a:prstGeom>
          <a:noFill/>
          <a:ln w="9360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080" rIns="0" bIns="0"/>
          <a:lstStyle>
            <a:lvl1pPr marL="342900" indent="-33020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r>
              <a:rPr lang="it-IT" altLang="it-IT" sz="2600" dirty="0">
                <a:solidFill>
                  <a:srgbClr val="CC0000"/>
                </a:solidFill>
                <a:latin typeface="Bookman Old Style" panose="02050604050505020204" pitchFamily="18" charset="0"/>
                <a:cs typeface="源ノ角ゴシック Medium" charset="0"/>
              </a:rPr>
              <a:t>FILCAMS</a:t>
            </a:r>
          </a:p>
          <a:p>
            <a:pPr algn="ctr"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r>
              <a:rPr lang="it-IT" altLang="it-IT" sz="2600" dirty="0" err="1">
                <a:solidFill>
                  <a:srgbClr val="1C1C1C"/>
                </a:solidFill>
                <a:latin typeface="Bookman Old Style" panose="02050604050505020204" pitchFamily="18" charset="0"/>
                <a:cs typeface="源ノ角ゴシック Medium" charset="0"/>
              </a:rPr>
              <a:t>Esprinet</a:t>
            </a:r>
            <a:endParaRPr lang="it-IT" altLang="it-IT" sz="2600" dirty="0">
              <a:solidFill>
                <a:srgbClr val="1C1C1C"/>
              </a:solidFill>
              <a:latin typeface="Bookman Old Style" panose="02050604050505020204" pitchFamily="18" charset="0"/>
              <a:cs typeface="源ノ角ゴシック Medium" charset="0"/>
            </a:endParaRPr>
          </a:p>
          <a:p>
            <a:pPr algn="ctr"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r>
              <a:rPr lang="it-IT" altLang="it-IT" sz="2600" dirty="0" err="1">
                <a:solidFill>
                  <a:srgbClr val="1C1C1C"/>
                </a:solidFill>
                <a:latin typeface="Bookman Old Style" panose="02050604050505020204" pitchFamily="18" charset="0"/>
                <a:cs typeface="源ノ角ゴシック Medium" charset="0"/>
              </a:rPr>
              <a:t>Dnv</a:t>
            </a:r>
            <a:endParaRPr lang="it-IT" altLang="it-IT" sz="2600" dirty="0">
              <a:solidFill>
                <a:srgbClr val="1C1C1C"/>
              </a:solidFill>
              <a:latin typeface="Bookman Old Style" panose="02050604050505020204" pitchFamily="18" charset="0"/>
              <a:cs typeface="源ノ角ゴシック Medium" charset="0"/>
            </a:endParaRPr>
          </a:p>
          <a:p>
            <a:pPr algn="ctr"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r>
              <a:rPr lang="it-IT" altLang="it-IT" sz="2600" dirty="0" err="1">
                <a:solidFill>
                  <a:srgbClr val="1C1C1C"/>
                </a:solidFill>
                <a:latin typeface="Bookman Old Style" panose="02050604050505020204" pitchFamily="18" charset="0"/>
                <a:cs typeface="源ノ角ゴシック Medium" charset="0"/>
              </a:rPr>
              <a:t>Sap</a:t>
            </a:r>
            <a:endParaRPr lang="it-IT" altLang="it-IT" sz="2600" dirty="0">
              <a:solidFill>
                <a:srgbClr val="1C1C1C"/>
              </a:solidFill>
              <a:latin typeface="Bookman Old Style" panose="02050604050505020204" pitchFamily="18" charset="0"/>
              <a:cs typeface="源ノ角ゴシック Medium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077905" y="4379076"/>
            <a:ext cx="4470400" cy="2222500"/>
          </a:xfrm>
          <a:prstGeom prst="rect">
            <a:avLst/>
          </a:prstGeom>
          <a:noFill/>
          <a:ln w="9360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080" rIns="0" bIns="0"/>
          <a:lstStyle>
            <a:lvl1pPr marL="342900" indent="-33020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r>
              <a:rPr lang="it-IT" altLang="it-IT" sz="2600" dirty="0">
                <a:solidFill>
                  <a:srgbClr val="CC0000"/>
                </a:solidFill>
                <a:latin typeface="Bookman Old Style" panose="02050604050505020204" pitchFamily="18" charset="0"/>
                <a:cs typeface="源ノ角ゴシック Medium" charset="0"/>
              </a:rPr>
              <a:t>FILCTEM</a:t>
            </a:r>
          </a:p>
          <a:p>
            <a:pPr algn="ctr"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endParaRPr lang="it-IT" altLang="it-IT" sz="2600" dirty="0">
              <a:solidFill>
                <a:srgbClr val="1C1C1C"/>
              </a:solidFill>
              <a:latin typeface="Bookman Old Style" panose="02050604050505020204" pitchFamily="18" charset="0"/>
              <a:cs typeface="源ノ角ゴシック Medium" charset="0"/>
            </a:endParaRPr>
          </a:p>
          <a:p>
            <a:pPr algn="ctr"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r>
              <a:rPr lang="it-IT" altLang="it-IT" sz="2600" dirty="0">
                <a:solidFill>
                  <a:srgbClr val="1C1C1C"/>
                </a:solidFill>
                <a:latin typeface="Bookman Old Style" panose="02050604050505020204" pitchFamily="18" charset="0"/>
                <a:cs typeface="源ノ角ゴシック Medium" charset="0"/>
              </a:rPr>
              <a:t>Bridgestone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60363" y="4413250"/>
            <a:ext cx="4470400" cy="2222500"/>
          </a:xfrm>
          <a:prstGeom prst="rect">
            <a:avLst/>
          </a:prstGeom>
          <a:noFill/>
          <a:ln w="9360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080" rIns="0" bIns="0"/>
          <a:lstStyle>
            <a:lvl1pPr marL="342900" indent="-33020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r>
              <a:rPr lang="it-IT" altLang="it-IT" sz="2600" dirty="0">
                <a:solidFill>
                  <a:srgbClr val="CC0000"/>
                </a:solidFill>
                <a:latin typeface="Bookman Old Style" panose="02050604050505020204" pitchFamily="18" charset="0"/>
                <a:cs typeface="源ノ角ゴシック Medium" charset="0"/>
              </a:rPr>
              <a:t>F.P.</a:t>
            </a:r>
          </a:p>
          <a:p>
            <a:pPr algn="ctr"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r>
              <a:rPr lang="it-IT" altLang="it-IT" sz="2600" dirty="0">
                <a:solidFill>
                  <a:srgbClr val="1C1C1C"/>
                </a:solidFill>
                <a:latin typeface="Bookman Old Style" panose="02050604050505020204" pitchFamily="18" charset="0"/>
                <a:cs typeface="源ノ角ゴシック Medium" charset="0"/>
              </a:rPr>
              <a:t>Comune di Vimercate</a:t>
            </a:r>
          </a:p>
          <a:p>
            <a:pPr algn="ctr"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r>
              <a:rPr lang="it-IT" altLang="it-IT" sz="2600" dirty="0">
                <a:solidFill>
                  <a:srgbClr val="1C1C1C"/>
                </a:solidFill>
                <a:latin typeface="Bookman Old Style" panose="02050604050505020204" pitchFamily="18" charset="0"/>
                <a:cs typeface="源ノ角ゴシック Medium" charset="0"/>
              </a:rPr>
              <a:t>Offerta Sociale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 dirty="0">
                <a:latin typeface="Book Antiqua" panose="02040602050305030304" pitchFamily="18" charset="0"/>
              </a:rPr>
              <a:t>CGIL Brianza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 altLang="it-IT" dirty="0">
                <a:latin typeface="Book Antiqua" panose="02040602050305030304" pitchFamily="18" charset="0"/>
              </a:rPr>
              <a:t>SYNERGY PARK</a:t>
            </a:r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360363"/>
            <a:ext cx="9344025" cy="8842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dirty="0">
                <a:latin typeface="Bookman Old Style" panose="02050604050505020204" pitchFamily="18" charset="0"/>
              </a:rPr>
              <a:t>AZIONE 1 – SCHEDA SOCIALE AZIENDALE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763613"/>
            <a:ext cx="9164637" cy="4880075"/>
          </a:xfrm>
          <a:ln/>
        </p:spPr>
        <p:txBody>
          <a:bodyPr/>
          <a:lstStyle/>
          <a:p>
            <a:pPr indent="-330200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>
                <a:latin typeface="Bookman Old Style" panose="02050604050505020204" pitchFamily="18" charset="0"/>
              </a:rPr>
              <a:t> Le RSU delle aziende coinvolte  si assumono il compito di compilare una scheda sociale dell’azienda, un lavoro di ricerca che ha l’obiettivo di sondare gli aspetti che vanno oltre la produzione.</a:t>
            </a:r>
          </a:p>
          <a:p>
            <a:pPr indent="-330200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it-IT" altLang="it-IT" b="0" dirty="0">
              <a:latin typeface="Bookman Old Style" panose="02050604050505020204" pitchFamily="18" charset="0"/>
            </a:endParaRPr>
          </a:p>
          <a:p>
            <a:pPr indent="-330200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>
                <a:latin typeface="Bookman Old Style" panose="02050604050505020204" pitchFamily="18" charset="0"/>
              </a:rPr>
              <a:t>Elementi evidenziati:</a:t>
            </a:r>
          </a:p>
          <a:p>
            <a:pPr marL="469900" indent="-4572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>
                <a:solidFill>
                  <a:srgbClr val="CC0000"/>
                </a:solidFill>
                <a:latin typeface="Bookman Old Style" panose="02050604050505020204" pitchFamily="18" charset="0"/>
              </a:rPr>
              <a:t>ANAGRAFICA AZIENDALE</a:t>
            </a:r>
          </a:p>
          <a:p>
            <a:pPr marL="469900" indent="-4572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>
                <a:solidFill>
                  <a:srgbClr val="CC0000"/>
                </a:solidFill>
                <a:latin typeface="Bookman Old Style" panose="02050604050505020204" pitchFamily="18" charset="0"/>
              </a:rPr>
              <a:t>ANAGRAFICA DEGLI OCCUPATI</a:t>
            </a:r>
          </a:p>
          <a:p>
            <a:pPr marL="469900" indent="-4572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>
                <a:solidFill>
                  <a:srgbClr val="CC0000"/>
                </a:solidFill>
                <a:latin typeface="Bookman Old Style" panose="02050604050505020204" pitchFamily="18" charset="0"/>
              </a:rPr>
              <a:t>MAPPA SOCIALE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CGIL Brianza</a:t>
            </a:r>
          </a:p>
        </p:txBody>
      </p:sp>
      <p:sp>
        <p:nvSpPr>
          <p:cNvPr id="18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 altLang="it-IT"/>
              <a:t>SYNERGY PARK</a:t>
            </a: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15776" y="467469"/>
            <a:ext cx="9344025" cy="8842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dirty="0">
                <a:latin typeface="Bookman Old Style" panose="02050604050505020204" pitchFamily="18" charset="0"/>
              </a:rPr>
              <a:t>Informazioni raccolte</a:t>
            </a:r>
          </a:p>
        </p:txBody>
      </p:sp>
      <p:graphicFrame>
        <p:nvGraphicFramePr>
          <p:cNvPr id="1433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943709"/>
              </p:ext>
            </p:extLst>
          </p:nvPr>
        </p:nvGraphicFramePr>
        <p:xfrm>
          <a:off x="-1" y="1475580"/>
          <a:ext cx="10080625" cy="6084095"/>
        </p:xfrm>
        <a:graphic>
          <a:graphicData uri="http://schemas.openxmlformats.org/drawingml/2006/table">
            <a:tbl>
              <a:tblPr/>
              <a:tblGrid>
                <a:gridCol w="10080625">
                  <a:extLst>
                    <a:ext uri="{9D8B030D-6E8A-4147-A177-3AD203B41FA5}">
                      <a16:colId xmlns:a16="http://schemas.microsoft.com/office/drawing/2014/main" xmlns="" val="1871233053"/>
                    </a:ext>
                  </a:extLst>
                </a:gridCol>
              </a:tblGrid>
              <a:tr h="6084095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1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200" b="1">
                          <a:solidFill>
                            <a:srgbClr val="1C1C1C"/>
                          </a:solidFill>
                          <a:latin typeface="Source Sans Pro Semibold" pitchFamily="32" charset="0"/>
                          <a:cs typeface="源ノ角ゴシック Medium" charset="0"/>
                        </a:defRPr>
                      </a:lvl1pPr>
                      <a:lvl2pPr>
                        <a:lnSpc>
                          <a:spcPct val="97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1C1C1C"/>
                          </a:solidFill>
                          <a:latin typeface="Source Sans Pro Light" pitchFamily="32" charset="0"/>
                          <a:cs typeface="源ノ角ゴシック Light" charset="0"/>
                        </a:defRPr>
                      </a:lvl2pPr>
                      <a:lvl3pPr>
                        <a:lnSpc>
                          <a:spcPct val="97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600">
                          <a:solidFill>
                            <a:srgbClr val="1C1C1C"/>
                          </a:solidFill>
                          <a:latin typeface="Source Sans Pro Light" pitchFamily="32" charset="0"/>
                          <a:cs typeface="源ノ角ゴシック Light" charset="0"/>
                        </a:defRPr>
                      </a:lvl3pPr>
                      <a:lvl4pPr>
                        <a:lnSpc>
                          <a:spcPct val="97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1C1C1C"/>
                          </a:solidFill>
                          <a:latin typeface="Source Sans Pro Light" pitchFamily="32" charset="0"/>
                          <a:cs typeface="源ノ角ゴシック Light" charset="0"/>
                        </a:defRPr>
                      </a:lvl4pPr>
                      <a:lvl5pPr>
                        <a:lnSpc>
                          <a:spcPct val="97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1C1C1C"/>
                          </a:solidFill>
                          <a:latin typeface="Source Sans Pro Light" pitchFamily="32" charset="0"/>
                          <a:cs typeface="源ノ角ゴシック Light" charset="0"/>
                        </a:defRPr>
                      </a:lvl5pPr>
                      <a:lvl6pPr marL="2514600" indent="-228600" defTabSz="449263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1C1C1C"/>
                          </a:solidFill>
                          <a:latin typeface="Source Sans Pro Light" pitchFamily="32" charset="0"/>
                          <a:cs typeface="源ノ角ゴシック Light" charset="0"/>
                        </a:defRPr>
                      </a:lvl6pPr>
                      <a:lvl7pPr marL="2971800" indent="-228600" defTabSz="449263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1C1C1C"/>
                          </a:solidFill>
                          <a:latin typeface="Source Sans Pro Light" pitchFamily="32" charset="0"/>
                          <a:cs typeface="源ノ角ゴシック Light" charset="0"/>
                        </a:defRPr>
                      </a:lvl7pPr>
                      <a:lvl8pPr marL="3429000" indent="-228600" defTabSz="449263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1C1C1C"/>
                          </a:solidFill>
                          <a:latin typeface="Source Sans Pro Light" pitchFamily="32" charset="0"/>
                          <a:cs typeface="源ノ角ゴシック Light" charset="0"/>
                        </a:defRPr>
                      </a:lvl8pPr>
                      <a:lvl9pPr marL="3886200" indent="-228600" defTabSz="449263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1C1C1C"/>
                          </a:solidFill>
                          <a:latin typeface="Source Sans Pro Light" pitchFamily="32" charset="0"/>
                          <a:cs typeface="源ノ角ゴシック Light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DejaVu Sans" charset="0"/>
                        </a:rPr>
                        <a:t>Sono presenti:</a:t>
                      </a: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33"/>
                          </a:solidFill>
                          <a:effectLst/>
                          <a:latin typeface="Times New Roman" panose="02020603050405020304" pitchFamily="18" charset="0"/>
                          <a:cs typeface="DejaVu Sans" charset="0"/>
                        </a:rPr>
                        <a:t> </a:t>
                      </a: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DejaVu Sans" charset="0"/>
                        </a:rPr>
                        <a:t>Codici di condotta, Carta delle pari opportunità, Corsi di lingua italiana, Informazioni multilingue su sicurezza ( norme o diritti ),Cassa di assistenza aziendale/Mutua interna, Assicurazione o mutue sanitarie nazionali o aziendali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DejaVu Sans" charset="0"/>
                        </a:rPr>
                        <a:t>Numero occupati suddivisi per:</a:t>
                      </a: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DejaVu Sans" charset="0"/>
                        </a:rPr>
                        <a:t>  </a:t>
                      </a: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DejaVu Sans" charset="0"/>
                        </a:rPr>
                        <a:t>Maschi e Femmine, Provenienza Etnica/Geografica,  Tipologia contrattuale, Età, Anzianità lavorativa,  Invalidi collocati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DejaVu Sans" charset="0"/>
                        </a:rPr>
                        <a:t>% di lavoratori che:</a:t>
                      </a: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DejaVu Sans" charset="0"/>
                        </a:rPr>
                        <a:t> </a:t>
                      </a: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DejaVu Sans" charset="0"/>
                        </a:rPr>
                        <a:t>Hanno carichi familiari di cura ( es n° assegni familiari o permessi 104 da chiedere all'azienda ), Part-Time/ Aspettative per carichi familiari, Elasticità oraria, Permessi retribuiti per figli ( 0-3 anni )/ Congedi parentali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DejaVu Sans" charset="0"/>
                        </a:rPr>
                        <a:t>Permessi:</a:t>
                      </a: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DejaVu Sans" charset="0"/>
                        </a:rPr>
                        <a:t> </a:t>
                      </a: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DejaVu Sans" charset="0"/>
                        </a:rPr>
                        <a:t>Permessi usufruiti per situazioni di disagio, festività religiose, disbrigo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DejaVu Sans" charset="0"/>
                        </a:rPr>
                        <a:t> pratiche, Accorpamento ferie per esigenze familiari, Utilizzo della 104/92, Presenza di regolamenti/comitati Mobbing o Pari Opportunità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DejaVu Sans" charset="0"/>
                        </a:rPr>
                        <a:t>Convenzioni</a:t>
                      </a: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DejaVu Sans" charset="0"/>
                        </a:rPr>
                        <a:t>:</a:t>
                      </a: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DejaVu Sans" charset="0"/>
                        </a:rPr>
                        <a:t> </a:t>
                      </a: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DejaVu Sans" charset="0"/>
                        </a:rPr>
                        <a:t>Verificare se esistono convenzioni con strutture sanitarie, se presenti come sono concordate e con quali strutture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DejaVu Sans" charset="0"/>
                        </a:rPr>
                        <a:t>Servizi:</a:t>
                      </a: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DejaVu Sans" charset="0"/>
                        </a:rPr>
                        <a:t> </a:t>
                      </a: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DejaVu Sans" charset="0"/>
                        </a:rPr>
                        <a:t>Trasporti ( Es. n° lavoratori che utilizza il mezzo privato VS mezzi pubblici), presenza di un interlocutore aziendale ( </a:t>
                      </a:r>
                      <a:r>
                        <a:rPr kumimoji="0" lang="it-IT" altLang="it-I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DejaVu Sans" charset="0"/>
                        </a:rPr>
                        <a:t>Mobility</a:t>
                      </a: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DejaVu Sans" charset="0"/>
                        </a:rPr>
                        <a:t> Manager ), Lavoratori residenti nel comune o fuori ( casa/lavoro )Mensa ( aziendale/interaziendale), Asili Nido o posti in convenzione</a:t>
                      </a:r>
                    </a:p>
                  </a:txBody>
                  <a:tcPr marL="90000" marR="90000" marT="510012" marB="46800" horzOverflow="overflow">
                    <a:lnL w="7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933793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CGIL Brianza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 altLang="it-IT"/>
              <a:t>SYNERGY PARK</a:t>
            </a:r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360363"/>
            <a:ext cx="9344025" cy="8842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dirty="0">
                <a:latin typeface="Book Antiqua" panose="02040602050305030304" pitchFamily="18" charset="0"/>
              </a:rPr>
              <a:t>Azione 2 – Rilevazione dei bisogni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9725" y="1655763"/>
            <a:ext cx="9164638" cy="4664075"/>
          </a:xfrm>
          <a:ln/>
        </p:spPr>
        <p:txBody>
          <a:bodyPr/>
          <a:lstStyle/>
          <a:p>
            <a:pPr indent="-330200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>
                <a:latin typeface="Bookman Old Style" panose="02050604050505020204" pitchFamily="18" charset="0"/>
              </a:rPr>
              <a:t>Durante gli incontri periodici, partendo dalle informazioni raccolte con la Mappe Aziendali si è deciso di costruire un questionario che potesse indagare i bisogni inespressi dei lavoratori dell’area.</a:t>
            </a:r>
          </a:p>
          <a:p>
            <a:pPr indent="-330200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>
                <a:latin typeface="Bookman Old Style" panose="02050604050505020204" pitchFamily="18" charset="0"/>
              </a:rPr>
              <a:t>In particolare, il questionario ON- Line indaga  tre temi :</a:t>
            </a:r>
          </a:p>
          <a:p>
            <a:pPr marL="469900" indent="-4572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>
                <a:solidFill>
                  <a:srgbClr val="FF0000"/>
                </a:solidFill>
                <a:latin typeface="Bookman Old Style" panose="02050604050505020204" pitchFamily="18" charset="0"/>
              </a:rPr>
              <a:t>CONCILIAZIONE</a:t>
            </a:r>
          </a:p>
          <a:p>
            <a:pPr marL="469900" indent="-4572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>
                <a:solidFill>
                  <a:srgbClr val="FF0000"/>
                </a:solidFill>
                <a:latin typeface="Bookman Old Style" panose="02050604050505020204" pitchFamily="18" charset="0"/>
              </a:rPr>
              <a:t>TRASPORTI</a:t>
            </a:r>
          </a:p>
          <a:p>
            <a:pPr marL="469900" indent="-4572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>
                <a:solidFill>
                  <a:srgbClr val="FF0000"/>
                </a:solidFill>
                <a:latin typeface="Bookman Old Style" panose="02050604050505020204" pitchFamily="18" charset="0"/>
              </a:rPr>
              <a:t>ORGANIZZAZIONE DEL LAVORO</a:t>
            </a:r>
          </a:p>
          <a:p>
            <a:pPr marL="469900" indent="-4572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>
                <a:solidFill>
                  <a:srgbClr val="FF0000"/>
                </a:solidFill>
                <a:latin typeface="Bookman Old Style" panose="02050604050505020204" pitchFamily="18" charset="0"/>
              </a:rPr>
              <a:t>CONVENZIONI SANITARIE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CGIL Brianza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 altLang="it-IT"/>
              <a:t>SYNERGY PARK</a:t>
            </a:r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360363"/>
            <a:ext cx="9342437" cy="88265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dirty="0">
                <a:latin typeface="Bookman Old Style" panose="02050604050505020204" pitchFamily="18" charset="0"/>
              </a:rPr>
              <a:t>Questionario - Anagrafica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979613"/>
            <a:ext cx="9163050" cy="4662487"/>
          </a:xfrm>
          <a:ln/>
        </p:spPr>
        <p:txBody>
          <a:bodyPr/>
          <a:lstStyle/>
          <a:p>
            <a:pPr marL="11112" indent="0"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>
                <a:latin typeface="Bookman Old Style" panose="02050604050505020204" pitchFamily="18" charset="0"/>
              </a:rPr>
              <a:t>Il questionario è anonimo e i dati anagrafici sono ridotti in modo da consentire una compilazione veloce </a:t>
            </a:r>
          </a:p>
          <a:p>
            <a:pPr marL="11112" indent="0"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it-IT" altLang="it-IT" b="0" dirty="0">
              <a:latin typeface="Bookman Old Style" panose="02050604050505020204" pitchFamily="18" charset="0"/>
            </a:endParaRPr>
          </a:p>
          <a:p>
            <a:pPr marL="468312" indent="-4572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>
                <a:latin typeface="Bookman Old Style" panose="02050604050505020204" pitchFamily="18" charset="0"/>
              </a:rPr>
              <a:t>Sesso</a:t>
            </a:r>
          </a:p>
          <a:p>
            <a:pPr marL="468312" indent="-4572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>
                <a:latin typeface="Bookman Old Style" panose="02050604050505020204" pitchFamily="18" charset="0"/>
              </a:rPr>
              <a:t>Residenza</a:t>
            </a:r>
          </a:p>
          <a:p>
            <a:pPr marL="468312" indent="-4572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>
                <a:latin typeface="Bookman Old Style" panose="02050604050505020204" pitchFamily="18" charset="0"/>
              </a:rPr>
              <a:t>Azienda</a:t>
            </a:r>
          </a:p>
          <a:p>
            <a:pPr marL="468312" indent="-4572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>
                <a:latin typeface="Bookman Old Style" panose="02050604050505020204" pitchFamily="18" charset="0"/>
              </a:rPr>
              <a:t>Figli/ età</a:t>
            </a:r>
          </a:p>
          <a:p>
            <a:pPr marL="468312" indent="-4572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>
                <a:latin typeface="Bookman Old Style" panose="02050604050505020204" pitchFamily="18" charset="0"/>
              </a:rPr>
              <a:t>Familiari non autosufficienti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CGIL Brianza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 altLang="it-IT"/>
              <a:t>SYNERGY PARK</a:t>
            </a:r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360363"/>
            <a:ext cx="9342437" cy="88265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dirty="0">
                <a:latin typeface="Bookman Old Style" panose="02050604050505020204" pitchFamily="18" charset="0"/>
              </a:rPr>
              <a:t>Questionario - Conciliazione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691605"/>
            <a:ext cx="9163050" cy="4950495"/>
          </a:xfrm>
          <a:ln/>
        </p:spPr>
        <p:txBody>
          <a:bodyPr/>
          <a:lstStyle/>
          <a:p>
            <a:pPr marL="11112" indent="0"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dirty="0">
                <a:latin typeface="Bookman Old Style" panose="02050604050505020204" pitchFamily="18" charset="0"/>
              </a:rPr>
              <a:t>Come valuti:</a:t>
            </a:r>
          </a:p>
          <a:p>
            <a:pPr marL="11112" indent="0"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it-IT" altLang="it-IT" dirty="0">
              <a:latin typeface="Bookman Old Style" panose="02050604050505020204" pitchFamily="18" charset="0"/>
            </a:endParaRPr>
          </a:p>
          <a:p>
            <a:pPr marL="468312" indent="-4572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>
                <a:latin typeface="Bookman Old Style" panose="02050604050505020204" pitchFamily="18" charset="0"/>
              </a:rPr>
              <a:t>Asilo Nido Aziendale</a:t>
            </a:r>
          </a:p>
          <a:p>
            <a:pPr marL="468312" indent="-4572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>
                <a:latin typeface="Bookman Old Style" panose="02050604050505020204" pitchFamily="18" charset="0"/>
              </a:rPr>
              <a:t>Un asilo in Convenzione vicino al luogo di lavoro</a:t>
            </a:r>
          </a:p>
          <a:p>
            <a:pPr marL="468312" indent="-4572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>
                <a:latin typeface="Bookman Old Style" panose="02050604050505020204" pitchFamily="18" charset="0"/>
              </a:rPr>
              <a:t>Servizi di </a:t>
            </a:r>
            <a:r>
              <a:rPr lang="it-IT" altLang="it-IT" b="0" dirty="0" err="1">
                <a:latin typeface="Bookman Old Style" panose="02050604050505020204" pitchFamily="18" charset="0"/>
              </a:rPr>
              <a:t>Pre</a:t>
            </a:r>
            <a:r>
              <a:rPr lang="it-IT" altLang="it-IT" b="0" dirty="0">
                <a:latin typeface="Bookman Old Style" panose="02050604050505020204" pitchFamily="18" charset="0"/>
              </a:rPr>
              <a:t>/Post Scuola</a:t>
            </a:r>
          </a:p>
          <a:p>
            <a:pPr marL="468312" indent="-4572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>
                <a:latin typeface="Bookman Old Style" panose="02050604050505020204" pitchFamily="18" charset="0"/>
              </a:rPr>
              <a:t>Campus estivi</a:t>
            </a:r>
          </a:p>
          <a:p>
            <a:pPr marL="468312" indent="-4572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>
                <a:latin typeface="Bookman Old Style" panose="02050604050505020204" pitchFamily="18" charset="0"/>
              </a:rPr>
              <a:t>Assistenza domiciliare per anziani non autosufficienti</a:t>
            </a:r>
          </a:p>
          <a:p>
            <a:pPr marL="468312" indent="-4572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>
                <a:latin typeface="Bookman Old Style" panose="02050604050505020204" pitchFamily="18" charset="0"/>
              </a:rPr>
              <a:t>Centro Diurno per anziani non autosufficienti</a:t>
            </a:r>
          </a:p>
          <a:p>
            <a:pPr indent="-33178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it-IT" altLang="it-IT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CGIL Brianza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 altLang="it-IT"/>
              <a:t>SYNERGY PARK</a:t>
            </a:r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251445"/>
            <a:ext cx="9342437" cy="88265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dirty="0">
                <a:latin typeface="Bookman Old Style" panose="02050604050505020204" pitchFamily="18" charset="0"/>
              </a:rPr>
              <a:t>Questionario: Trasporti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979613"/>
            <a:ext cx="9163050" cy="4662487"/>
          </a:xfrm>
          <a:ln/>
        </p:spPr>
        <p:txBody>
          <a:bodyPr/>
          <a:lstStyle/>
          <a:p>
            <a:pPr marL="11112" indent="0"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dirty="0">
                <a:latin typeface="Bookman Old Style" panose="02050604050505020204" pitchFamily="18" charset="0"/>
              </a:rPr>
              <a:t>Come valuti:</a:t>
            </a:r>
          </a:p>
          <a:p>
            <a:pPr marL="468312" indent="-4572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>
                <a:latin typeface="Bookman Old Style" panose="02050604050505020204" pitchFamily="18" charset="0"/>
              </a:rPr>
              <a:t>Rateizzazione abbonamento mezzi pubblici</a:t>
            </a:r>
          </a:p>
          <a:p>
            <a:pPr marL="468312" indent="-4572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>
                <a:latin typeface="Bookman Old Style" panose="02050604050505020204" pitchFamily="18" charset="0"/>
              </a:rPr>
              <a:t>Sconto abbonamento mezzi pubblici</a:t>
            </a:r>
          </a:p>
          <a:p>
            <a:pPr marL="468312" indent="-4572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>
                <a:latin typeface="Bookman Old Style" panose="02050604050505020204" pitchFamily="18" charset="0"/>
              </a:rPr>
              <a:t>Servizio di Car Sharing</a:t>
            </a:r>
          </a:p>
          <a:p>
            <a:pPr marL="468312" indent="-4572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>
                <a:latin typeface="Bookman Old Style" panose="02050604050505020204" pitchFamily="18" charset="0"/>
              </a:rPr>
              <a:t>Collegamento Energy Park – Ospedale</a:t>
            </a:r>
          </a:p>
          <a:p>
            <a:pPr marL="468312" indent="-4572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>
                <a:latin typeface="Bookman Old Style" panose="02050604050505020204" pitchFamily="18" charset="0"/>
              </a:rPr>
              <a:t>Collegamento Energy Park – Centro</a:t>
            </a:r>
          </a:p>
          <a:p>
            <a:pPr marL="468312" indent="-4572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>
                <a:latin typeface="Bookman Old Style" panose="02050604050505020204" pitchFamily="18" charset="0"/>
              </a:rPr>
              <a:t>Collegamento Energy Park – Fermata Autobus Autostradale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CGIL Brianza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 altLang="it-IT"/>
              <a:t>SYNERGY PARK</a:t>
            </a:r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360363"/>
            <a:ext cx="9342437" cy="88265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dirty="0">
                <a:latin typeface="Bookman Old Style" panose="02050604050505020204" pitchFamily="18" charset="0"/>
              </a:rPr>
              <a:t>Questionario: Contrattazione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979613"/>
            <a:ext cx="9163050" cy="4662487"/>
          </a:xfrm>
          <a:ln/>
        </p:spPr>
        <p:txBody>
          <a:bodyPr/>
          <a:lstStyle/>
          <a:p>
            <a:pPr marL="11112" indent="0"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it-IT" altLang="it-IT" dirty="0">
              <a:latin typeface="Bookman Old Style" panose="02050604050505020204" pitchFamily="18" charset="0"/>
            </a:endParaRPr>
          </a:p>
          <a:p>
            <a:pPr marL="11112" indent="0"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dirty="0">
                <a:latin typeface="Bookman Old Style" panose="02050604050505020204" pitchFamily="18" charset="0"/>
              </a:rPr>
              <a:t>Come valuti:</a:t>
            </a:r>
          </a:p>
          <a:p>
            <a:pPr marL="468312" indent="-4572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>
                <a:latin typeface="Bookman Old Style" panose="02050604050505020204" pitchFamily="18" charset="0"/>
              </a:rPr>
              <a:t>Flessibilità oraria entrata/uscita</a:t>
            </a:r>
          </a:p>
          <a:p>
            <a:pPr marL="468312" indent="-4572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>
                <a:latin typeface="Bookman Old Style" panose="02050604050505020204" pitchFamily="18" charset="0"/>
              </a:rPr>
              <a:t>Accorpamento ferie</a:t>
            </a:r>
          </a:p>
          <a:p>
            <a:pPr marL="468312" indent="-4572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>
                <a:latin typeface="Bookman Old Style" panose="02050604050505020204" pitchFamily="18" charset="0"/>
              </a:rPr>
              <a:t>Telelavoro/Smart </a:t>
            </a:r>
            <a:r>
              <a:rPr lang="it-IT" altLang="it-IT" b="0" dirty="0" err="1">
                <a:latin typeface="Bookman Old Style" panose="02050604050505020204" pitchFamily="18" charset="0"/>
              </a:rPr>
              <a:t>Working</a:t>
            </a:r>
            <a:endParaRPr lang="it-IT" altLang="it-IT" b="0" dirty="0">
              <a:latin typeface="Bookman Old Style" panose="02050604050505020204" pitchFamily="18" charset="0"/>
            </a:endParaRPr>
          </a:p>
          <a:p>
            <a:pPr marL="468312" indent="-4572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>
                <a:latin typeface="Bookman Old Style" panose="02050604050505020204" pitchFamily="18" charset="0"/>
              </a:rPr>
              <a:t>Convenzioni sanitarie: Odontoiatria, Screening, visite specialistiche, esami diagnostici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dirty="0">
                <a:latin typeface="Bookman Old Style" panose="02050604050505020204" pitchFamily="18" charset="0"/>
              </a:rPr>
              <a:t>Distribuzione del questionario </a:t>
            </a:r>
          </a:p>
        </p:txBody>
      </p:sp>
      <p:pic>
        <p:nvPicPr>
          <p:cNvPr id="12" name="Segnaposto contenuto 11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2252593"/>
            <a:ext cx="4498975" cy="1527244"/>
          </a:xfrm>
        </p:spPr>
      </p:pic>
      <p:pic>
        <p:nvPicPr>
          <p:cNvPr id="13" name="Segnaposto contenuto 12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119" y="1979614"/>
            <a:ext cx="3995799" cy="1976506"/>
          </a:xfrm>
        </p:spPr>
      </p:pic>
      <p:sp>
        <p:nvSpPr>
          <p:cNvPr id="20482" name="Rectangle 2"/>
          <p:cNvSpPr>
            <a:spLocks noGrp="1" noChangeArrowheads="1"/>
          </p:cNvSpPr>
          <p:nvPr>
            <p:ph type="body" sz="half" idx="3"/>
          </p:nvPr>
        </p:nvSpPr>
        <p:spPr>
          <a:ln/>
        </p:spPr>
        <p:txBody>
          <a:bodyPr>
            <a:normAutofit fontScale="92500"/>
          </a:bodyPr>
          <a:lstStyle/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/>
              <a:t>Il </a:t>
            </a:r>
            <a:r>
              <a:rPr lang="it-IT" altLang="it-IT" b="0" dirty="0">
                <a:latin typeface="Bookman Old Style" panose="02050604050505020204" pitchFamily="18" charset="0"/>
              </a:rPr>
              <a:t>questionario è stato creato esclusivamente in formato telematico, su due piattaforme diverse per consentire l’accesso dalle reti aziendali.</a:t>
            </a: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b="0" dirty="0">
                <a:latin typeface="Bookman Old Style" panose="02050604050505020204" pitchFamily="18" charset="0"/>
              </a:rPr>
              <a:t>Un questionario su </a:t>
            </a:r>
            <a:r>
              <a:rPr lang="it-IT" altLang="it-IT" dirty="0">
                <a:latin typeface="Bookman Old Style" panose="02050604050505020204" pitchFamily="18" charset="0"/>
              </a:rPr>
              <a:t>Google Form </a:t>
            </a:r>
            <a:r>
              <a:rPr lang="it-IT" altLang="it-IT" b="0" dirty="0">
                <a:latin typeface="Bookman Old Style" panose="02050604050505020204" pitchFamily="18" charset="0"/>
              </a:rPr>
              <a:t>e una copia identica su un portale specializzato in rilevazioni </a:t>
            </a:r>
            <a:r>
              <a:rPr lang="it-IT" altLang="it-IT" dirty="0" err="1">
                <a:latin typeface="Bookman Old Style" panose="02050604050505020204" pitchFamily="18" charset="0"/>
              </a:rPr>
              <a:t>SurveyMonkey</a:t>
            </a:r>
            <a:r>
              <a:rPr lang="it-IT" altLang="it-IT" b="0" dirty="0">
                <a:latin typeface="Bookman Old Style" panose="02050604050505020204" pitchFamily="18" charset="0"/>
              </a:rPr>
              <a:t>.</a:t>
            </a: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it-IT" altLang="it-IT" b="0" dirty="0">
              <a:latin typeface="Bookman Old Style" panose="02050604050505020204" pitchFamily="18" charset="0"/>
            </a:endParaRPr>
          </a:p>
          <a:p>
            <a:pPr lvl="1" indent="-2778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it-IT" alt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 dirty="0">
                <a:latin typeface="Bookman Old Style" panose="02050604050505020204" pitchFamily="18" charset="0"/>
              </a:rPr>
              <a:t>CGIL Brianza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 altLang="it-IT" dirty="0">
                <a:latin typeface="Bookman Old Style" panose="02050604050505020204" pitchFamily="18" charset="0"/>
              </a:rPr>
              <a:t>SYNERGY PARK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60363" y="4213451"/>
            <a:ext cx="9159875" cy="39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080" rIns="0" bIns="0">
            <a:spAutoFit/>
          </a:bodyPr>
          <a:lstStyle>
            <a:lvl1pPr marL="342900" indent="-33496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endParaRPr lang="it-IT" altLang="it-IT" sz="2600" dirty="0">
              <a:solidFill>
                <a:srgbClr val="1C1C1C"/>
              </a:solidFill>
              <a:latin typeface="Source Sans Pro Semibold" pitchFamily="32" charset="0"/>
              <a:cs typeface="源ノ角ゴシック Medium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BrusaL\AppData\Local\Microsoft\Windows\Temporary Internet Files\Content.Outlook\R1LSN1L2\Synergy cartolina 148x105-ret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611485"/>
            <a:ext cx="8973955" cy="640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37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CGIL Brianza</a:t>
            </a:r>
          </a:p>
        </p:txBody>
      </p:sp>
      <p:sp>
        <p:nvSpPr>
          <p:cNvPr id="8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 altLang="it-IT"/>
              <a:t>SYNERGY PARK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971675"/>
            <a:ext cx="9161462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1750" y="2989264"/>
            <a:ext cx="9359900" cy="417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68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hangingPunct="1">
              <a:lnSpc>
                <a:spcPct val="97000"/>
              </a:lnSpc>
              <a:buClrTx/>
              <a:buFontTx/>
              <a:buNone/>
            </a:pPr>
            <a:r>
              <a:rPr lang="it-IT" altLang="it-IT" sz="3600" b="1" dirty="0">
                <a:latin typeface="Source Sans Pro Light" pitchFamily="32" charset="0"/>
                <a:cs typeface="源ノ角ゴシック Light" charset="0"/>
              </a:rPr>
              <a:t/>
            </a:r>
            <a:br>
              <a:rPr lang="it-IT" altLang="it-IT" sz="3600" b="1" dirty="0">
                <a:latin typeface="Source Sans Pro Light" pitchFamily="32" charset="0"/>
                <a:cs typeface="源ノ角ゴシック Light" charset="0"/>
              </a:rPr>
            </a:br>
            <a:endParaRPr lang="it-IT" altLang="it-IT" sz="3600" b="1" dirty="0">
              <a:latin typeface="Source Sans Pro Light" pitchFamily="32" charset="0"/>
              <a:cs typeface="源ノ角ゴシック Light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60363" y="360363"/>
            <a:ext cx="9340850" cy="881062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SYNERGY PARK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1750" y="5447086"/>
            <a:ext cx="9213850" cy="13485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it-IT" dirty="0">
                <a:latin typeface="Bookman Old Style" panose="02050604050505020204" pitchFamily="18" charset="0"/>
              </a:rPr>
              <a:t>PROGETTO DI CONTRATTAZIONE</a:t>
            </a:r>
          </a:p>
          <a:p>
            <a:pPr algn="ctr"/>
            <a:r>
              <a:rPr lang="it-IT" dirty="0">
                <a:latin typeface="Bookman Old Style" panose="02050604050505020204" pitchFamily="18" charset="0"/>
              </a:rPr>
              <a:t> SOCIALE e TERRITORIALE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Bookman Old Style" panose="02050604050505020204" pitchFamily="18" charset="0"/>
              </a:rPr>
              <a:t>Distribuzione questionario: volantinaggio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37443" y="1763613"/>
            <a:ext cx="9151937" cy="2249487"/>
          </a:xfrm>
        </p:spPr>
        <p:txBody>
          <a:bodyPr/>
          <a:lstStyle/>
          <a:p>
            <a:pPr algn="ctr"/>
            <a:r>
              <a:rPr lang="it-IT" altLang="it-IT" b="0" dirty="0">
                <a:latin typeface="Bookman Old Style" panose="02050604050505020204" pitchFamily="18" charset="0"/>
                <a:cs typeface="源ノ角ゴシック Medium" charset="0"/>
              </a:rPr>
              <a:t>Dopo il primo mese si è svolta un’iniziativa per pubblicizzare il progetto e la compilazione del questionario. ( volantinaggio </a:t>
            </a:r>
            <a:r>
              <a:rPr lang="it-IT" altLang="it-IT" b="0" dirty="0">
                <a:latin typeface="Source Sans Pro Semibold" pitchFamily="32" charset="0"/>
                <a:cs typeface="源ノ角ゴシック Medium" charset="0"/>
              </a:rPr>
              <a:t>)</a:t>
            </a:r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94222" y="3203773"/>
            <a:ext cx="5838378" cy="34506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875">
            <a:solidFill>
              <a:srgbClr val="FF0000"/>
            </a:solidFill>
          </a:ln>
          <a:effectLst>
            <a:outerShdw blurRad="330200" dir="414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2162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CGIL Brianza</a:t>
            </a:r>
          </a:p>
        </p:txBody>
      </p:sp>
      <p:sp>
        <p:nvSpPr>
          <p:cNvPr id="5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 altLang="it-IT"/>
              <a:t>SYNERGY PARK</a:t>
            </a:r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360363"/>
            <a:ext cx="9340850" cy="88106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dirty="0">
                <a:latin typeface="Bookman Old Style" panose="02050604050505020204" pitchFamily="18" charset="0"/>
              </a:rPr>
              <a:t>Composizione del campione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32025" y="2016125"/>
            <a:ext cx="5184775" cy="3924300"/>
          </a:xfrm>
          <a:ln w="9360" cap="flat">
            <a:solidFill>
              <a:srgbClr val="CC0000"/>
            </a:solidFill>
            <a:round/>
            <a:headEnd/>
            <a:tailEnd/>
          </a:ln>
          <a:effectLst>
            <a:outerShdw dist="50912" dir="2700000" algn="ctr" rotWithShape="0">
              <a:srgbClr val="EEEEEE"/>
            </a:outerShdw>
          </a:effectLst>
        </p:spPr>
        <p:txBody>
          <a:bodyPr/>
          <a:lstStyle/>
          <a:p>
            <a:pPr indent="-331788"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latin typeface="Bookman Old Style" panose="02050604050505020204" pitchFamily="18" charset="0"/>
              </a:rPr>
              <a:t>     </a:t>
            </a:r>
          </a:p>
          <a:p>
            <a:pPr indent="-331788"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latin typeface="Bookman Old Style" panose="02050604050505020204" pitchFamily="18" charset="0"/>
              </a:rPr>
              <a:t>      Aziende coinvolte:10</a:t>
            </a:r>
            <a:endParaRPr lang="it-IT" altLang="it-IT" sz="2800" dirty="0"/>
          </a:p>
          <a:p>
            <a:pPr indent="-33178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latin typeface="Bookman Old Style" panose="02050604050505020204" pitchFamily="18" charset="0"/>
              </a:rPr>
              <a:t>Popolazione complessiva</a:t>
            </a:r>
          </a:p>
          <a:p>
            <a:pPr indent="-33178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latin typeface="Bookman Old Style" panose="02050604050505020204" pitchFamily="18" charset="0"/>
              </a:rPr>
              <a:t> circa 2300 persone</a:t>
            </a:r>
          </a:p>
          <a:p>
            <a:pPr indent="-33178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latin typeface="Bookman Old Style" panose="02050604050505020204" pitchFamily="18" charset="0"/>
              </a:rPr>
              <a:t>Questionari compilati : 678</a:t>
            </a:r>
          </a:p>
          <a:p>
            <a:pPr indent="-33178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latin typeface="Bookman Old Style" panose="02050604050505020204" pitchFamily="18" charset="0"/>
              </a:rPr>
              <a:t>(1/3 platea)</a:t>
            </a:r>
          </a:p>
          <a:p>
            <a:pPr indent="-33178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dirty="0"/>
          </a:p>
          <a:p>
            <a:pPr indent="-33178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dirty="0"/>
          </a:p>
          <a:p>
            <a:pPr indent="-33178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Book Antiqua" panose="02040602050305030304" pitchFamily="18" charset="0"/>
              </a:rPr>
              <a:t>Risposte: composizione per genere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xmlns="" id="{90D0E7AF-41D0-47DC-AD88-A1AF442713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864466"/>
              </p:ext>
            </p:extLst>
          </p:nvPr>
        </p:nvGraphicFramePr>
        <p:xfrm>
          <a:off x="360363" y="1979613"/>
          <a:ext cx="9151937" cy="465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39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 di risposte: servizi per gli anziani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 altLang="it-IT"/>
              <a:t>Synergy Park - Analisi Risultati</a:t>
            </a:r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249742"/>
              </p:ext>
            </p:extLst>
          </p:nvPr>
        </p:nvGraphicFramePr>
        <p:xfrm>
          <a:off x="215777" y="1466083"/>
          <a:ext cx="4341874" cy="5390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r:id="rId4" imgW="4426560" imgH="6336000" progId="">
                  <p:embed/>
                </p:oleObj>
              </mc:Choice>
              <mc:Fallback>
                <p:oleObj r:id="rId4" imgW="4426560" imgH="6336000" progId="">
                  <p:embed/>
                  <p:pic>
                    <p:nvPicPr>
                      <p:cNvPr id="716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77" y="1466083"/>
                        <a:ext cx="4341874" cy="5390729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580717"/>
              </p:ext>
            </p:extLst>
          </p:nvPr>
        </p:nvGraphicFramePr>
        <p:xfrm>
          <a:off x="4824288" y="1482358"/>
          <a:ext cx="3744416" cy="5358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r:id="rId6" imgW="4428000" imgH="6336000" progId="">
                  <p:embed/>
                </p:oleObj>
              </mc:Choice>
              <mc:Fallback>
                <p:oleObj r:id="rId6" imgW="4428000" imgH="6336000" progId="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288" y="1482358"/>
                        <a:ext cx="3744416" cy="5358180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58132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 di risposta: servizi per l’infanzia</a:t>
            </a:r>
          </a:p>
        </p:txBody>
      </p:sp>
      <p:sp>
        <p:nvSpPr>
          <p:cNvPr id="4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 altLang="it-IT"/>
              <a:t>Synergy Park - Analisi Risultati</a:t>
            </a:r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546681"/>
              </p:ext>
            </p:extLst>
          </p:nvPr>
        </p:nvGraphicFramePr>
        <p:xfrm>
          <a:off x="287784" y="1402009"/>
          <a:ext cx="4392488" cy="5234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r:id="rId4" imgW="4426560" imgH="6191640" progId="">
                  <p:embed/>
                </p:oleObj>
              </mc:Choice>
              <mc:Fallback>
                <p:oleObj r:id="rId4" imgW="4426560" imgH="6191640" progId="">
                  <p:embed/>
                  <p:pic>
                    <p:nvPicPr>
                      <p:cNvPr id="614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784" y="1402009"/>
                        <a:ext cx="4392488" cy="5234402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095561"/>
              </p:ext>
            </p:extLst>
          </p:nvPr>
        </p:nvGraphicFramePr>
        <p:xfrm>
          <a:off x="4680272" y="1402009"/>
          <a:ext cx="4959261" cy="5234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r:id="rId6" imgW="4692960" imgH="6191640" progId="">
                  <p:embed/>
                </p:oleObj>
              </mc:Choice>
              <mc:Fallback>
                <p:oleObj r:id="rId6" imgW="4692960" imgH="6191640" progId="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272" y="1402009"/>
                        <a:ext cx="4959261" cy="5234402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30942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 dirty="0">
                <a:latin typeface="Bookman Old Style" panose="02050604050505020204" pitchFamily="18" charset="0"/>
              </a:rPr>
              <a:t>CGIL Brianza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 altLang="it-IT" dirty="0">
                <a:latin typeface="Bookman Old Style" panose="02050604050505020204" pitchFamily="18" charset="0"/>
              </a:rPr>
              <a:t>SYNERGY PARK</a:t>
            </a:r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360363"/>
            <a:ext cx="9339262" cy="879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dirty="0">
                <a:latin typeface="Bookman Old Style" panose="02050604050505020204" pitchFamily="18" charset="0"/>
              </a:rPr>
              <a:t>Innovazione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60363" y="1956144"/>
            <a:ext cx="4470400" cy="2222500"/>
          </a:xfrm>
          <a:prstGeom prst="rect">
            <a:avLst/>
          </a:prstGeom>
          <a:noFill/>
          <a:ln w="9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080" rIns="0" bIns="0"/>
          <a:lstStyle>
            <a:lvl1pPr marL="342900" indent="-33496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r>
              <a:rPr lang="it-IT" altLang="it-IT" sz="2600" b="1" dirty="0">
                <a:solidFill>
                  <a:srgbClr val="1C1C1C"/>
                </a:solidFill>
                <a:latin typeface="Source Sans Pro Semibold" pitchFamily="32" charset="0"/>
                <a:cs typeface="源ノ角ゴシック Medium" charset="0"/>
              </a:rPr>
              <a:t> </a:t>
            </a:r>
          </a:p>
          <a:p>
            <a:pPr algn="ctr"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r>
              <a:rPr lang="it-IT" altLang="it-IT" sz="2600" b="1" dirty="0">
                <a:solidFill>
                  <a:srgbClr val="1C1C1C"/>
                </a:solidFill>
                <a:latin typeface="Bookman Old Style" panose="02050604050505020204" pitchFamily="18" charset="0"/>
                <a:cs typeface="源ノ角ゴシック Medium" charset="0"/>
              </a:rPr>
              <a:t>RSU di settori diversi lavorano su medesimi obiettivi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027726" y="1949443"/>
            <a:ext cx="4470400" cy="2222500"/>
          </a:xfrm>
          <a:prstGeom prst="rect">
            <a:avLst/>
          </a:prstGeom>
          <a:noFill/>
          <a:ln w="9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080" rIns="0" bIns="0"/>
          <a:lstStyle>
            <a:lvl1pPr marL="342900" indent="-33496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endParaRPr lang="it-IT" altLang="it-IT" sz="1100" b="1" dirty="0">
              <a:solidFill>
                <a:srgbClr val="1C1C1C"/>
              </a:solidFill>
              <a:latin typeface="Source Sans Pro Semibold" pitchFamily="32" charset="0"/>
              <a:cs typeface="源ノ角ゴシック Medium" charset="0"/>
            </a:endParaRPr>
          </a:p>
          <a:p>
            <a:pPr algn="ctr"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r>
              <a:rPr lang="it-IT" altLang="it-IT" sz="2600" dirty="0">
                <a:solidFill>
                  <a:srgbClr val="1C1C1C"/>
                </a:solidFill>
                <a:latin typeface="Bookman Old Style" panose="02050604050505020204" pitchFamily="18" charset="0"/>
                <a:cs typeface="源ノ角ゴシック Medium" charset="0"/>
              </a:rPr>
              <a:t>Utilizzo di nuovi strumenti integrati nella pratica sindacale classica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054600" y="4413250"/>
            <a:ext cx="4470400" cy="2222500"/>
          </a:xfrm>
          <a:prstGeom prst="rect">
            <a:avLst/>
          </a:prstGeom>
          <a:noFill/>
          <a:ln w="9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080" rIns="0" bIns="0"/>
          <a:lstStyle>
            <a:lvl1pPr marL="342900" indent="-33496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endParaRPr lang="it-IT" altLang="it-IT" sz="2600" b="1" dirty="0">
              <a:solidFill>
                <a:srgbClr val="1C1C1C"/>
              </a:solidFill>
              <a:latin typeface="Source Sans Pro Semibold" pitchFamily="32" charset="0"/>
              <a:cs typeface="源ノ角ゴシック Medium" charset="0"/>
            </a:endParaRPr>
          </a:p>
          <a:p>
            <a:pPr algn="ctr"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r>
              <a:rPr lang="it-IT" altLang="it-IT" sz="2600" b="1" dirty="0">
                <a:solidFill>
                  <a:srgbClr val="1C1C1C"/>
                </a:solidFill>
                <a:latin typeface="Bookman Old Style" panose="02050604050505020204" pitchFamily="18" charset="0"/>
                <a:cs typeface="源ノ角ゴシック Medium" charset="0"/>
              </a:rPr>
              <a:t>Progettazione comune </a:t>
            </a:r>
          </a:p>
          <a:p>
            <a:pPr algn="ctr"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r>
              <a:rPr lang="it-IT" altLang="it-IT" sz="2600" b="1" dirty="0">
                <a:solidFill>
                  <a:srgbClr val="1C1C1C"/>
                </a:solidFill>
                <a:latin typeface="Bookman Old Style" panose="02050604050505020204" pitchFamily="18" charset="0"/>
                <a:cs typeface="源ノ角ゴシック Medium" charset="0"/>
              </a:rPr>
              <a:t>e frequenti confronti nel gruppo di lavoro  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68062" y="4398341"/>
            <a:ext cx="4470400" cy="2222500"/>
          </a:xfrm>
          <a:prstGeom prst="rect">
            <a:avLst/>
          </a:prstGeom>
          <a:noFill/>
          <a:ln w="9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080" rIns="0" bIns="0"/>
          <a:lstStyle>
            <a:lvl1pPr marL="342900" indent="-33496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endParaRPr lang="it-IT" altLang="it-IT" sz="2600" b="1" dirty="0">
              <a:solidFill>
                <a:srgbClr val="1C1C1C"/>
              </a:solidFill>
              <a:latin typeface="Source Sans Pro Semibold" pitchFamily="32" charset="0"/>
              <a:cs typeface="源ノ角ゴシック Medium" charset="0"/>
            </a:endParaRPr>
          </a:p>
          <a:p>
            <a:pPr algn="ctr"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r>
              <a:rPr lang="it-IT" altLang="it-IT" sz="2600" dirty="0">
                <a:solidFill>
                  <a:srgbClr val="1C1C1C"/>
                </a:solidFill>
                <a:latin typeface="Bookman Old Style" panose="02050604050505020204" pitchFamily="18" charset="0"/>
                <a:cs typeface="源ノ角ゴシック Medium" charset="0"/>
              </a:rPr>
              <a:t>Approccio </a:t>
            </a:r>
          </a:p>
          <a:p>
            <a:pPr algn="ctr"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r>
              <a:rPr lang="it-IT" altLang="it-IT" sz="2600" dirty="0">
                <a:solidFill>
                  <a:srgbClr val="1C1C1C"/>
                </a:solidFill>
                <a:latin typeface="Bookman Old Style" panose="02050604050505020204" pitchFamily="18" charset="0"/>
                <a:cs typeface="源ノ角ゴシック Medium" charset="0"/>
              </a:rPr>
              <a:t>“Ricerca sociale”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Riflessioni sul welfare aziendale</a:t>
            </a:r>
          </a:p>
        </p:txBody>
      </p:sp>
      <p:sp>
        <p:nvSpPr>
          <p:cNvPr id="14341" name="Segnaposto data 4"/>
          <p:cNvSpPr>
            <a:spLocks noGrp="1"/>
          </p:cNvSpPr>
          <p:nvPr>
            <p:ph type="dt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771844" indent="-251986" defTabSz="49522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275815" indent="-251986" defTabSz="49522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779787" indent="-251986" defTabSz="49522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283758" indent="-251986" defTabSz="49522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12291" name="Segnaposto contenuto 2"/>
          <p:cNvSpPr>
            <a:spLocks noGrp="1"/>
          </p:cNvSpPr>
          <p:nvPr>
            <p:ph idx="4294967295"/>
          </p:nvPr>
        </p:nvSpPr>
        <p:spPr>
          <a:xfrm>
            <a:off x="4513263" y="1331913"/>
            <a:ext cx="5567362" cy="5421312"/>
          </a:xfrm>
        </p:spPr>
        <p:txBody>
          <a:bodyPr/>
          <a:lstStyle/>
          <a:p>
            <a:pPr marL="503972" indent="-503972">
              <a:buFont typeface="Wingdings" charset="2"/>
              <a:buChar char="ü"/>
              <a:defRPr/>
            </a:pPr>
            <a:endParaRPr lang="it-IT" dirty="0"/>
          </a:p>
          <a:p>
            <a:pPr marL="503972" indent="-503972">
              <a:buFont typeface="Wingdings" charset="2"/>
              <a:buChar char="ü"/>
              <a:defRPr/>
            </a:pPr>
            <a:r>
              <a:rPr lang="it-IT" dirty="0">
                <a:latin typeface="Book Antiqua" panose="02040602050305030304" pitchFamily="18" charset="0"/>
              </a:rPr>
              <a:t>Integrarsi con i servizi presenti sul territorio</a:t>
            </a:r>
          </a:p>
          <a:p>
            <a:pPr marL="503972" indent="-503972">
              <a:buFont typeface="Wingdings" charset="2"/>
              <a:buChar char="ü"/>
              <a:defRPr/>
            </a:pPr>
            <a:r>
              <a:rPr lang="it-IT" dirty="0">
                <a:latin typeface="Book Antiqua" panose="02040602050305030304" pitchFamily="18" charset="0"/>
              </a:rPr>
              <a:t>Convenzionarsi con i servizi già esistenti</a:t>
            </a:r>
          </a:p>
          <a:p>
            <a:pPr marL="503972" indent="-503972">
              <a:buFont typeface="Wingdings" charset="2"/>
              <a:buChar char="ü"/>
              <a:defRPr/>
            </a:pPr>
            <a:r>
              <a:rPr lang="it-IT" dirty="0">
                <a:latin typeface="Book Antiqua" panose="02040602050305030304" pitchFamily="18" charset="0"/>
              </a:rPr>
              <a:t>Garantire qualità delle prestazioni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dirty="0">
                <a:latin typeface="Book Antiqua" panose="02040602050305030304" pitchFamily="18" charset="0"/>
              </a:rPr>
              <a:t> Aggiungere tutele</a:t>
            </a:r>
          </a:p>
          <a:p>
            <a:pPr>
              <a:buFont typeface="Times New Roman" pitchFamily="16" charset="0"/>
              <a:buNone/>
              <a:defRPr/>
            </a:pPr>
            <a:r>
              <a:rPr lang="it-IT" dirty="0">
                <a:latin typeface="Book Antiqua" panose="02040602050305030304" pitchFamily="18" charset="0"/>
              </a:rPr>
              <a:t>    (e non sostituire)</a:t>
            </a:r>
          </a:p>
          <a:p>
            <a:pPr>
              <a:buFont typeface="Times New Roman" pitchFamily="16" charset="0"/>
              <a:buNone/>
              <a:defRPr/>
            </a:pPr>
            <a:endParaRPr lang="it-IT" dirty="0"/>
          </a:p>
          <a:p>
            <a:pPr marL="0" indent="0">
              <a:defRPr/>
            </a:pP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4294967295"/>
          </p:nvPr>
        </p:nvSpPr>
        <p:spPr>
          <a:xfrm>
            <a:off x="588427" y="2598793"/>
            <a:ext cx="3316288" cy="4111625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it-IT" sz="2646" dirty="0"/>
          </a:p>
          <a:p>
            <a:pPr marL="377979" indent="-377979">
              <a:buFont typeface="Wingdings" pitchFamily="2" charset="2"/>
              <a:buChar char="ü"/>
              <a:defRPr/>
            </a:pPr>
            <a:r>
              <a:rPr lang="it-IT" sz="2400" dirty="0">
                <a:latin typeface="Book Antiqua" panose="02040602050305030304" pitchFamily="18" charset="0"/>
              </a:rPr>
              <a:t>Valutare la convenienza (benefit, palestre..)</a:t>
            </a:r>
          </a:p>
          <a:p>
            <a:pPr marL="377979" indent="-377979">
              <a:buFont typeface="Wingdings" pitchFamily="2" charset="2"/>
              <a:buChar char="ü"/>
              <a:defRPr/>
            </a:pPr>
            <a:r>
              <a:rPr lang="it-IT" sz="2400" dirty="0">
                <a:latin typeface="Book Antiqua" panose="02040602050305030304" pitchFamily="18" charset="0"/>
              </a:rPr>
              <a:t>Ricordare  la defiscalizzazione</a:t>
            </a:r>
          </a:p>
          <a:p>
            <a:pPr>
              <a:buFont typeface="Times New Roman" pitchFamily="16" charset="0"/>
              <a:buNone/>
              <a:defRPr/>
            </a:pPr>
            <a:endParaRPr lang="it-IT" sz="2646" dirty="0"/>
          </a:p>
        </p:txBody>
      </p:sp>
      <p:sp>
        <p:nvSpPr>
          <p:cNvPr id="14342" name="Freccia a destra 2"/>
          <p:cNvSpPr>
            <a:spLocks noChangeArrowheads="1"/>
          </p:cNvSpPr>
          <p:nvPr/>
        </p:nvSpPr>
        <p:spPr bwMode="auto">
          <a:xfrm>
            <a:off x="359792" y="2065066"/>
            <a:ext cx="2936374" cy="533727"/>
          </a:xfrm>
          <a:prstGeom prst="rightArrow">
            <a:avLst>
              <a:gd name="adj1" fmla="val 50000"/>
              <a:gd name="adj2" fmla="val 5005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21715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it-IT" sz="3600" dirty="0">
                <a:latin typeface="+mn-lt"/>
              </a:rPr>
              <a:t>Per proseguire.. qualche domanda</a:t>
            </a:r>
          </a:p>
        </p:txBody>
      </p:sp>
      <p:sp>
        <p:nvSpPr>
          <p:cNvPr id="15365" name="Segnaposto data 4"/>
          <p:cNvSpPr>
            <a:spLocks noGrp="1"/>
          </p:cNvSpPr>
          <p:nvPr>
            <p:ph type="dt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771844" indent="-251986" defTabSz="49522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275815" indent="-251986" defTabSz="49522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779787" indent="-251986" defTabSz="49522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283758" indent="-251986" defTabSz="49522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15366" name="Segnaposto piè di pagina 5"/>
          <p:cNvSpPr>
            <a:spLocks noGrp="1"/>
          </p:cNvSpPr>
          <p:nvPr>
            <p:ph type="ft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771844" indent="-251986" defTabSz="49522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275815" indent="-251986" defTabSz="49522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779787" indent="-251986" defTabSz="49522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283758" indent="-251986" defTabSz="49522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15363" name="Segnaposto contenuto 2"/>
          <p:cNvSpPr>
            <a:spLocks noGrp="1"/>
          </p:cNvSpPr>
          <p:nvPr>
            <p:ph idx="4294967295"/>
          </p:nvPr>
        </p:nvSpPr>
        <p:spPr>
          <a:xfrm>
            <a:off x="5112320" y="1547589"/>
            <a:ext cx="4968305" cy="4913536"/>
          </a:xfrm>
        </p:spPr>
        <p:txBody>
          <a:bodyPr/>
          <a:lstStyle/>
          <a:p>
            <a:pPr marL="503972" indent="-503972">
              <a:buFont typeface="Wingdings" panose="05000000000000000000" pitchFamily="2" charset="2"/>
              <a:buChar char="ü"/>
            </a:pPr>
            <a:endParaRPr lang="it-IT" altLang="it-IT" dirty="0"/>
          </a:p>
          <a:p>
            <a:pPr marL="503972" indent="-503972">
              <a:buFont typeface="Wingdings" panose="05000000000000000000" pitchFamily="2" charset="2"/>
              <a:buChar char="ü"/>
            </a:pPr>
            <a:r>
              <a:rPr lang="it-IT" altLang="it-IT" sz="2800" dirty="0">
                <a:latin typeface="Book Antiqua" panose="02040602050305030304" pitchFamily="18" charset="0"/>
              </a:rPr>
              <a:t>Insider/outsider (come connettere i servizi…)</a:t>
            </a:r>
          </a:p>
          <a:p>
            <a:pPr marL="503972" indent="-503972">
              <a:buFont typeface="Wingdings" panose="05000000000000000000" pitchFamily="2" charset="2"/>
              <a:buChar char="ü"/>
            </a:pPr>
            <a:r>
              <a:rPr lang="it-IT" altLang="it-IT" sz="2800" dirty="0">
                <a:latin typeface="Book Antiqua" panose="02040602050305030304" pitchFamily="18" charset="0"/>
              </a:rPr>
              <a:t>Relazione con « Primo Welfare» nel territorio</a:t>
            </a:r>
          </a:p>
          <a:p>
            <a:pPr marL="503972" indent="-503972">
              <a:buFont typeface="Wingdings" panose="05000000000000000000" pitchFamily="2" charset="2"/>
              <a:buChar char="ü"/>
            </a:pPr>
            <a:r>
              <a:rPr lang="it-IT" altLang="it-IT" sz="2800" dirty="0">
                <a:latin typeface="Book Antiqua" panose="02040602050305030304" pitchFamily="18" charset="0"/>
              </a:rPr>
              <a:t>Massa critica (PMI)da costruire</a:t>
            </a:r>
          </a:p>
          <a:p>
            <a:pPr marL="503972" indent="-503972">
              <a:buFont typeface="Wingdings" panose="05000000000000000000" pitchFamily="2" charset="2"/>
              <a:buChar char="ü"/>
            </a:pPr>
            <a:r>
              <a:rPr lang="it-IT" altLang="it-IT" sz="2800" dirty="0">
                <a:latin typeface="Book Antiqua" panose="02040602050305030304" pitchFamily="18" charset="0"/>
              </a:rPr>
              <a:t>Appropriatezza dei «consumi» di welfare</a:t>
            </a:r>
          </a:p>
          <a:p>
            <a:pPr marL="503972" indent="-503972">
              <a:buFont typeface="Wingdings" panose="05000000000000000000" pitchFamily="2" charset="2"/>
              <a:buChar char="ü"/>
            </a:pPr>
            <a:endParaRPr lang="it-IT" altLang="it-IT" dirty="0"/>
          </a:p>
          <a:p>
            <a:pPr marL="503972" indent="-503972">
              <a:buFont typeface="Wingdings" panose="05000000000000000000" pitchFamily="2" charset="2"/>
              <a:buChar char="ü"/>
            </a:pPr>
            <a:endParaRPr lang="it-IT" altLang="it-IT" dirty="0"/>
          </a:p>
          <a:p>
            <a:pPr marL="503972" indent="-503972">
              <a:buFont typeface="Wingdings" panose="05000000000000000000" pitchFamily="2" charset="2"/>
              <a:buChar char="ü"/>
            </a:pPr>
            <a:endParaRPr lang="it-IT" altLang="it-IT" dirty="0"/>
          </a:p>
          <a:p>
            <a:pPr marL="503972" indent="-503972">
              <a:buFont typeface="Wingdings" panose="05000000000000000000" pitchFamily="2" charset="2"/>
              <a:buChar char="ü"/>
            </a:pPr>
            <a:endParaRPr lang="it-IT" altLang="it-IT" dirty="0"/>
          </a:p>
          <a:p>
            <a:pPr marL="503972" indent="-503972">
              <a:buFont typeface="Wingdings" panose="05000000000000000000" pitchFamily="2" charset="2"/>
              <a:buChar char="ü"/>
            </a:pPr>
            <a:endParaRPr lang="it-IT" altLang="it-IT" dirty="0"/>
          </a:p>
          <a:p>
            <a:pPr marL="503972" indent="-503972">
              <a:buFont typeface="Wingdings" panose="05000000000000000000" pitchFamily="2" charset="2"/>
              <a:buChar char="ü"/>
            </a:pPr>
            <a:endParaRPr lang="it-IT" altLang="it-IT" dirty="0"/>
          </a:p>
          <a:p>
            <a:pPr marL="503972" indent="-503972">
              <a:buFont typeface="Wingdings" panose="05000000000000000000" pitchFamily="2" charset="2"/>
              <a:buChar char="ü"/>
            </a:pPr>
            <a:endParaRPr lang="it-IT" altLang="it-IT" dirty="0"/>
          </a:p>
          <a:p>
            <a:pPr marL="503972" indent="-503972">
              <a:buFont typeface="Wingdings" panose="05000000000000000000" pitchFamily="2" charset="2"/>
              <a:buChar char="ü"/>
            </a:pPr>
            <a:endParaRPr lang="it-IT" altLang="it-IT" dirty="0"/>
          </a:p>
          <a:p>
            <a:pPr marL="503972" indent="-503972">
              <a:buFont typeface="Wingdings" panose="05000000000000000000" pitchFamily="2" charset="2"/>
              <a:buChar char="ü"/>
            </a:pPr>
            <a:endParaRPr lang="it-IT" altLang="it-IT" dirty="0"/>
          </a:p>
          <a:p>
            <a:pPr marL="503972" indent="-503972">
              <a:buFont typeface="Wingdings" panose="05000000000000000000" pitchFamily="2" charset="2"/>
              <a:buChar char="ü"/>
            </a:pPr>
            <a:endParaRPr lang="it-IT" altLang="it-IT" dirty="0"/>
          </a:p>
          <a:p>
            <a:pPr marL="503972" indent="-503972">
              <a:buFont typeface="Wingdings" panose="05000000000000000000" pitchFamily="2" charset="2"/>
              <a:buChar char="ü"/>
            </a:pPr>
            <a:endParaRPr lang="it-IT" altLang="it-IT" dirty="0"/>
          </a:p>
        </p:txBody>
      </p:sp>
      <p:sp>
        <p:nvSpPr>
          <p:cNvPr id="14340" name="Segnaposto testo 3"/>
          <p:cNvSpPr>
            <a:spLocks noGrp="1"/>
          </p:cNvSpPr>
          <p:nvPr>
            <p:ph type="body" sz="half" idx="4294967295"/>
          </p:nvPr>
        </p:nvSpPr>
        <p:spPr>
          <a:xfrm>
            <a:off x="482581" y="2267669"/>
            <a:ext cx="3808432" cy="4193456"/>
          </a:xfrm>
        </p:spPr>
        <p:txBody>
          <a:bodyPr/>
          <a:lstStyle/>
          <a:p>
            <a:pPr marL="314982" indent="-314982">
              <a:buFont typeface="Wingdings" charset="2"/>
              <a:buChar char="ü"/>
              <a:defRPr/>
            </a:pPr>
            <a:endParaRPr lang="it-IT" sz="1984" dirty="0"/>
          </a:p>
          <a:p>
            <a:pPr marL="314982" indent="-314982">
              <a:buFont typeface="Wingdings" charset="2"/>
              <a:buChar char="ü"/>
              <a:defRPr/>
            </a:pPr>
            <a:endParaRPr lang="it-IT" sz="1984" dirty="0">
              <a:latin typeface="Book Antiqua" panose="02040602050305030304" pitchFamily="18" charset="0"/>
            </a:endParaRPr>
          </a:p>
          <a:p>
            <a:pPr marL="314982" indent="-314982">
              <a:buFont typeface="Wingdings" charset="2"/>
              <a:buChar char="ü"/>
              <a:defRPr/>
            </a:pPr>
            <a:r>
              <a:rPr lang="it-IT" sz="2000" dirty="0">
                <a:latin typeface="Book Antiqua" panose="02040602050305030304" pitchFamily="18" charset="0"/>
              </a:rPr>
              <a:t>Continua il taglio al fondo SSN/EE.LL.</a:t>
            </a:r>
          </a:p>
          <a:p>
            <a:pPr marL="314982" indent="-314982">
              <a:buFont typeface="Wingdings" charset="2"/>
              <a:buChar char="ü"/>
              <a:defRPr/>
            </a:pPr>
            <a:r>
              <a:rPr lang="it-IT" sz="2000" dirty="0">
                <a:latin typeface="Book Antiqua" panose="02040602050305030304" pitchFamily="18" charset="0"/>
              </a:rPr>
              <a:t>Aumentano i bisogni </a:t>
            </a:r>
          </a:p>
          <a:p>
            <a:pPr marL="314982" indent="-314982">
              <a:buFont typeface="Wingdings" charset="2"/>
              <a:buChar char="ü"/>
              <a:defRPr/>
            </a:pPr>
            <a:r>
              <a:rPr lang="it-IT" sz="2000" dirty="0">
                <a:latin typeface="Book Antiqua" panose="02040602050305030304" pitchFamily="18" charset="0"/>
              </a:rPr>
              <a:t>Cambia la società </a:t>
            </a:r>
          </a:p>
          <a:p>
            <a:pPr marL="314982" indent="-314982">
              <a:buFont typeface="Wingdings" charset="2"/>
              <a:buChar char="ü"/>
              <a:defRPr/>
            </a:pPr>
            <a:r>
              <a:rPr lang="it-IT" sz="2000" dirty="0">
                <a:latin typeface="Book Antiqua" panose="02040602050305030304" pitchFamily="18" charset="0"/>
              </a:rPr>
              <a:t>Aumentano i «buchi» del primo welfare</a:t>
            </a:r>
          </a:p>
          <a:p>
            <a:pPr>
              <a:buFont typeface="Times New Roman" pitchFamily="16" charset="0"/>
              <a:buNone/>
              <a:defRPr/>
            </a:pPr>
            <a:endParaRPr lang="it-IT" sz="1984" dirty="0"/>
          </a:p>
          <a:p>
            <a:pPr marL="314982" indent="-314982">
              <a:buFont typeface="Wingdings" charset="2"/>
              <a:buChar char="ü"/>
              <a:defRPr/>
            </a:pPr>
            <a:endParaRPr lang="it-IT" sz="1984" dirty="0"/>
          </a:p>
          <a:p>
            <a:pPr marL="314982" indent="-314982">
              <a:buFont typeface="Wingdings" charset="2"/>
              <a:buChar char="ü"/>
              <a:defRPr/>
            </a:pPr>
            <a:endParaRPr lang="it-IT" sz="1984" dirty="0"/>
          </a:p>
          <a:p>
            <a:pPr marL="314982" indent="-314982">
              <a:buFont typeface="Wingdings" charset="2"/>
              <a:buChar char="ü"/>
              <a:defRPr/>
            </a:pPr>
            <a:endParaRPr lang="it-IT" sz="1984" dirty="0"/>
          </a:p>
          <a:p>
            <a:pPr marL="314982" indent="-314982">
              <a:buFont typeface="Wingdings" charset="2"/>
              <a:buChar char="ü"/>
              <a:defRPr/>
            </a:pPr>
            <a:endParaRPr lang="it-IT" sz="1984" dirty="0"/>
          </a:p>
          <a:p>
            <a:pPr marL="314982" indent="-314982">
              <a:buFont typeface="Wingdings" charset="2"/>
              <a:buChar char="ü"/>
              <a:defRPr/>
            </a:pPr>
            <a:endParaRPr lang="it-IT" sz="1984" dirty="0"/>
          </a:p>
          <a:p>
            <a:pPr marL="314982" indent="-314982">
              <a:buFont typeface="Wingdings" charset="2"/>
              <a:buChar char="ü"/>
              <a:defRPr/>
            </a:pPr>
            <a:endParaRPr lang="it-IT" sz="1984" dirty="0"/>
          </a:p>
          <a:p>
            <a:pPr marL="314982" indent="-314982">
              <a:buFont typeface="Wingdings" charset="2"/>
              <a:buChar char="ü"/>
              <a:defRPr/>
            </a:pPr>
            <a:endParaRPr lang="it-IT" dirty="0"/>
          </a:p>
        </p:txBody>
      </p:sp>
      <p:sp>
        <p:nvSpPr>
          <p:cNvPr id="10" name="Freccia a destra 2"/>
          <p:cNvSpPr>
            <a:spLocks noChangeArrowheads="1"/>
          </p:cNvSpPr>
          <p:nvPr/>
        </p:nvSpPr>
        <p:spPr bwMode="auto">
          <a:xfrm>
            <a:off x="359792" y="2065066"/>
            <a:ext cx="2936374" cy="533727"/>
          </a:xfrm>
          <a:prstGeom prst="rightArrow">
            <a:avLst>
              <a:gd name="adj1" fmla="val 50000"/>
              <a:gd name="adj2" fmla="val 5005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4045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…… IL FUTURO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6897" y="1907629"/>
            <a:ext cx="9151937" cy="465137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endParaRPr lang="it-IT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dirty="0"/>
              <a:t> Coinvolgere le Istituzioni locali e le direzioni aziendali nella realizzazione di un primo , concreto obiettivo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dirty="0"/>
              <a:t>Stipulare un accordo quadro sul welfare territoriale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dirty="0"/>
              <a:t> Trovare spazi per includere gli esclusi (cittadini e pensionati )</a:t>
            </a:r>
          </a:p>
          <a:p>
            <a:pPr marL="0" indent="0"/>
            <a:endParaRPr lang="it-IT" altLang="it-IT" dirty="0"/>
          </a:p>
          <a:p>
            <a:pPr marL="0" indent="0"/>
            <a:r>
              <a:rPr lang="it-IT" altLang="it-IT" dirty="0"/>
              <a:t>             ………I lavori sono ancora in corso…….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it-IT" altLang="it-IT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729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 dirty="0">
                <a:latin typeface="Book Antiqua" panose="02040602050305030304" pitchFamily="18" charset="0"/>
              </a:rPr>
              <a:t>CGIL Brianza</a:t>
            </a:r>
          </a:p>
        </p:txBody>
      </p:sp>
      <p:sp>
        <p:nvSpPr>
          <p:cNvPr id="6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 altLang="it-IT" dirty="0">
                <a:latin typeface="Book Antiqua" panose="02040602050305030304" pitchFamily="18" charset="0"/>
              </a:rPr>
              <a:t>SYNERGY PARK</a:t>
            </a:r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728788"/>
            <a:ext cx="9180513" cy="4103687"/>
          </a:xfrm>
          <a:noFill/>
          <a:ln>
            <a:solidFill>
              <a:srgbClr val="E74C3C"/>
            </a:solidFill>
            <a:prstDash val="solid"/>
          </a:ln>
        </p:spPr>
        <p:txBody>
          <a:bodyPr tIns="10080" anchor="t"/>
          <a:lstStyle/>
          <a:p>
            <a:pPr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it-IT" altLang="it-IT" sz="2600" b="0" dirty="0">
              <a:solidFill>
                <a:srgbClr val="1C1C1C"/>
              </a:solidFill>
              <a:effectLst/>
              <a:latin typeface="Source Sans Pro Light" pitchFamily="32" charset="0"/>
              <a:cs typeface="源ノ角ゴシック Medium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it-IT" altLang="it-IT" sz="2600" b="0" dirty="0">
              <a:solidFill>
                <a:srgbClr val="1C1C1C"/>
              </a:solidFill>
              <a:effectLst/>
              <a:latin typeface="Source Sans Pro Light" pitchFamily="32" charset="0"/>
              <a:cs typeface="源ノ角ゴシック Medium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it-IT" altLang="it-IT" sz="3600" b="0" dirty="0">
                <a:solidFill>
                  <a:srgbClr val="1C1C1C"/>
                </a:solidFill>
                <a:effectLst/>
                <a:latin typeface="Book Antiqua" panose="02040602050305030304" pitchFamily="18" charset="0"/>
                <a:cs typeface="源ノ角ゴシック Medium" charset="0"/>
              </a:rPr>
              <a:t>Non c'è sviluppo economico durevole senza sviluppo sociale, benessere delle persone e delle famiglie, coesione ed inclusione sociale.</a:t>
            </a:r>
          </a:p>
          <a:p>
            <a:pPr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it-IT" altLang="it-IT" sz="3600" b="0" i="1" dirty="0">
                <a:latin typeface="Book Antiqua" panose="02040602050305030304" pitchFamily="18" charset="0"/>
                <a:cs typeface="源ノ角ゴシック Medium" charset="0"/>
              </a:rPr>
              <a:t>piano del lavoro </a:t>
            </a:r>
            <a:r>
              <a:rPr lang="it-IT" altLang="it-IT" sz="3600" b="0" i="1" dirty="0" err="1">
                <a:latin typeface="Book Antiqua" panose="02040602050305030304" pitchFamily="18" charset="0"/>
                <a:cs typeface="源ノ角ゴシック Medium" charset="0"/>
              </a:rPr>
              <a:t>cgil</a:t>
            </a:r>
            <a:r>
              <a:rPr lang="it-IT" altLang="it-IT" sz="3600" b="0" i="1" dirty="0">
                <a:latin typeface="Book Antiqua" panose="02040602050305030304" pitchFamily="18" charset="0"/>
                <a:cs typeface="源ノ角ゴシック Medium" charset="0"/>
              </a:rPr>
              <a:t> </a:t>
            </a:r>
            <a:endParaRPr lang="it-IT" altLang="it-IT" sz="3600" b="0" i="1" dirty="0">
              <a:solidFill>
                <a:srgbClr val="1C1C1C"/>
              </a:solidFill>
              <a:effectLst/>
              <a:latin typeface="Book Antiqua" panose="02040602050305030304" pitchFamily="18" charset="0"/>
              <a:cs typeface="源ノ角ゴシック Medium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663825" y="144463"/>
            <a:ext cx="7272338" cy="1368425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 dirty="0">
                <a:latin typeface="Book Antiqua" panose="02040602050305030304" pitchFamily="18" charset="0"/>
              </a:rPr>
              <a:t>CGIL Brianza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 altLang="it-IT" dirty="0">
                <a:latin typeface="Book Antiqua" panose="02040602050305030304" pitchFamily="18" charset="0"/>
              </a:rPr>
              <a:t>SYNERGY PARK</a:t>
            </a:r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393141" y="179437"/>
            <a:ext cx="9359900" cy="1252538"/>
          </a:xfrm>
          <a:ln/>
        </p:spPr>
        <p:txBody>
          <a:bodyPr tIns="1224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dirty="0">
                <a:latin typeface="Book Antiqua" panose="02040602050305030304" pitchFamily="18" charset="0"/>
              </a:rPr>
              <a:t>NUOVI MODELLI DI NEGOZIAZIONE SOCIALE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979613"/>
            <a:ext cx="9180512" cy="4679950"/>
          </a:xfrm>
          <a:ln/>
        </p:spPr>
        <p:txBody>
          <a:bodyPr/>
          <a:lstStyle/>
          <a:p>
            <a:pPr marL="0" indent="0">
              <a:buClrTx/>
              <a:buSzPct val="4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it-IT" altLang="it-IT" sz="2800" b="0" dirty="0">
                <a:latin typeface="Book Antiqua" panose="02040602050305030304" pitchFamily="18" charset="0"/>
              </a:rPr>
              <a:t>Il sindacato ogni anno apre confronti con i Comuni sui temi delle politiche fiscali e di welfare.</a:t>
            </a:r>
          </a:p>
          <a:p>
            <a:pPr marL="0" indent="0">
              <a:buClrTx/>
              <a:buSzPct val="4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it-IT" altLang="it-IT" sz="2800" b="0" i="1" dirty="0">
                <a:latin typeface="Book Antiqua" panose="02040602050305030304" pitchFamily="18" charset="0"/>
              </a:rPr>
              <a:t>Si occupa dei bisogni  delle persone, di vulnerabilità, nuove e vecchie povertà, emergenza abitativa. </a:t>
            </a:r>
          </a:p>
          <a:p>
            <a:pPr marL="0" indent="0">
              <a:buClrTx/>
              <a:buSzPct val="4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it-IT" altLang="it-IT" sz="2800" b="0" i="1" dirty="0">
                <a:latin typeface="Book Antiqua" panose="02040602050305030304" pitchFamily="18" charset="0"/>
              </a:rPr>
              <a:t>Prova a rendere esigibili i diritti di cittadinanza</a:t>
            </a:r>
          </a:p>
          <a:p>
            <a:pPr marL="0" indent="0">
              <a:buClrTx/>
              <a:buSzPct val="4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it-IT" altLang="it-IT" sz="2800" b="0" dirty="0">
                <a:latin typeface="Book Antiqua" panose="02040602050305030304" pitchFamily="18" charset="0"/>
              </a:rPr>
              <a:t>Parimenti, nelle aziende vengono contrattate condizioni di lavoro, salario accessorio e welfare integrativo…</a:t>
            </a:r>
          </a:p>
          <a:p>
            <a:pPr marL="0" indent="0" algn="ctr">
              <a:buClrTx/>
              <a:buSzPct val="4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it-IT" altLang="it-IT" sz="2800" b="0" dirty="0">
                <a:latin typeface="Book Antiqua" panose="02040602050305030304" pitchFamily="18" charset="0"/>
              </a:rPr>
              <a:t> </a:t>
            </a:r>
            <a:r>
              <a:rPr lang="it-IT" altLang="it-IT" sz="2800" dirty="0">
                <a:latin typeface="Book Antiqua" panose="02040602050305030304" pitchFamily="18" charset="0"/>
              </a:rPr>
              <a:t>Connettere questi due livelli di azione sindacale è l’obiettivo del progetto </a:t>
            </a:r>
          </a:p>
          <a:p>
            <a:pPr marL="0" indent="0">
              <a:buClrTx/>
              <a:buSzPct val="4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it-IT" altLang="it-IT" sz="2800" b="0" u="sng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 dirty="0">
                <a:latin typeface="Bookman Old Style" panose="02050604050505020204" pitchFamily="18" charset="0"/>
              </a:rPr>
              <a:t>CGIL Brianza</a:t>
            </a:r>
          </a:p>
        </p:txBody>
      </p:sp>
      <p:sp>
        <p:nvSpPr>
          <p:cNvPr id="12" name="Segnaposto piè di pagina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 altLang="it-IT" dirty="0">
                <a:latin typeface="Bookman Old Style" panose="02050604050505020204" pitchFamily="18" charset="0"/>
              </a:rPr>
              <a:t>SYNERGY PARK</a:t>
            </a: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360363"/>
            <a:ext cx="9359900" cy="900112"/>
          </a:xfrm>
          <a:ln/>
        </p:spPr>
        <p:txBody>
          <a:bodyPr tIns="1224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dirty="0">
                <a:latin typeface="Book Antiqua" panose="02040602050305030304" pitchFamily="18" charset="0"/>
              </a:rPr>
              <a:t> Fasi progettuali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1825" y="1728788"/>
            <a:ext cx="4479925" cy="2232025"/>
          </a:xfrm>
          <a:ln/>
        </p:spPr>
        <p:txBody>
          <a:bodyPr/>
          <a:lstStyle/>
          <a:p>
            <a:pPr marL="0" indent="0">
              <a:buClrTx/>
              <a:buSzPct val="4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sz="1100" b="0" dirty="0"/>
          </a:p>
          <a:p>
            <a:pPr marL="0" indent="0">
              <a:buClrTx/>
              <a:buSzPct val="4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b="0" dirty="0"/>
              <a:t>A) </a:t>
            </a:r>
            <a:r>
              <a:rPr lang="it-IT" altLang="it-IT" b="0" dirty="0">
                <a:latin typeface="Book Antiqua" panose="02040602050305030304" pitchFamily="18" charset="0"/>
              </a:rPr>
              <a:t>Individuazione di un ambito territoriale della Provincia</a:t>
            </a:r>
          </a:p>
          <a:p>
            <a:pPr marL="287338" lvl="1" indent="0">
              <a:buClrTx/>
              <a:buSzPct val="7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84237" y="4176713"/>
            <a:ext cx="44799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08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hangingPunct="1">
              <a:lnSpc>
                <a:spcPct val="97000"/>
              </a:lnSpc>
              <a:spcAft>
                <a:spcPts val="1150"/>
              </a:spcAft>
              <a:buClrTx/>
              <a:buSzPct val="45000"/>
              <a:buFontTx/>
              <a:buNone/>
            </a:pPr>
            <a:endParaRPr lang="it-IT" altLang="it-IT" sz="1000" dirty="0">
              <a:solidFill>
                <a:srgbClr val="1C1C1C"/>
              </a:solidFill>
              <a:latin typeface="Source Sans Pro Semibold" pitchFamily="32" charset="0"/>
              <a:cs typeface="源ノ角ゴシック Medium" charset="0"/>
            </a:endParaRPr>
          </a:p>
          <a:p>
            <a:pPr hangingPunct="1">
              <a:lnSpc>
                <a:spcPct val="97000"/>
              </a:lnSpc>
              <a:spcAft>
                <a:spcPts val="1150"/>
              </a:spcAft>
              <a:buClrTx/>
              <a:buSzPct val="45000"/>
              <a:buFontTx/>
              <a:buNone/>
            </a:pPr>
            <a:r>
              <a:rPr lang="it-IT" altLang="it-IT" sz="2600" dirty="0">
                <a:solidFill>
                  <a:srgbClr val="1C1C1C"/>
                </a:solidFill>
                <a:latin typeface="Source Sans Pro Semibold" pitchFamily="32" charset="0"/>
                <a:cs typeface="源ノ角ゴシック Medium" charset="0"/>
              </a:rPr>
              <a:t>B</a:t>
            </a:r>
            <a:r>
              <a:rPr lang="it-IT" altLang="it-IT" sz="2600" dirty="0">
                <a:solidFill>
                  <a:srgbClr val="1C1C1C"/>
                </a:solidFill>
                <a:latin typeface="Book Antiqua" panose="02040602050305030304" pitchFamily="18" charset="0"/>
                <a:cs typeface="源ノ角ゴシック Medium" charset="0"/>
              </a:rPr>
              <a:t>)  Individuazione di strutture produttive e istituzioni locali di riferimento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400675" y="1728788"/>
            <a:ext cx="4479925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08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hangingPunct="1">
              <a:lnSpc>
                <a:spcPct val="97000"/>
              </a:lnSpc>
              <a:spcAft>
                <a:spcPts val="1150"/>
              </a:spcAft>
              <a:buClrTx/>
              <a:buSzPct val="45000"/>
              <a:buFontTx/>
              <a:buNone/>
            </a:pPr>
            <a:endParaRPr lang="it-IT" altLang="it-IT" sz="2600" dirty="0">
              <a:solidFill>
                <a:srgbClr val="1C1C1C"/>
              </a:solidFill>
              <a:latin typeface="Bookman Old Style" panose="02050604050505020204" pitchFamily="18" charset="0"/>
              <a:cs typeface="源ノ角ゴシック Medium" charset="0"/>
            </a:endParaRPr>
          </a:p>
          <a:p>
            <a:pPr hangingPunct="1">
              <a:lnSpc>
                <a:spcPct val="97000"/>
              </a:lnSpc>
              <a:spcAft>
                <a:spcPts val="1150"/>
              </a:spcAft>
              <a:buClrTx/>
              <a:buSzPct val="45000"/>
              <a:buFontTx/>
              <a:buNone/>
            </a:pPr>
            <a:r>
              <a:rPr lang="it-IT" altLang="it-IT" sz="2600" dirty="0">
                <a:solidFill>
                  <a:srgbClr val="1C1C1C"/>
                </a:solidFill>
                <a:latin typeface="Bookman Old Style" panose="02050604050505020204" pitchFamily="18" charset="0"/>
                <a:cs typeface="源ノ角ゴシック Medium" charset="0"/>
              </a:rPr>
              <a:t>C) costruzione di una matrice comune sulle materie che riguardano l'area del Welfare territoriale e aziendale.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76263" y="1563688"/>
            <a:ext cx="4354512" cy="2181225"/>
          </a:xfrm>
          <a:prstGeom prst="rect">
            <a:avLst/>
          </a:prstGeom>
          <a:noFill/>
          <a:ln w="936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76263" y="3859213"/>
            <a:ext cx="4354512" cy="2181225"/>
          </a:xfrm>
          <a:prstGeom prst="rect">
            <a:avLst/>
          </a:prstGeom>
          <a:noFill/>
          <a:ln w="9360" cap="flat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327650" y="1563688"/>
            <a:ext cx="4392613" cy="3476625"/>
          </a:xfrm>
          <a:prstGeom prst="rect">
            <a:avLst/>
          </a:prstGeom>
          <a:noFill/>
          <a:ln w="9360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cxnSp>
        <p:nvCxnSpPr>
          <p:cNvPr id="7176" name="AutoShape 8"/>
          <p:cNvCxnSpPr>
            <a:cxnSpLocks noChangeShapeType="1"/>
            <a:stCxn id="7170" idx="1"/>
            <a:endCxn id="7174" idx="1"/>
          </p:cNvCxnSpPr>
          <p:nvPr/>
        </p:nvCxnSpPr>
        <p:spPr bwMode="auto">
          <a:xfrm flipH="1">
            <a:off x="574675" y="2844800"/>
            <a:ext cx="58738" cy="2105025"/>
          </a:xfrm>
          <a:prstGeom prst="bentConnector3">
            <a:avLst>
              <a:gd name="adj1" fmla="val 517532"/>
            </a:avLst>
          </a:prstGeom>
          <a:noFill/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77" name="AutoShape 9"/>
          <p:cNvCxnSpPr>
            <a:cxnSpLocks noChangeShapeType="1"/>
          </p:cNvCxnSpPr>
          <p:nvPr/>
        </p:nvCxnSpPr>
        <p:spPr bwMode="auto">
          <a:xfrm flipV="1">
            <a:off x="4642739" y="4637882"/>
            <a:ext cx="2873375" cy="1381125"/>
          </a:xfrm>
          <a:prstGeom prst="bentConnector3">
            <a:avLst>
              <a:gd name="adj1" fmla="val 50000"/>
            </a:avLst>
          </a:prstGeom>
          <a:noFill/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 b="0" dirty="0">
                <a:latin typeface="Book Antiqua" panose="02040602050305030304" pitchFamily="18" charset="0"/>
              </a:rPr>
              <a:t>CGIL Brianza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 altLang="it-IT" dirty="0">
                <a:latin typeface="Book Antiqua" panose="02040602050305030304" pitchFamily="18" charset="0"/>
              </a:rPr>
              <a:t>SYNERGY PARK</a:t>
            </a:r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8" y="431800"/>
            <a:ext cx="9356725" cy="89693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dirty="0">
                <a:latin typeface="Book Antiqua" panose="02040602050305030304" pitchFamily="18" charset="0"/>
              </a:rPr>
              <a:t>Aree tematiche di Intervento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979613"/>
            <a:ext cx="4478337" cy="4676775"/>
          </a:xfrm>
          <a:ln w="9360" cap="flat">
            <a:solidFill>
              <a:srgbClr val="FF3333"/>
            </a:solidFill>
            <a:round/>
            <a:headEnd/>
            <a:tailEnd/>
          </a:ln>
        </p:spPr>
        <p:txBody>
          <a:bodyPr/>
          <a:lstStyle/>
          <a:p>
            <a:pPr indent="-317500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dirty="0">
                <a:latin typeface="Book Antiqua" panose="02040602050305030304" pitchFamily="18" charset="0"/>
              </a:rPr>
              <a:t>Welfare Integrativo</a:t>
            </a:r>
          </a:p>
          <a:p>
            <a:pPr marL="3683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b="0" dirty="0">
                <a:latin typeface="Book Antiqua" panose="02040602050305030304" pitchFamily="18" charset="0"/>
              </a:rPr>
              <a:t> Sanità</a:t>
            </a:r>
          </a:p>
          <a:p>
            <a:pPr marL="3683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b="0" dirty="0">
                <a:latin typeface="Book Antiqua" panose="02040602050305030304" pitchFamily="18" charset="0"/>
              </a:rPr>
              <a:t>Conciliazione (Permessi, Flessibilità oraria, Cumulo ferie , etc.) </a:t>
            </a:r>
          </a:p>
          <a:p>
            <a:pPr marL="3683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b="0" dirty="0">
                <a:latin typeface="Book Antiqua" panose="02040602050305030304" pitchFamily="18" charset="0"/>
              </a:rPr>
              <a:t>Servizi/convenzioni ( mensa, trasporti, asili nido )</a:t>
            </a:r>
          </a:p>
          <a:p>
            <a:pPr marL="3683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b="0" dirty="0">
                <a:latin typeface="Book Antiqua" panose="02040602050305030304" pitchFamily="18" charset="0"/>
              </a:rPr>
              <a:t>Organismi di Tutela ( pari opportunità, Stress-Mobbing, L.68)</a:t>
            </a:r>
          </a:p>
          <a:p>
            <a:pPr marL="3683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b="0" dirty="0">
                <a:latin typeface="Book Antiqua" panose="02040602050305030304" pitchFamily="18" charset="0"/>
              </a:rPr>
              <a:t>Fondi aziendali ( sostegno al reddito, vulnerabilità, etc.)</a:t>
            </a:r>
          </a:p>
          <a:p>
            <a:pPr marL="3683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b="0" dirty="0">
                <a:latin typeface="Book Antiqua" panose="02040602050305030304" pitchFamily="18" charset="0"/>
              </a:rPr>
              <a:t> Formazione Permanente</a:t>
            </a:r>
          </a:p>
          <a:p>
            <a:pPr indent="-317500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184328" y="1979613"/>
            <a:ext cx="4510761" cy="4676775"/>
          </a:xfrm>
          <a:ln w="9360" cap="flat">
            <a:solidFill>
              <a:srgbClr val="FF3333"/>
            </a:solidFill>
            <a:round/>
            <a:headEnd/>
            <a:tailEnd/>
          </a:ln>
        </p:spPr>
        <p:txBody>
          <a:bodyPr/>
          <a:lstStyle/>
          <a:p>
            <a:pPr indent="-317500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800" dirty="0">
                <a:solidFill>
                  <a:srgbClr val="CC0000"/>
                </a:solidFill>
                <a:latin typeface="Book Antiqua" panose="02040602050305030304" pitchFamily="18" charset="0"/>
              </a:rPr>
              <a:t>Welfare Territoriale</a:t>
            </a:r>
          </a:p>
          <a:p>
            <a:pPr indent="-3175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800" dirty="0">
                <a:solidFill>
                  <a:srgbClr val="CC0000"/>
                </a:solidFill>
                <a:latin typeface="Book Antiqua" panose="02040602050305030304" pitchFamily="18" charset="0"/>
              </a:rPr>
              <a:t> Fiscalità locale ( addizionali, Isee, IMU, etc.) </a:t>
            </a:r>
          </a:p>
          <a:p>
            <a:pPr indent="-3175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800" dirty="0">
                <a:solidFill>
                  <a:srgbClr val="CC0000"/>
                </a:solidFill>
                <a:latin typeface="Book Antiqua" panose="02040602050305030304" pitchFamily="18" charset="0"/>
              </a:rPr>
              <a:t>Servizi domiciliari ( disabili, anziani )</a:t>
            </a:r>
          </a:p>
          <a:p>
            <a:pPr indent="-3175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800" dirty="0">
                <a:solidFill>
                  <a:srgbClr val="CC0000"/>
                </a:solidFill>
                <a:latin typeface="Book Antiqua" panose="02040602050305030304" pitchFamily="18" charset="0"/>
              </a:rPr>
              <a:t>Servizi all'infanzia ( Tempo famiglie, nidi, etc.)</a:t>
            </a:r>
          </a:p>
          <a:p>
            <a:pPr indent="-3175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800" dirty="0">
                <a:solidFill>
                  <a:srgbClr val="CC0000"/>
                </a:solidFill>
                <a:latin typeface="Book Antiqua" panose="02040602050305030304" pitchFamily="18" charset="0"/>
              </a:rPr>
              <a:t> Trasporto ( mezzi pubblici, trasporto sociale)</a:t>
            </a:r>
          </a:p>
          <a:p>
            <a:pPr indent="-3175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800" dirty="0">
                <a:solidFill>
                  <a:srgbClr val="CC0000"/>
                </a:solidFill>
                <a:latin typeface="Book Antiqua" panose="02040602050305030304" pitchFamily="18" charset="0"/>
              </a:rPr>
              <a:t>Diritto alla casa ( Housing sociale, Gestione case di proprietà comunale)</a:t>
            </a:r>
          </a:p>
          <a:p>
            <a:pPr indent="-3175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800" dirty="0">
                <a:solidFill>
                  <a:srgbClr val="CC0000"/>
                </a:solidFill>
                <a:latin typeface="Book Antiqua" panose="02040602050305030304" pitchFamily="18" charset="0"/>
              </a:rPr>
              <a:t>Fondi Anticrisi </a:t>
            </a:r>
          </a:p>
          <a:p>
            <a:pPr indent="-317500">
              <a:buClrTx/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800" dirty="0">
                <a:solidFill>
                  <a:srgbClr val="CC0000"/>
                </a:solidFill>
                <a:latin typeface="Book Antiqua" panose="02040602050305030304" pitchFamily="18" charset="0"/>
              </a:rPr>
              <a:t> Politiche attive per il lavoro ( AFOL 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data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 dirty="0">
                <a:latin typeface="Book Antiqua" panose="02040602050305030304" pitchFamily="18" charset="0"/>
              </a:rPr>
              <a:t>CGIL Brianza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 altLang="it-IT" dirty="0">
                <a:latin typeface="Book Antiqua" panose="02040602050305030304" pitchFamily="18" charset="0"/>
              </a:rPr>
              <a:t>SYNERGY PARK</a:t>
            </a: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360363"/>
            <a:ext cx="9339262" cy="879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dirty="0">
                <a:latin typeface="Book Antiqua" panose="02040602050305030304" pitchFamily="18" charset="0"/>
              </a:rPr>
              <a:t>Gruppo promotore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979613"/>
            <a:ext cx="4470400" cy="2222500"/>
          </a:xfrm>
          <a:ln w="9360" cap="flat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indent="-334963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dirty="0"/>
          </a:p>
          <a:p>
            <a:pPr indent="-334963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latin typeface="Book Antiqua" panose="02040602050305030304" pitchFamily="18" charset="0"/>
              </a:rPr>
              <a:t>Segreteria </a:t>
            </a:r>
          </a:p>
          <a:p>
            <a:pPr indent="-334963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latin typeface="Book Antiqua" panose="02040602050305030304" pitchFamily="18" charset="0"/>
              </a:rPr>
              <a:t>Confederale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60363" y="4410075"/>
            <a:ext cx="4470400" cy="2222500"/>
          </a:xfrm>
          <a:prstGeom prst="rect">
            <a:avLst/>
          </a:prstGeom>
          <a:noFill/>
          <a:ln w="9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080" rIns="0" bIns="0"/>
          <a:lstStyle>
            <a:lvl1pPr marL="342900" indent="-33496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endParaRPr lang="it-IT" altLang="it-IT" sz="2600" b="1" dirty="0">
              <a:solidFill>
                <a:srgbClr val="1C1C1C"/>
              </a:solidFill>
              <a:latin typeface="Source Sans Pro Semibold" pitchFamily="32" charset="0"/>
              <a:cs typeface="源ノ角ゴシック Medium" charset="0"/>
            </a:endParaRPr>
          </a:p>
          <a:p>
            <a:pPr algn="ctr"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r>
              <a:rPr lang="it-IT" altLang="it-IT" sz="2400" b="1" dirty="0">
                <a:solidFill>
                  <a:srgbClr val="1C1C1C"/>
                </a:solidFill>
                <a:latin typeface="Book Antiqua" panose="02040602050305030304" pitchFamily="18" charset="0"/>
                <a:cs typeface="源ノ角ゴシック Medium" charset="0"/>
              </a:rPr>
              <a:t>Ufficio </a:t>
            </a:r>
          </a:p>
          <a:p>
            <a:pPr algn="ctr"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r>
              <a:rPr lang="it-IT" altLang="it-IT" sz="2400" b="1" dirty="0">
                <a:solidFill>
                  <a:srgbClr val="1C1C1C"/>
                </a:solidFill>
                <a:latin typeface="Book Antiqua" panose="02040602050305030304" pitchFamily="18" charset="0"/>
                <a:cs typeface="源ノ角ゴシック Medium" charset="0"/>
              </a:rPr>
              <a:t>Politiche Social</a:t>
            </a:r>
            <a:r>
              <a:rPr lang="it-IT" altLang="it-IT" sz="2400" b="1" dirty="0">
                <a:solidFill>
                  <a:srgbClr val="1C1C1C"/>
                </a:solidFill>
                <a:latin typeface="Source Sans Pro Semibold" pitchFamily="32" charset="0"/>
                <a:cs typeface="源ノ角ゴシック Medium" charset="0"/>
              </a:rPr>
              <a:t>i</a:t>
            </a:r>
          </a:p>
          <a:p>
            <a:pPr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endParaRPr lang="it-IT" altLang="it-IT" sz="2600" dirty="0">
              <a:solidFill>
                <a:srgbClr val="1C1C1C"/>
              </a:solidFill>
              <a:latin typeface="Source Sans Pro Semibold" pitchFamily="32" charset="0"/>
              <a:cs typeface="源ノ角ゴシック Medium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029994" y="1619597"/>
            <a:ext cx="4470400" cy="4454524"/>
          </a:xfrm>
          <a:prstGeom prst="rect">
            <a:avLst/>
          </a:prstGeom>
          <a:noFill/>
          <a:ln w="9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080" rIns="0" bIns="0"/>
          <a:lstStyle>
            <a:lvl1pPr marL="342900" indent="-33496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endParaRPr lang="it-IT" altLang="it-IT" sz="2600" b="1" dirty="0">
              <a:solidFill>
                <a:srgbClr val="1C1C1C"/>
              </a:solidFill>
              <a:latin typeface="Source Sans Pro Semibold" pitchFamily="32" charset="0"/>
              <a:cs typeface="源ノ角ゴシック Medium" charset="0"/>
            </a:endParaRPr>
          </a:p>
          <a:p>
            <a:pPr algn="ctr"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endParaRPr lang="it-IT" altLang="it-IT" sz="2600" b="1" dirty="0">
              <a:solidFill>
                <a:srgbClr val="1C1C1C"/>
              </a:solidFill>
              <a:latin typeface="Source Sans Pro Semibold" pitchFamily="32" charset="0"/>
              <a:cs typeface="源ノ角ゴシック Medium" charset="0"/>
            </a:endParaRPr>
          </a:p>
          <a:p>
            <a:pPr algn="ctr"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endParaRPr lang="it-IT" altLang="it-IT" sz="2600" b="1" dirty="0">
              <a:solidFill>
                <a:srgbClr val="1C1C1C"/>
              </a:solidFill>
              <a:latin typeface="Source Sans Pro Semibold" pitchFamily="32" charset="0"/>
              <a:cs typeface="源ノ角ゴシック Medium" charset="0"/>
            </a:endParaRPr>
          </a:p>
          <a:p>
            <a:pPr marL="7937" indent="0" algn="ctr" hangingPunct="1">
              <a:lnSpc>
                <a:spcPct val="97000"/>
              </a:lnSpc>
              <a:spcAft>
                <a:spcPts val="1150"/>
              </a:spcAft>
              <a:buClrTx/>
            </a:pPr>
            <a:r>
              <a:rPr lang="it-IT" altLang="it-IT" sz="2800" b="1" dirty="0">
                <a:solidFill>
                  <a:srgbClr val="1C1C1C"/>
                </a:solidFill>
                <a:latin typeface="Book Antiqua" panose="02040602050305030304" pitchFamily="18" charset="0"/>
                <a:cs typeface="源ノ角ゴシック Medium" charset="0"/>
              </a:rPr>
              <a:t>Categorie Sindacali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 dirty="0">
                <a:latin typeface="Book Antiqua" panose="02040602050305030304" pitchFamily="18" charset="0"/>
              </a:rPr>
              <a:t>CGIL Brianza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 altLang="it-IT" dirty="0">
                <a:latin typeface="Book Antiqua" panose="02040602050305030304" pitchFamily="18" charset="0"/>
              </a:rPr>
              <a:t>SYNERGY PARK</a:t>
            </a:r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360363"/>
            <a:ext cx="9340850" cy="881062"/>
          </a:xfrm>
          <a:ln/>
        </p:spPr>
        <p:txBody>
          <a:bodyPr tIns="1224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dirty="0">
                <a:latin typeface="Book Antiqua" panose="02040602050305030304" pitchFamily="18" charset="0"/>
              </a:rPr>
              <a:t>Area Individuata: Vimercate </a:t>
            </a:r>
            <a:br>
              <a:rPr lang="it-IT" altLang="it-IT" dirty="0">
                <a:latin typeface="Book Antiqua" panose="02040602050305030304" pitchFamily="18" charset="0"/>
              </a:rPr>
            </a:br>
            <a:r>
              <a:rPr lang="it-IT" altLang="it-IT" dirty="0">
                <a:latin typeface="Book Antiqua" panose="02040602050305030304" pitchFamily="18" charset="0"/>
              </a:rPr>
              <a:t>( </a:t>
            </a:r>
            <a:r>
              <a:rPr lang="it-IT" altLang="it-IT" u="sng" dirty="0">
                <a:latin typeface="Book Antiqua" panose="02040602050305030304" pitchFamily="18" charset="0"/>
              </a:rPr>
              <a:t>Energy Park/Torri Bianche</a:t>
            </a:r>
            <a:r>
              <a:rPr lang="it-IT" altLang="it-IT" dirty="0"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979613"/>
            <a:ext cx="9161462" cy="1476375"/>
          </a:xfrm>
          <a:blipFill dpi="0" rotWithShape="0">
            <a:blip r:embed="rId3"/>
            <a:srcRect/>
            <a:tile tx="0" ty="0" sx="100000" sy="100000" flip="none" algn="tl"/>
          </a:blipFill>
          <a:ln/>
        </p:spPr>
        <p:txBody>
          <a:bodyPr/>
          <a:lstStyle/>
          <a:p>
            <a:pPr marL="0" indent="0">
              <a:buClrTx/>
              <a:buSzPct val="4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it-IT" altLang="it-IT"/>
          </a:p>
          <a:p>
            <a:pPr marL="0" indent="0">
              <a:buClrTx/>
              <a:buSzPct val="4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it-IT" altLang="it-IT"/>
          </a:p>
          <a:p>
            <a:pPr marL="0" indent="0">
              <a:buClrTx/>
              <a:buSzPct val="4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it-IT" altLang="it-IT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60363" y="3816350"/>
            <a:ext cx="9161462" cy="282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08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marL="457200" indent="-457200" hangingPunct="1">
              <a:lnSpc>
                <a:spcPct val="97000"/>
              </a:lnSpc>
              <a:spcAft>
                <a:spcPts val="1150"/>
              </a:spcAft>
              <a:buClrTx/>
              <a:buFont typeface="Wingdings" panose="05000000000000000000" pitchFamily="2" charset="2"/>
              <a:buChar char="ü"/>
            </a:pPr>
            <a:r>
              <a:rPr lang="it-IT" altLang="it-IT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源ノ角ゴシック Medium" charset="0"/>
              </a:rPr>
              <a:t>Relazioni stabili tra sindacati e istituzioni locali</a:t>
            </a:r>
          </a:p>
          <a:p>
            <a:pPr marL="457200" indent="-457200" hangingPunct="1">
              <a:lnSpc>
                <a:spcPct val="97000"/>
              </a:lnSpc>
              <a:spcAft>
                <a:spcPts val="1150"/>
              </a:spcAft>
              <a:buClrTx/>
              <a:buFont typeface="Wingdings" panose="05000000000000000000" pitchFamily="2" charset="2"/>
              <a:buChar char="ü"/>
            </a:pPr>
            <a:r>
              <a:rPr lang="it-IT" altLang="it-IT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源ノ角ゴシック Medium" charset="0"/>
              </a:rPr>
              <a:t>Azienda Speciale Territoriale ( Offerta Sociale )</a:t>
            </a:r>
          </a:p>
          <a:p>
            <a:pPr marL="457200" indent="-457200" hangingPunct="1">
              <a:lnSpc>
                <a:spcPct val="97000"/>
              </a:lnSpc>
              <a:spcAft>
                <a:spcPts val="1150"/>
              </a:spcAft>
              <a:buClrTx/>
              <a:buFont typeface="Wingdings" panose="05000000000000000000" pitchFamily="2" charset="2"/>
              <a:buChar char="ü"/>
            </a:pPr>
            <a:r>
              <a:rPr lang="it-IT" altLang="it-IT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源ノ角ゴシック Medium" charset="0"/>
              </a:rPr>
              <a:t>Area industriale rilevante</a:t>
            </a:r>
          </a:p>
          <a:p>
            <a:pPr marL="457200" indent="-457200" hangingPunct="1">
              <a:lnSpc>
                <a:spcPct val="97000"/>
              </a:lnSpc>
              <a:spcAft>
                <a:spcPts val="1150"/>
              </a:spcAft>
              <a:buClrTx/>
              <a:buFont typeface="Wingdings" panose="05000000000000000000" pitchFamily="2" charset="2"/>
              <a:buChar char="ü"/>
            </a:pPr>
            <a:r>
              <a:rPr lang="it-IT" altLang="it-IT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源ノ角ゴシック Medium" charset="0"/>
              </a:rPr>
              <a:t>Presenza di contrattazione di secondo livello</a:t>
            </a:r>
          </a:p>
          <a:p>
            <a:pPr marL="457200" indent="-457200" hangingPunct="1">
              <a:lnSpc>
                <a:spcPct val="97000"/>
              </a:lnSpc>
              <a:spcAft>
                <a:spcPts val="1150"/>
              </a:spcAft>
              <a:buClrTx/>
              <a:buFont typeface="Wingdings" panose="05000000000000000000" pitchFamily="2" charset="2"/>
              <a:buChar char="ü"/>
            </a:pPr>
            <a:r>
              <a:rPr lang="it-IT" altLang="it-IT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源ノ角ゴシック Medium" charset="0"/>
              </a:rPr>
              <a:t>Terzo settore organizzato in Forum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data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CGIL Brianza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 altLang="it-IT"/>
              <a:t>SYNERGY PARK</a:t>
            </a:r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323453"/>
            <a:ext cx="9340850" cy="881062"/>
          </a:xfrm>
          <a:ln/>
        </p:spPr>
        <p:txBody>
          <a:bodyPr tIns="1224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altLang="it-IT" dirty="0">
                <a:latin typeface="Book Antiqua" panose="02040602050305030304" pitchFamily="18" charset="0"/>
              </a:rPr>
              <a:t>Soggetti Coinvolti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979613"/>
            <a:ext cx="4470400" cy="2222500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ClrTx/>
              <a:buSzPct val="4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sz="1000" dirty="0"/>
          </a:p>
          <a:p>
            <a:pPr marL="0" indent="0" algn="ctr">
              <a:buClrTx/>
              <a:buSzPct val="4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dirty="0">
                <a:latin typeface="Book Antiqua" panose="02040602050305030304" pitchFamily="18" charset="0"/>
              </a:rPr>
              <a:t>CATEGORIE di riferimento </a:t>
            </a:r>
          </a:p>
          <a:p>
            <a:pPr marL="0" indent="0" algn="ctr">
              <a:buClrTx/>
              <a:buSzPct val="4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200" b="0" dirty="0">
                <a:latin typeface="Book Antiqua" panose="02040602050305030304" pitchFamily="18" charset="0"/>
              </a:rPr>
              <a:t>FIOM, FILCAMS, FUNZIONE PUBBLICA, FILCTEM, SPI</a:t>
            </a:r>
            <a:r>
              <a:rPr lang="it-IT" altLang="it-IT" sz="2200" dirty="0">
                <a:latin typeface="Book Antiqua" panose="02040602050305030304" pitchFamily="18" charset="0"/>
              </a:rPr>
              <a:t> </a:t>
            </a:r>
          </a:p>
          <a:p>
            <a:pPr marL="0" indent="0">
              <a:buClrTx/>
              <a:buSzPct val="4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dirty="0"/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dirty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051425" y="1946137"/>
            <a:ext cx="4470400" cy="2222500"/>
          </a:xfrm>
          <a:prstGeom prst="rect">
            <a:avLst/>
          </a:prstGeom>
          <a:noFill/>
          <a:ln w="9360" cap="flat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080" rIns="0" bIns="0"/>
          <a:lstStyle>
            <a:lvl1pPr marL="342900" indent="-33337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endParaRPr lang="it-IT" altLang="it-IT" sz="2600" b="1" dirty="0">
              <a:solidFill>
                <a:srgbClr val="1C1C1C"/>
              </a:solidFill>
              <a:latin typeface="Source Sans Pro Semibold" pitchFamily="32" charset="0"/>
              <a:cs typeface="源ノ角ゴシック Medium" charset="0"/>
            </a:endParaRPr>
          </a:p>
          <a:p>
            <a:pPr algn="ctr"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r>
              <a:rPr lang="it-IT" altLang="it-IT" sz="2600" b="1" dirty="0">
                <a:solidFill>
                  <a:srgbClr val="1C1C1C"/>
                </a:solidFill>
                <a:latin typeface="Bookman Old Style" panose="02050604050505020204" pitchFamily="18" charset="0"/>
                <a:cs typeface="源ノ角ゴシック Medium" charset="0"/>
              </a:rPr>
              <a:t>RSU delle aziende selezionate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60363" y="4413250"/>
            <a:ext cx="9161462" cy="2222500"/>
          </a:xfrm>
          <a:prstGeom prst="rect">
            <a:avLst/>
          </a:prstGeom>
          <a:noFill/>
          <a:ln w="9360" cap="flat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08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endParaRPr lang="it-IT" altLang="it-IT" sz="2600" b="1" dirty="0">
              <a:solidFill>
                <a:srgbClr val="1C1C1C"/>
              </a:solidFill>
              <a:latin typeface="Book Antiqua" panose="02040602050305030304" pitchFamily="18" charset="0"/>
              <a:cs typeface="源ノ角ゴシック Medium" charset="0"/>
            </a:endParaRPr>
          </a:p>
          <a:p>
            <a:pPr algn="ctr"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r>
              <a:rPr lang="it-IT" altLang="it-IT" sz="2600" b="1" dirty="0">
                <a:solidFill>
                  <a:srgbClr val="1C1C1C"/>
                </a:solidFill>
                <a:latin typeface="Book Antiqua" panose="02040602050305030304" pitchFamily="18" charset="0"/>
                <a:cs typeface="源ノ角ゴシック Medium" charset="0"/>
              </a:rPr>
              <a:t>ENTI territoriali </a:t>
            </a:r>
          </a:p>
          <a:p>
            <a:pPr algn="ctr" hangingPunct="1">
              <a:lnSpc>
                <a:spcPct val="97000"/>
              </a:lnSpc>
              <a:spcAft>
                <a:spcPts val="1150"/>
              </a:spcAft>
              <a:buClrTx/>
              <a:buFontTx/>
              <a:buNone/>
            </a:pPr>
            <a:r>
              <a:rPr lang="it-IT" altLang="it-IT" sz="2200" dirty="0">
                <a:solidFill>
                  <a:srgbClr val="1C1C1C"/>
                </a:solidFill>
                <a:latin typeface="Book Antiqua" panose="02040602050305030304" pitchFamily="18" charset="0"/>
                <a:cs typeface="源ノ角ゴシック Medium" charset="0"/>
              </a:rPr>
              <a:t>COMUNE di Vimercate, OSPEDALE di Vimercate, Offerta Sociale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Source Sans Pro Black"/>
        <a:ea typeface=""/>
        <a:cs typeface="源ノ角ゴシック Heavy"/>
      </a:majorFont>
      <a:minorFont>
        <a:latin typeface="Source Sans Pro Semibold"/>
        <a:ea typeface=""/>
        <a:cs typeface="源ノ角ゴシック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Droid Sans Fallbac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Droid Sans Fallback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SynergyPark</Template>
  <TotalTime>370</TotalTime>
  <Words>1185</Words>
  <Application>Microsoft Office PowerPoint</Application>
  <PresentationFormat>Personalizzato</PresentationFormat>
  <Paragraphs>265</Paragraphs>
  <Slides>28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28</vt:i4>
      </vt:variant>
    </vt:vector>
  </HeadingPairs>
  <TitlesOfParts>
    <vt:vector size="30" baseType="lpstr">
      <vt:lpstr>Tema di Office</vt:lpstr>
      <vt:lpstr>1_Tema di Office</vt:lpstr>
      <vt:lpstr>Presentazione standard di PowerPoint</vt:lpstr>
      <vt:lpstr> SYNERGY PARK</vt:lpstr>
      <vt:lpstr>Presentazione standard di PowerPoint</vt:lpstr>
      <vt:lpstr>NUOVI MODELLI DI NEGOZIAZIONE SOCIALE</vt:lpstr>
      <vt:lpstr> Fasi progettuali</vt:lpstr>
      <vt:lpstr>Aree tematiche di Intervento</vt:lpstr>
      <vt:lpstr>Gruppo promotore</vt:lpstr>
      <vt:lpstr>Area Individuata: Vimercate  ( Energy Park/Torri Bianche)</vt:lpstr>
      <vt:lpstr>Soggetti Coinvolti</vt:lpstr>
      <vt:lpstr>Aziende Coinvolte</vt:lpstr>
      <vt:lpstr>AZIONE 1 – SCHEDA SOCIALE AZIENDALE</vt:lpstr>
      <vt:lpstr>Informazioni raccolte</vt:lpstr>
      <vt:lpstr>Azione 2 – Rilevazione dei bisogni</vt:lpstr>
      <vt:lpstr>Questionario - Anagrafica</vt:lpstr>
      <vt:lpstr>Questionario - Conciliazione</vt:lpstr>
      <vt:lpstr>Questionario: Trasporti</vt:lpstr>
      <vt:lpstr>Questionario: Contrattazione</vt:lpstr>
      <vt:lpstr>Distribuzione del questionario </vt:lpstr>
      <vt:lpstr>Presentazione standard di PowerPoint</vt:lpstr>
      <vt:lpstr>Distribuzione questionario: volantinaggio</vt:lpstr>
      <vt:lpstr>Composizione del campione</vt:lpstr>
      <vt:lpstr>Risposte: composizione per genere</vt:lpstr>
      <vt:lpstr>Esempi di risposte: servizi per gli anziani </vt:lpstr>
      <vt:lpstr>Esempi di risposta: servizi per l’infanzia</vt:lpstr>
      <vt:lpstr>Innovazione</vt:lpstr>
      <vt:lpstr>Riflessioni sul welfare aziendale</vt:lpstr>
      <vt:lpstr>Per proseguire.. qualche domanda</vt:lpstr>
      <vt:lpstr>   …… IL FUTURO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SYNERGY PARK</dc:title>
  <dc:creator>lorella brusa</dc:creator>
  <cp:lastModifiedBy>.</cp:lastModifiedBy>
  <cp:revision>42</cp:revision>
  <cp:lastPrinted>1601-01-01T00:00:00Z</cp:lastPrinted>
  <dcterms:created xsi:type="dcterms:W3CDTF">2016-12-06T10:45:58Z</dcterms:created>
  <dcterms:modified xsi:type="dcterms:W3CDTF">2016-12-19T11:10:59Z</dcterms:modified>
</cp:coreProperties>
</file>